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94" r:id="rId4"/>
    <p:sldMasterId id="2147483773" r:id="rId5"/>
    <p:sldMasterId id="2147483787" r:id="rId6"/>
    <p:sldMasterId id="2147483804" r:id="rId7"/>
  </p:sldMasterIdLst>
  <p:notesMasterIdLst>
    <p:notesMasterId r:id="rId54"/>
  </p:notesMasterIdLst>
  <p:handoutMasterIdLst>
    <p:handoutMasterId r:id="rId55"/>
  </p:handoutMasterIdLst>
  <p:sldIdLst>
    <p:sldId id="359" r:id="rId8"/>
    <p:sldId id="360" r:id="rId9"/>
    <p:sldId id="357" r:id="rId10"/>
    <p:sldId id="279" r:id="rId11"/>
    <p:sldId id="284" r:id="rId12"/>
    <p:sldId id="280" r:id="rId13"/>
    <p:sldId id="285" r:id="rId14"/>
    <p:sldId id="355" r:id="rId15"/>
    <p:sldId id="282" r:id="rId16"/>
    <p:sldId id="292" r:id="rId17"/>
    <p:sldId id="362" r:id="rId18"/>
    <p:sldId id="323" r:id="rId19"/>
    <p:sldId id="324" r:id="rId20"/>
    <p:sldId id="341" r:id="rId21"/>
    <p:sldId id="290" r:id="rId22"/>
    <p:sldId id="291" r:id="rId23"/>
    <p:sldId id="293" r:id="rId24"/>
    <p:sldId id="325" r:id="rId25"/>
    <p:sldId id="294" r:id="rId26"/>
    <p:sldId id="342" r:id="rId27"/>
    <p:sldId id="326" r:id="rId28"/>
    <p:sldId id="295" r:id="rId29"/>
    <p:sldId id="296" r:id="rId30"/>
    <p:sldId id="302" r:id="rId31"/>
    <p:sldId id="343" r:id="rId32"/>
    <p:sldId id="344" r:id="rId33"/>
    <p:sldId id="345" r:id="rId34"/>
    <p:sldId id="346" r:id="rId35"/>
    <p:sldId id="347" r:id="rId36"/>
    <p:sldId id="348" r:id="rId37"/>
    <p:sldId id="349" r:id="rId38"/>
    <p:sldId id="350" r:id="rId39"/>
    <p:sldId id="351" r:id="rId40"/>
    <p:sldId id="299" r:id="rId41"/>
    <p:sldId id="352" r:id="rId42"/>
    <p:sldId id="353" r:id="rId43"/>
    <p:sldId id="354" r:id="rId44"/>
    <p:sldId id="306" r:id="rId45"/>
    <p:sldId id="315" r:id="rId46"/>
    <p:sldId id="307" r:id="rId47"/>
    <p:sldId id="317" r:id="rId48"/>
    <p:sldId id="361" r:id="rId49"/>
    <p:sldId id="340" r:id="rId50"/>
    <p:sldId id="319" r:id="rId51"/>
    <p:sldId id="356" r:id="rId52"/>
    <p:sldId id="321" r:id="rId53"/>
  </p:sldIdLst>
  <p:sldSz cx="9144000" cy="6858000" type="screen4x3"/>
  <p:notesSz cx="6934200" cy="9220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ristin Coffey" initials="KC" lastIdx="2" clrIdx="0">
    <p:extLst/>
  </p:cmAuthor>
  <p:cmAuthor id="2" name="Leah Glasheen" initials="LG" lastIdx="8" clrIdx="1"/>
  <p:cmAuthor id="3" name="Kate Alter" initials="KA" lastIdx="1"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clrMru>
    <a:srgbClr val="89B3D7"/>
    <a:srgbClr val="DA5521"/>
    <a:srgbClr val="595959"/>
    <a:srgbClr val="8C9C22"/>
    <a:srgbClr val="787878"/>
    <a:srgbClr val="FFFFFF"/>
    <a:srgbClr val="E7DCBA"/>
    <a:srgbClr val="0665A4"/>
    <a:srgbClr val="4F85BA"/>
    <a:srgbClr val="706CA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275"/>
    <p:restoredTop sz="50000" autoAdjust="0"/>
  </p:normalViewPr>
  <p:slideViewPr>
    <p:cSldViewPr snapToGrid="0" snapToObjects="1">
      <p:cViewPr varScale="1">
        <p:scale>
          <a:sx n="107" d="100"/>
          <a:sy n="107" d="100"/>
        </p:scale>
        <p:origin x="-528"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notesMaster" Target="notesMasters/notesMaster1.xml"/><Relationship Id="rId55" Type="http://schemas.openxmlformats.org/officeDocument/2006/relationships/handoutMaster" Target="handoutMasters/handoutMaster1.xml"/><Relationship Id="rId56" Type="http://schemas.openxmlformats.org/officeDocument/2006/relationships/printerSettings" Target="printerSettings/printerSettings1.bin"/><Relationship Id="rId57" Type="http://schemas.openxmlformats.org/officeDocument/2006/relationships/commentAuthors" Target="commentAuthors.xml"/><Relationship Id="rId58" Type="http://schemas.openxmlformats.org/officeDocument/2006/relationships/presProps" Target="presProps.xml"/><Relationship Id="rId59" Type="http://schemas.openxmlformats.org/officeDocument/2006/relationships/viewProps" Target="viewProps.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 Target="slides/slide1.xml"/><Relationship Id="rId9" Type="http://schemas.openxmlformats.org/officeDocument/2006/relationships/slide" Target="slides/slide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60" Type="http://schemas.openxmlformats.org/officeDocument/2006/relationships/theme" Target="theme/theme1.xml"/><Relationship Id="rId61" Type="http://schemas.openxmlformats.org/officeDocument/2006/relationships/tableStyles" Target="tableStyles.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5138" cy="4619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27475" y="0"/>
            <a:ext cx="3005138" cy="461963"/>
          </a:xfrm>
          <a:prstGeom prst="rect">
            <a:avLst/>
          </a:prstGeom>
        </p:spPr>
        <p:txBody>
          <a:bodyPr vert="horz" lIns="91440" tIns="45720" rIns="91440" bIns="45720" rtlCol="0"/>
          <a:lstStyle>
            <a:lvl1pPr algn="r">
              <a:defRPr sz="1200"/>
            </a:lvl1pPr>
          </a:lstStyle>
          <a:p>
            <a:fld id="{DFEFE5B4-EE97-4912-A148-27CA5775971E}" type="datetimeFigureOut">
              <a:rPr lang="en-US" smtClean="0"/>
              <a:pPr/>
              <a:t>9/22/17</a:t>
            </a:fld>
            <a:endParaRPr lang="en-US"/>
          </a:p>
        </p:txBody>
      </p:sp>
      <p:sp>
        <p:nvSpPr>
          <p:cNvPr id="4" name="Footer Placeholder 3"/>
          <p:cNvSpPr>
            <a:spLocks noGrp="1"/>
          </p:cNvSpPr>
          <p:nvPr>
            <p:ph type="ftr" sz="quarter" idx="2"/>
          </p:nvPr>
        </p:nvSpPr>
        <p:spPr>
          <a:xfrm>
            <a:off x="0" y="8758238"/>
            <a:ext cx="3005138" cy="46196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27475" y="8758238"/>
            <a:ext cx="3005138" cy="461962"/>
          </a:xfrm>
          <a:prstGeom prst="rect">
            <a:avLst/>
          </a:prstGeom>
        </p:spPr>
        <p:txBody>
          <a:bodyPr vert="horz" lIns="91440" tIns="45720" rIns="91440" bIns="45720" rtlCol="0" anchor="b"/>
          <a:lstStyle>
            <a:lvl1pPr algn="r">
              <a:defRPr sz="1200"/>
            </a:lvl1pPr>
          </a:lstStyle>
          <a:p>
            <a:fld id="{DC878D85-C2F3-4BEF-BF6A-176E5A8C15A1}" type="slidenum">
              <a:rPr lang="en-US" smtClean="0"/>
              <a:pPr/>
              <a:t>‹#›</a:t>
            </a:fld>
            <a:endParaRPr lang="en-US"/>
          </a:p>
        </p:txBody>
      </p:sp>
    </p:spTree>
    <p:extLst>
      <p:ext uri="{BB962C8B-B14F-4D97-AF65-F5344CB8AC3E}">
        <p14:creationId xmlns:p14="http://schemas.microsoft.com/office/powerpoint/2010/main" val="4270236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5138" cy="4603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27475" y="0"/>
            <a:ext cx="3005138" cy="460375"/>
          </a:xfrm>
          <a:prstGeom prst="rect">
            <a:avLst/>
          </a:prstGeom>
        </p:spPr>
        <p:txBody>
          <a:bodyPr vert="horz" lIns="91440" tIns="45720" rIns="91440" bIns="45720" rtlCol="0"/>
          <a:lstStyle>
            <a:lvl1pPr algn="r">
              <a:defRPr sz="1200"/>
            </a:lvl1pPr>
          </a:lstStyle>
          <a:p>
            <a:fld id="{72060CDC-B10D-4341-8BD2-40D0519B1364}" type="datetimeFigureOut">
              <a:rPr lang="en-US" smtClean="0"/>
              <a:pPr/>
              <a:t>9/22/17</a:t>
            </a:fld>
            <a:endParaRPr lang="en-US"/>
          </a:p>
        </p:txBody>
      </p:sp>
      <p:sp>
        <p:nvSpPr>
          <p:cNvPr id="4" name="Slide Image Placeholder 3"/>
          <p:cNvSpPr>
            <a:spLocks noGrp="1" noRot="1" noChangeAspect="1"/>
          </p:cNvSpPr>
          <p:nvPr>
            <p:ph type="sldImg" idx="2"/>
          </p:nvPr>
        </p:nvSpPr>
        <p:spPr>
          <a:xfrm>
            <a:off x="1162050" y="692150"/>
            <a:ext cx="4610100" cy="3457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93738" y="4379913"/>
            <a:ext cx="5546725" cy="41481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58238"/>
            <a:ext cx="3005138" cy="4603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27475" y="8758238"/>
            <a:ext cx="3005138" cy="460375"/>
          </a:xfrm>
          <a:prstGeom prst="rect">
            <a:avLst/>
          </a:prstGeom>
        </p:spPr>
        <p:txBody>
          <a:bodyPr vert="horz" lIns="91440" tIns="45720" rIns="91440" bIns="45720" rtlCol="0" anchor="b"/>
          <a:lstStyle>
            <a:lvl1pPr algn="r">
              <a:defRPr sz="1200"/>
            </a:lvl1pPr>
          </a:lstStyle>
          <a:p>
            <a:fld id="{12B4E6A3-318F-3248-B2B5-9093920FC197}" type="slidenum">
              <a:rPr lang="en-US" smtClean="0"/>
              <a:pPr/>
              <a:t>‹#›</a:t>
            </a:fld>
            <a:endParaRPr lang="en-US"/>
          </a:p>
        </p:txBody>
      </p:sp>
    </p:spTree>
    <p:extLst>
      <p:ext uri="{BB962C8B-B14F-4D97-AF65-F5344CB8AC3E}">
        <p14:creationId xmlns:p14="http://schemas.microsoft.com/office/powerpoint/2010/main" val="298466444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34A441-BDAA-F84D-882D-34F60586E6B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838200" y="1905000"/>
            <a:ext cx="7467600" cy="4486240"/>
          </a:xfrm>
          <a:ln>
            <a:noFill/>
          </a:ln>
        </p:spPr>
        <p:txBody>
          <a:bodyPr/>
          <a:lstStyle/>
          <a:p>
            <a:pPr lvl="0"/>
            <a:r>
              <a:rPr lang="en-US" noProof="0"/>
              <a:t>Click icon to add table</a:t>
            </a:r>
            <a:endParaRPr lang="en-US" noProof="0" dirty="0"/>
          </a:p>
        </p:txBody>
      </p:sp>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smart art graphic">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9" name="SmartArt Placeholder 8"/>
          <p:cNvSpPr>
            <a:spLocks noGrp="1"/>
          </p:cNvSpPr>
          <p:nvPr>
            <p:ph type="dgm" sz="quarter" idx="12"/>
          </p:nvPr>
        </p:nvSpPr>
        <p:spPr>
          <a:xfrm>
            <a:off x="990600" y="1981200"/>
            <a:ext cx="7315200" cy="4191000"/>
          </a:xfrm>
        </p:spPr>
        <p:txBody>
          <a:bodyPr/>
          <a:lstStyle/>
          <a:p>
            <a:r>
              <a:rPr lang="en-US"/>
              <a:t>Click icon to add SmartArt graphic</a:t>
            </a:r>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and vertical photo">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6781800" y="6324600"/>
            <a:ext cx="2133600" cy="349250"/>
          </a:xfrm>
          <a:prstGeom prst="rect">
            <a:avLst/>
          </a:prstGeom>
        </p:spPr>
        <p:txBody>
          <a:bodyPr/>
          <a:lstStyle>
            <a:lvl1pPr>
              <a:defRPr/>
            </a:lvl1pPr>
          </a:lstStyle>
          <a:p>
            <a:fld id="{06B3CCE6-3D7D-AC46-9877-BAC74626ABE8}" type="slidenum">
              <a:rPr lang="en-US" smtClean="0"/>
              <a:pPr/>
              <a:t>‹#›</a:t>
            </a:fld>
            <a:endParaRPr lang="en-US"/>
          </a:p>
        </p:txBody>
      </p:sp>
      <p:sp>
        <p:nvSpPr>
          <p:cNvPr id="9" name="Text Placeholder 8"/>
          <p:cNvSpPr>
            <a:spLocks noGrp="1"/>
          </p:cNvSpPr>
          <p:nvPr>
            <p:ph type="body" sz="quarter" idx="14"/>
          </p:nvPr>
        </p:nvSpPr>
        <p:spPr>
          <a:xfrm>
            <a:off x="1143000" y="2057400"/>
            <a:ext cx="3352800" cy="4267200"/>
          </a:xfrm>
        </p:spPr>
        <p:txBody>
          <a:bodyPr/>
          <a:lstStyle>
            <a:lvl1pPr>
              <a:defRPr sz="1800"/>
            </a:lvl1pPr>
            <a:lvl2pPr>
              <a:defRPr sz="1800"/>
            </a:lvl2pPr>
          </a:lstStyle>
          <a:p>
            <a:pPr lvl="0"/>
            <a:r>
              <a:rPr lang="en-US"/>
              <a:t>Click to edit Master text styles</a:t>
            </a:r>
          </a:p>
        </p:txBody>
      </p:sp>
      <p:sp>
        <p:nvSpPr>
          <p:cNvPr id="10" name="Title 9"/>
          <p:cNvSpPr>
            <a:spLocks noGrp="1"/>
          </p:cNvSpPr>
          <p:nvPr>
            <p:ph type="title"/>
          </p:nvPr>
        </p:nvSpPr>
        <p:spPr/>
        <p:txBody>
          <a:bodyPr/>
          <a:lstStyle/>
          <a:p>
            <a:r>
              <a:rPr lang="en-US"/>
              <a:t>Click to edit Master title style</a:t>
            </a:r>
          </a:p>
        </p:txBody>
      </p:sp>
      <p:sp>
        <p:nvSpPr>
          <p:cNvPr id="11" name="Picture Placeholder 6"/>
          <p:cNvSpPr>
            <a:spLocks noGrp="1"/>
          </p:cNvSpPr>
          <p:nvPr>
            <p:ph type="pic" sz="quarter" idx="13"/>
          </p:nvPr>
        </p:nvSpPr>
        <p:spPr>
          <a:xfrm>
            <a:off x="5562600" y="1447800"/>
            <a:ext cx="3429000" cy="5257800"/>
          </a:xfrm>
          <a:noFill/>
          <a:ln>
            <a:noFill/>
          </a:ln>
        </p:spPr>
        <p:txBody>
          <a:bodyPr/>
          <a:lstStyle/>
          <a:p>
            <a:r>
              <a:rPr lang="en-US"/>
              <a:t>Drag picture to placeholder or click icon to add</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ext and two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1764792" y="4645152"/>
            <a:ext cx="2743200" cy="1819656"/>
          </a:xfrm>
          <a:noFill/>
          <a:ln>
            <a:noFill/>
          </a:ln>
        </p:spPr>
        <p:txBody>
          <a:bodyPr/>
          <a:lstStyle/>
          <a:p>
            <a:r>
              <a:rPr lang="en-US"/>
              <a:t>Drag picture to placeholder or click icon to add</a:t>
            </a:r>
          </a:p>
        </p:txBody>
      </p:sp>
      <p:sp>
        <p:nvSpPr>
          <p:cNvPr id="9" name="Text Placeholder 8"/>
          <p:cNvSpPr>
            <a:spLocks noGrp="1"/>
          </p:cNvSpPr>
          <p:nvPr>
            <p:ph type="body" sz="quarter" idx="14"/>
          </p:nvPr>
        </p:nvSpPr>
        <p:spPr>
          <a:xfrm>
            <a:off x="1600200" y="2176272"/>
            <a:ext cx="6096000" cy="2014728"/>
          </a:xfrm>
        </p:spPr>
        <p:txBody>
          <a:bodyPr/>
          <a:lstStyle>
            <a:lvl1pPr marL="274320" indent="-274320">
              <a:lnSpc>
                <a:spcPts val="2250"/>
              </a:lnSpc>
              <a:spcBef>
                <a:spcPts val="1200"/>
              </a:spcBef>
              <a:buClr>
                <a:schemeClr val="accent3"/>
              </a:buClr>
              <a:buSzPct val="130000"/>
              <a:defRPr sz="1800">
                <a:solidFill>
                  <a:srgbClr val="595959"/>
                </a:solidFill>
              </a:defRPr>
            </a:lvl1pPr>
            <a:lvl2pPr marL="274320">
              <a:lnSpc>
                <a:spcPts val="2250"/>
              </a:lnSpc>
              <a:spcBef>
                <a:spcPts val="1200"/>
              </a:spcBef>
              <a:defRPr sz="1800">
                <a:solidFill>
                  <a:schemeClr val="tx2"/>
                </a:solidFill>
              </a:defRPr>
            </a:lvl2pPr>
          </a:lstStyle>
          <a:p>
            <a:pPr lvl="0"/>
            <a:r>
              <a:rPr lang="en-US" dirty="0"/>
              <a:t>Click to edit Master text styles</a:t>
            </a:r>
          </a:p>
          <a:p>
            <a:pPr lvl="1"/>
            <a:r>
              <a:rPr lang="en-US" dirty="0"/>
              <a:t>Second level</a:t>
            </a:r>
          </a:p>
        </p:txBody>
      </p:sp>
      <p:sp>
        <p:nvSpPr>
          <p:cNvPr id="10" name="Picture Placeholder 6"/>
          <p:cNvSpPr>
            <a:spLocks noGrp="1"/>
          </p:cNvSpPr>
          <p:nvPr>
            <p:ph type="pic" sz="quarter" idx="15"/>
          </p:nvPr>
        </p:nvSpPr>
        <p:spPr>
          <a:xfrm>
            <a:off x="4736592" y="4645152"/>
            <a:ext cx="2743200" cy="1819656"/>
          </a:xfrm>
          <a:noFill/>
          <a:ln>
            <a:noFill/>
          </a:ln>
        </p:spPr>
        <p:txBody>
          <a:bodyPr/>
          <a:lstStyle/>
          <a:p>
            <a:r>
              <a:rPr lang="en-US"/>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1" name="Title 10"/>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ext with three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685800" y="5004816"/>
            <a:ext cx="2560320" cy="1700784"/>
          </a:xfrm>
          <a:noFill/>
          <a:ln>
            <a:noFill/>
          </a:ln>
        </p:spPr>
        <p:txBody>
          <a:bodyPr/>
          <a:lstStyle/>
          <a:p>
            <a:r>
              <a:rPr lang="en-US"/>
              <a:t>Drag picture to placeholder or click icon to add</a:t>
            </a:r>
          </a:p>
        </p:txBody>
      </p:sp>
      <p:sp>
        <p:nvSpPr>
          <p:cNvPr id="9" name="Text Placeholder 8"/>
          <p:cNvSpPr>
            <a:spLocks noGrp="1"/>
          </p:cNvSpPr>
          <p:nvPr>
            <p:ph type="body" sz="quarter" idx="14"/>
          </p:nvPr>
        </p:nvSpPr>
        <p:spPr>
          <a:xfrm>
            <a:off x="1600200" y="2176272"/>
            <a:ext cx="5943600" cy="2667000"/>
          </a:xfrm>
        </p:spPr>
        <p:txBody>
          <a:bodyPr/>
          <a:lstStyle>
            <a:lvl1pPr marL="274320" indent="-274320">
              <a:lnSpc>
                <a:spcPts val="2250"/>
              </a:lnSpc>
              <a:spcBef>
                <a:spcPts val="1200"/>
              </a:spcBef>
              <a:buClr>
                <a:schemeClr val="accent3"/>
              </a:buClr>
              <a:buSzPct val="130000"/>
              <a:defRPr sz="1800">
                <a:solidFill>
                  <a:schemeClr val="tx2"/>
                </a:solidFill>
              </a:defRPr>
            </a:lvl1pPr>
            <a:lvl2pPr marL="548640">
              <a:lnSpc>
                <a:spcPts val="2250"/>
              </a:lnSpc>
              <a:spcBef>
                <a:spcPts val="1200"/>
              </a:spcBef>
              <a:buClr>
                <a:schemeClr val="accent3"/>
              </a:buClr>
              <a:defRPr sz="1800">
                <a:solidFill>
                  <a:schemeClr val="tx2"/>
                </a:solidFill>
              </a:defRPr>
            </a:lvl2pPr>
          </a:lstStyle>
          <a:p>
            <a:pPr lvl="0"/>
            <a:r>
              <a:rPr lang="en-US" dirty="0"/>
              <a:t>Click to edit Master text styles</a:t>
            </a:r>
          </a:p>
          <a:p>
            <a:pPr lvl="1"/>
            <a:r>
              <a:rPr lang="en-US" dirty="0"/>
              <a:t>Second level</a:t>
            </a:r>
          </a:p>
        </p:txBody>
      </p:sp>
      <p:sp>
        <p:nvSpPr>
          <p:cNvPr id="11" name="Picture Placeholder 6"/>
          <p:cNvSpPr>
            <a:spLocks noGrp="1"/>
          </p:cNvSpPr>
          <p:nvPr>
            <p:ph type="pic" sz="quarter" idx="16"/>
          </p:nvPr>
        </p:nvSpPr>
        <p:spPr>
          <a:xfrm>
            <a:off x="5943600" y="5004816"/>
            <a:ext cx="2560320" cy="1700784"/>
          </a:xfrm>
          <a:noFill/>
          <a:ln>
            <a:noFill/>
          </a:ln>
        </p:spPr>
        <p:txBody>
          <a:bodyPr/>
          <a:lstStyle/>
          <a:p>
            <a:r>
              <a:rPr lang="en-US"/>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4" name="Title 13"/>
          <p:cNvSpPr>
            <a:spLocks noGrp="1"/>
          </p:cNvSpPr>
          <p:nvPr>
            <p:ph type="title"/>
          </p:nvPr>
        </p:nvSpPr>
        <p:spPr/>
        <p:txBody>
          <a:bodyPr/>
          <a:lstStyle/>
          <a:p>
            <a:r>
              <a:rPr lang="en-US"/>
              <a:t>Click to edit Master title style</a:t>
            </a:r>
            <a:endParaRPr lang="en-US" dirty="0"/>
          </a:p>
        </p:txBody>
      </p:sp>
      <p:sp>
        <p:nvSpPr>
          <p:cNvPr id="13" name="Picture Placeholder 6"/>
          <p:cNvSpPr>
            <a:spLocks noGrp="1"/>
          </p:cNvSpPr>
          <p:nvPr>
            <p:ph type="pic" sz="quarter" idx="15"/>
          </p:nvPr>
        </p:nvSpPr>
        <p:spPr>
          <a:xfrm>
            <a:off x="3319272" y="5004816"/>
            <a:ext cx="2560320" cy="1700784"/>
          </a:xfrm>
          <a:noFill/>
          <a:ln>
            <a:noFill/>
          </a:ln>
        </p:spPr>
        <p:txBody>
          <a:bodyPr/>
          <a:lstStyle/>
          <a:p>
            <a:r>
              <a:rPr lang="en-US"/>
              <a:t>Drag picture to placeholder or click icon to add</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hoto and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43430DA2-F49D-C44B-BD27-16F256BF84C9}" type="slidenum">
              <a:rPr lang="en-US" smtClean="0"/>
              <a:pPr>
                <a:defRPr/>
              </a:pPr>
              <a:t>‹#›</a:t>
            </a:fld>
            <a:endParaRPr lang="en-US"/>
          </a:p>
        </p:txBody>
      </p:sp>
      <p:sp>
        <p:nvSpPr>
          <p:cNvPr id="5" name="Picture Placeholder 4"/>
          <p:cNvSpPr>
            <a:spLocks noGrp="1"/>
          </p:cNvSpPr>
          <p:nvPr>
            <p:ph type="pic" sz="quarter" idx="11"/>
          </p:nvPr>
        </p:nvSpPr>
        <p:spPr>
          <a:xfrm>
            <a:off x="162560" y="1463040"/>
            <a:ext cx="8829040" cy="4348480"/>
          </a:xfrm>
          <a:ln>
            <a:noFill/>
          </a:ln>
        </p:spPr>
        <p:txBody>
          <a:bodyPr/>
          <a:lstStyle>
            <a:lvl1pPr>
              <a:buFontTx/>
              <a:buNone/>
              <a:defRPr/>
            </a:lvl1pPr>
          </a:lstStyle>
          <a:p>
            <a:r>
              <a:rPr lang="en-US"/>
              <a:t>Drag picture to placeholder or click icon to add</a:t>
            </a:r>
            <a:endParaRPr lang="en-US" dirty="0"/>
          </a:p>
        </p:txBody>
      </p:sp>
      <p:sp>
        <p:nvSpPr>
          <p:cNvPr id="7" name="Text Placeholder 6"/>
          <p:cNvSpPr>
            <a:spLocks noGrp="1"/>
          </p:cNvSpPr>
          <p:nvPr>
            <p:ph type="body" sz="quarter" idx="12"/>
          </p:nvPr>
        </p:nvSpPr>
        <p:spPr>
          <a:xfrm>
            <a:off x="904875" y="6015038"/>
            <a:ext cx="6969125" cy="690562"/>
          </a:xfrm>
          <a:ln>
            <a:noFill/>
          </a:ln>
        </p:spPr>
        <p:txBody>
          <a:bodyPr/>
          <a:lstStyle>
            <a:lvl1pPr>
              <a:buFontTx/>
              <a:buNone/>
              <a:defRPr/>
            </a:lvl1pPr>
          </a:lstStyle>
          <a:p>
            <a:pPr lvl="0"/>
            <a:r>
              <a:rPr lang="en-US"/>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6" name="Rectangle 5"/>
          <p:cNvSpPr/>
          <p:nvPr userDrawn="1"/>
        </p:nvSpPr>
        <p:spPr bwMode="auto">
          <a:xfrm>
            <a:off x="0"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800"/>
              </a:lnSpc>
              <a:buClr>
                <a:schemeClr val="accent3"/>
              </a:buClr>
              <a:defRPr sz="2400">
                <a:solidFill>
                  <a:schemeClr val="tx2"/>
                </a:solidFill>
              </a:defRPr>
            </a:lvl1pPr>
            <a:lvl2pPr>
              <a:lnSpc>
                <a:spcPts val="2800"/>
              </a:lnSpc>
              <a:buClr>
                <a:schemeClr val="accent3"/>
              </a:buClr>
              <a:buFont typeface="Lucida Grande"/>
              <a:buChar char="–"/>
              <a:defRPr sz="2400">
                <a:solidFill>
                  <a:schemeClr val="tx2"/>
                </a:solidFill>
              </a:defRPr>
            </a:lvl2pPr>
            <a:lvl3pPr>
              <a:lnSpc>
                <a:spcPts val="2800"/>
              </a:lnSpc>
              <a:buClr>
                <a:schemeClr val="accent3"/>
              </a:buClr>
              <a:buSzPct val="85000"/>
              <a:buFont typeface="Courier New"/>
              <a:buChar char="o"/>
              <a:defRPr sz="2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solidFill>
              <a:srgbClr val="97A825"/>
            </a:solid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20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500"/>
              </a:lnSpc>
              <a:buClr>
                <a:schemeClr val="accent3"/>
              </a:buClr>
              <a:defRPr>
                <a:solidFill>
                  <a:schemeClr val="tx2"/>
                </a:solidFill>
              </a:defRPr>
            </a:lvl1pPr>
            <a:lvl2pPr>
              <a:lnSpc>
                <a:spcPts val="2500"/>
              </a:lnSpc>
              <a:buClr>
                <a:schemeClr val="accent3"/>
              </a:buClr>
              <a:buFont typeface="Lucida Grande"/>
              <a:buChar char="–"/>
              <a:defRPr>
                <a:solidFill>
                  <a:schemeClr val="tx2"/>
                </a:solidFill>
              </a:defRPr>
            </a:lvl2pPr>
            <a:lvl3pPr>
              <a:lnSpc>
                <a:spcPts val="2500"/>
              </a:lnSpc>
              <a:buClr>
                <a:schemeClr val="accent3"/>
              </a:buClr>
              <a:buSzPct val="85000"/>
              <a:buFont typeface="Courier New"/>
              <a:buChar char="o"/>
              <a:defRPr>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solidFill>
              <a:srgbClr val="97A825"/>
            </a:solid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8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800">
                <a:solidFill>
                  <a:schemeClr val="tx2"/>
                </a:solidFill>
              </a:defRPr>
            </a:lvl1pPr>
            <a:lvl2pPr>
              <a:lnSpc>
                <a:spcPts val="2300"/>
              </a:lnSpc>
              <a:spcBef>
                <a:spcPts val="1000"/>
              </a:spcBef>
              <a:buClr>
                <a:schemeClr val="accent3"/>
              </a:buClr>
              <a:buFont typeface="Lucida Grande"/>
              <a:buChar char="–"/>
              <a:defRPr sz="1800">
                <a:solidFill>
                  <a:schemeClr val="tx2"/>
                </a:solidFill>
              </a:defRPr>
            </a:lvl2pPr>
            <a:lvl3pPr>
              <a:lnSpc>
                <a:spcPts val="2300"/>
              </a:lnSpc>
              <a:spcBef>
                <a:spcPts val="1000"/>
              </a:spcBef>
              <a:buClr>
                <a:schemeClr val="accent3"/>
              </a:buClr>
              <a:buSzPct val="85000"/>
              <a:buFont typeface="Courier New"/>
              <a:buChar char="o"/>
              <a:defRPr sz="18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vider slide 2">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rgbClr val="89B3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34A441-BDAA-F84D-882D-34F60586E6B7}"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6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600">
                <a:solidFill>
                  <a:schemeClr val="tx2"/>
                </a:solidFill>
              </a:defRPr>
            </a:lvl1pPr>
            <a:lvl2pPr>
              <a:lnSpc>
                <a:spcPts val="2300"/>
              </a:lnSpc>
              <a:spcBef>
                <a:spcPts val="1000"/>
              </a:spcBef>
              <a:buClr>
                <a:schemeClr val="accent3"/>
              </a:buClr>
              <a:buFont typeface="Lucida Grande"/>
              <a:buChar char="–"/>
              <a:defRPr sz="1600">
                <a:solidFill>
                  <a:schemeClr val="tx2"/>
                </a:solidFill>
              </a:defRPr>
            </a:lvl2pPr>
            <a:lvl3pPr>
              <a:lnSpc>
                <a:spcPts val="2300"/>
              </a:lnSpc>
              <a:spcBef>
                <a:spcPts val="1000"/>
              </a:spcBef>
              <a:buClr>
                <a:schemeClr val="accent3"/>
              </a:buClr>
              <a:buSzPct val="85000"/>
              <a:buFont typeface="Courier New"/>
              <a:buChar char="o"/>
              <a:defRPr sz="16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14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marL="228600" indent="-228600">
              <a:lnSpc>
                <a:spcPts val="1700"/>
              </a:lnSpc>
              <a:spcBef>
                <a:spcPts val="1200"/>
              </a:spcBef>
              <a:buClr>
                <a:schemeClr val="accent3"/>
              </a:buClr>
              <a:defRPr sz="1400">
                <a:solidFill>
                  <a:schemeClr val="tx2"/>
                </a:solidFill>
              </a:defRPr>
            </a:lvl1pPr>
            <a:lvl2pPr marL="457200" indent="-228600">
              <a:lnSpc>
                <a:spcPts val="1700"/>
              </a:lnSpc>
              <a:spcBef>
                <a:spcPts val="1200"/>
              </a:spcBef>
              <a:buClr>
                <a:schemeClr val="accent3"/>
              </a:buClr>
              <a:buFont typeface="Lucida Grande"/>
              <a:buChar char="–"/>
              <a:defRPr sz="1400">
                <a:solidFill>
                  <a:schemeClr val="tx2"/>
                </a:solidFill>
              </a:defRPr>
            </a:lvl2pPr>
            <a:lvl3pPr marL="685800" indent="-228600">
              <a:lnSpc>
                <a:spcPts val="1700"/>
              </a:lnSpc>
              <a:spcBef>
                <a:spcPts val="1200"/>
              </a:spcBef>
              <a:buClr>
                <a:schemeClr val="accent3"/>
              </a:buClr>
              <a:buSzPct val="85000"/>
              <a:buFont typeface="Courier New"/>
              <a:buChar char="o"/>
              <a:defRPr sz="1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838200" y="1905000"/>
            <a:ext cx="7467600" cy="4486240"/>
          </a:xfrm>
          <a:ln>
            <a:noFill/>
          </a:ln>
        </p:spPr>
        <p:txBody>
          <a:bodyPr/>
          <a:lstStyle/>
          <a:p>
            <a:pPr lvl="0"/>
            <a:r>
              <a:rPr lang="en-US" noProof="0"/>
              <a:t>Click icon to add table</a:t>
            </a:r>
            <a:endParaRPr lang="en-US" noProof="0" dirty="0"/>
          </a:p>
        </p:txBody>
      </p:sp>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and smart art graphic">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9" name="SmartArt Placeholder 8"/>
          <p:cNvSpPr>
            <a:spLocks noGrp="1"/>
          </p:cNvSpPr>
          <p:nvPr>
            <p:ph type="dgm" sz="quarter" idx="12"/>
          </p:nvPr>
        </p:nvSpPr>
        <p:spPr>
          <a:xfrm>
            <a:off x="990600" y="1981200"/>
            <a:ext cx="7315200" cy="4191000"/>
          </a:xfrm>
        </p:spPr>
        <p:txBody>
          <a:bodyPr/>
          <a:lstStyle/>
          <a:p>
            <a:r>
              <a:rPr lang="en-US"/>
              <a:t>Click icon to add SmartArt graphic</a:t>
            </a:r>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ext and vertical photo">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6781800" y="6324600"/>
            <a:ext cx="2133600" cy="349250"/>
          </a:xfrm>
          <a:prstGeom prst="rect">
            <a:avLst/>
          </a:prstGeom>
        </p:spPr>
        <p:txBody>
          <a:bodyPr/>
          <a:lstStyle>
            <a:lvl1pPr>
              <a:defRPr/>
            </a:lvl1pPr>
          </a:lstStyle>
          <a:p>
            <a:fld id="{06B3CCE6-3D7D-AC46-9877-BAC74626ABE8}" type="slidenum">
              <a:rPr lang="en-US"/>
              <a:pPr/>
              <a:t>‹#›</a:t>
            </a:fld>
            <a:endParaRPr lang="en-US"/>
          </a:p>
        </p:txBody>
      </p:sp>
      <p:sp>
        <p:nvSpPr>
          <p:cNvPr id="9" name="Text Placeholder 8"/>
          <p:cNvSpPr>
            <a:spLocks noGrp="1"/>
          </p:cNvSpPr>
          <p:nvPr>
            <p:ph type="body" sz="quarter" idx="14"/>
          </p:nvPr>
        </p:nvSpPr>
        <p:spPr>
          <a:xfrm>
            <a:off x="1143000" y="2057400"/>
            <a:ext cx="3352800" cy="4267200"/>
          </a:xfrm>
        </p:spPr>
        <p:txBody>
          <a:bodyPr/>
          <a:lstStyle>
            <a:lvl1pPr>
              <a:buClr>
                <a:schemeClr val="accent3"/>
              </a:buClr>
              <a:defRPr sz="1800">
                <a:solidFill>
                  <a:schemeClr val="tx2"/>
                </a:solidFill>
              </a:defRPr>
            </a:lvl1pPr>
            <a:lvl2pPr>
              <a:defRPr sz="1800"/>
            </a:lvl2pPr>
          </a:lstStyle>
          <a:p>
            <a:pPr lvl="0"/>
            <a:r>
              <a:rPr lang="en-US" dirty="0"/>
              <a:t>Click to edit Master text styles</a:t>
            </a:r>
          </a:p>
        </p:txBody>
      </p:sp>
      <p:sp>
        <p:nvSpPr>
          <p:cNvPr id="10" name="Title 9"/>
          <p:cNvSpPr>
            <a:spLocks noGrp="1"/>
          </p:cNvSpPr>
          <p:nvPr>
            <p:ph type="title"/>
          </p:nvPr>
        </p:nvSpPr>
        <p:spPr/>
        <p:txBody>
          <a:bodyPr/>
          <a:lstStyle/>
          <a:p>
            <a:r>
              <a:rPr lang="en-US"/>
              <a:t>Click to edit Master title style</a:t>
            </a:r>
          </a:p>
        </p:txBody>
      </p:sp>
      <p:sp>
        <p:nvSpPr>
          <p:cNvPr id="11" name="Picture Placeholder 6"/>
          <p:cNvSpPr>
            <a:spLocks noGrp="1"/>
          </p:cNvSpPr>
          <p:nvPr>
            <p:ph type="pic" sz="quarter" idx="13"/>
          </p:nvPr>
        </p:nvSpPr>
        <p:spPr>
          <a:xfrm>
            <a:off x="5562600" y="1447800"/>
            <a:ext cx="3429000" cy="5257800"/>
          </a:xfrm>
          <a:noFill/>
          <a:ln>
            <a:noFill/>
          </a:ln>
        </p:spPr>
        <p:txBody>
          <a:bodyPr/>
          <a:lstStyle/>
          <a:p>
            <a:r>
              <a:rPr lang="en-US"/>
              <a:t>Drag picture to placeholder or click icon to add</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ext and two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1764792" y="4645152"/>
            <a:ext cx="2743200" cy="1819656"/>
          </a:xfrm>
          <a:noFill/>
          <a:ln>
            <a:noFill/>
          </a:ln>
        </p:spPr>
        <p:txBody>
          <a:bodyPr/>
          <a:lstStyle/>
          <a:p>
            <a:r>
              <a:rPr lang="en-US"/>
              <a:t>Drag picture to placeholder or click icon to add</a:t>
            </a:r>
          </a:p>
        </p:txBody>
      </p:sp>
      <p:sp>
        <p:nvSpPr>
          <p:cNvPr id="9" name="Text Placeholder 8"/>
          <p:cNvSpPr>
            <a:spLocks noGrp="1"/>
          </p:cNvSpPr>
          <p:nvPr>
            <p:ph type="body" sz="quarter" idx="14"/>
          </p:nvPr>
        </p:nvSpPr>
        <p:spPr>
          <a:xfrm>
            <a:off x="1600200" y="2176272"/>
            <a:ext cx="6096000" cy="2014728"/>
          </a:xfrm>
        </p:spPr>
        <p:txBody>
          <a:bodyPr/>
          <a:lstStyle>
            <a:lvl1pPr marL="274320" indent="-274320">
              <a:lnSpc>
                <a:spcPts val="2250"/>
              </a:lnSpc>
              <a:spcBef>
                <a:spcPts val="1200"/>
              </a:spcBef>
              <a:buClr>
                <a:schemeClr val="accent3"/>
              </a:buClr>
              <a:buSzPct val="130000"/>
              <a:defRPr sz="1800">
                <a:solidFill>
                  <a:schemeClr val="tx2"/>
                </a:solidFill>
              </a:defRPr>
            </a:lvl1pPr>
            <a:lvl2pPr marL="274320">
              <a:lnSpc>
                <a:spcPts val="2250"/>
              </a:lnSpc>
              <a:spcBef>
                <a:spcPts val="1200"/>
              </a:spcBef>
              <a:buClr>
                <a:schemeClr val="accent3"/>
              </a:buClr>
              <a:defRPr sz="1800">
                <a:solidFill>
                  <a:schemeClr val="tx2"/>
                </a:solidFill>
              </a:defRPr>
            </a:lvl2pPr>
          </a:lstStyle>
          <a:p>
            <a:pPr lvl="0"/>
            <a:r>
              <a:rPr lang="en-US" dirty="0"/>
              <a:t>Click to edit Master text styles</a:t>
            </a:r>
          </a:p>
          <a:p>
            <a:pPr lvl="1"/>
            <a:r>
              <a:rPr lang="en-US" dirty="0"/>
              <a:t>Second level</a:t>
            </a:r>
          </a:p>
        </p:txBody>
      </p:sp>
      <p:sp>
        <p:nvSpPr>
          <p:cNvPr id="10" name="Picture Placeholder 6"/>
          <p:cNvSpPr>
            <a:spLocks noGrp="1"/>
          </p:cNvSpPr>
          <p:nvPr>
            <p:ph type="pic" sz="quarter" idx="15"/>
          </p:nvPr>
        </p:nvSpPr>
        <p:spPr>
          <a:xfrm>
            <a:off x="4736592" y="4645152"/>
            <a:ext cx="2743200" cy="1819656"/>
          </a:xfrm>
          <a:noFill/>
          <a:ln>
            <a:noFill/>
          </a:ln>
        </p:spPr>
        <p:txBody>
          <a:bodyPr/>
          <a:lstStyle/>
          <a:p>
            <a:r>
              <a:rPr lang="en-US"/>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1" name="Title 10"/>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ext with three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685800" y="5004816"/>
            <a:ext cx="2560320" cy="1700784"/>
          </a:xfrm>
          <a:noFill/>
          <a:ln>
            <a:noFill/>
          </a:ln>
        </p:spPr>
        <p:txBody>
          <a:bodyPr/>
          <a:lstStyle/>
          <a:p>
            <a:r>
              <a:rPr lang="en-US"/>
              <a:t>Drag picture to placeholder or click icon to add</a:t>
            </a:r>
          </a:p>
        </p:txBody>
      </p:sp>
      <p:sp>
        <p:nvSpPr>
          <p:cNvPr id="9" name="Text Placeholder 8"/>
          <p:cNvSpPr>
            <a:spLocks noGrp="1"/>
          </p:cNvSpPr>
          <p:nvPr>
            <p:ph type="body" sz="quarter" idx="14"/>
          </p:nvPr>
        </p:nvSpPr>
        <p:spPr>
          <a:xfrm>
            <a:off x="1600200" y="2176272"/>
            <a:ext cx="5943600" cy="2667000"/>
          </a:xfrm>
        </p:spPr>
        <p:txBody>
          <a:bodyPr/>
          <a:lstStyle>
            <a:lvl1pPr marL="274320" indent="-274320">
              <a:lnSpc>
                <a:spcPts val="2250"/>
              </a:lnSpc>
              <a:spcBef>
                <a:spcPts val="1200"/>
              </a:spcBef>
              <a:buClr>
                <a:schemeClr val="accent3"/>
              </a:buClr>
              <a:buSzPct val="130000"/>
              <a:defRPr sz="1800">
                <a:solidFill>
                  <a:schemeClr val="tx2"/>
                </a:solidFill>
              </a:defRPr>
            </a:lvl1pPr>
            <a:lvl2pPr marL="548640">
              <a:lnSpc>
                <a:spcPts val="2250"/>
              </a:lnSpc>
              <a:spcBef>
                <a:spcPts val="1200"/>
              </a:spcBef>
              <a:buClr>
                <a:schemeClr val="accent3"/>
              </a:buClr>
              <a:defRPr sz="1800">
                <a:solidFill>
                  <a:schemeClr val="tx2"/>
                </a:solidFill>
              </a:defRPr>
            </a:lvl2pPr>
          </a:lstStyle>
          <a:p>
            <a:pPr lvl="0"/>
            <a:r>
              <a:rPr lang="en-US" dirty="0"/>
              <a:t>Click to edit Master text styles</a:t>
            </a:r>
          </a:p>
          <a:p>
            <a:pPr lvl="1"/>
            <a:r>
              <a:rPr lang="en-US" dirty="0"/>
              <a:t>Second level</a:t>
            </a:r>
          </a:p>
        </p:txBody>
      </p:sp>
      <p:sp>
        <p:nvSpPr>
          <p:cNvPr id="11" name="Picture Placeholder 6"/>
          <p:cNvSpPr>
            <a:spLocks noGrp="1"/>
          </p:cNvSpPr>
          <p:nvPr>
            <p:ph type="pic" sz="quarter" idx="16"/>
          </p:nvPr>
        </p:nvSpPr>
        <p:spPr>
          <a:xfrm>
            <a:off x="5943600" y="5004816"/>
            <a:ext cx="2560320" cy="1700784"/>
          </a:xfrm>
          <a:noFill/>
          <a:ln>
            <a:noFill/>
          </a:ln>
        </p:spPr>
        <p:txBody>
          <a:bodyPr/>
          <a:lstStyle/>
          <a:p>
            <a:r>
              <a:rPr lang="en-US"/>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4" name="Title 13"/>
          <p:cNvSpPr>
            <a:spLocks noGrp="1"/>
          </p:cNvSpPr>
          <p:nvPr>
            <p:ph type="title"/>
          </p:nvPr>
        </p:nvSpPr>
        <p:spPr/>
        <p:txBody>
          <a:bodyPr/>
          <a:lstStyle/>
          <a:p>
            <a:r>
              <a:rPr lang="en-US"/>
              <a:t>Click to edit Master title style</a:t>
            </a:r>
            <a:endParaRPr lang="en-US" dirty="0"/>
          </a:p>
        </p:txBody>
      </p:sp>
      <p:sp>
        <p:nvSpPr>
          <p:cNvPr id="13" name="Picture Placeholder 6"/>
          <p:cNvSpPr>
            <a:spLocks noGrp="1"/>
          </p:cNvSpPr>
          <p:nvPr>
            <p:ph type="pic" sz="quarter" idx="15"/>
          </p:nvPr>
        </p:nvSpPr>
        <p:spPr>
          <a:xfrm>
            <a:off x="3319272" y="5004816"/>
            <a:ext cx="2560320" cy="1700784"/>
          </a:xfrm>
          <a:noFill/>
          <a:ln>
            <a:noFill/>
          </a:ln>
        </p:spPr>
        <p:txBody>
          <a:bodyPr/>
          <a:lstStyle/>
          <a:p>
            <a:r>
              <a:rPr lang="en-US"/>
              <a:t>Drag picture to placeholder or click icon to add</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 and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43430DA2-F49D-C44B-BD27-16F256BF84C9}" type="slidenum">
              <a:rPr lang="en-US"/>
              <a:pPr>
                <a:defRPr/>
              </a:pPr>
              <a:t>‹#›</a:t>
            </a:fld>
            <a:endParaRPr lang="en-US"/>
          </a:p>
        </p:txBody>
      </p:sp>
      <p:sp>
        <p:nvSpPr>
          <p:cNvPr id="5" name="Picture Placeholder 4"/>
          <p:cNvSpPr>
            <a:spLocks noGrp="1"/>
          </p:cNvSpPr>
          <p:nvPr>
            <p:ph type="pic" sz="quarter" idx="11"/>
          </p:nvPr>
        </p:nvSpPr>
        <p:spPr>
          <a:xfrm>
            <a:off x="162560" y="1463040"/>
            <a:ext cx="8829040" cy="4348480"/>
          </a:xfrm>
          <a:ln>
            <a:noFill/>
          </a:ln>
        </p:spPr>
        <p:txBody>
          <a:bodyPr/>
          <a:lstStyle>
            <a:lvl1pPr>
              <a:buFontTx/>
              <a:buNone/>
              <a:defRPr/>
            </a:lvl1pPr>
          </a:lstStyle>
          <a:p>
            <a:r>
              <a:rPr lang="en-US"/>
              <a:t>Drag picture to placeholder or click icon to add</a:t>
            </a:r>
            <a:endParaRPr lang="en-US" dirty="0"/>
          </a:p>
        </p:txBody>
      </p:sp>
      <p:sp>
        <p:nvSpPr>
          <p:cNvPr id="7" name="Text Placeholder 6"/>
          <p:cNvSpPr>
            <a:spLocks noGrp="1"/>
          </p:cNvSpPr>
          <p:nvPr>
            <p:ph type="body" sz="quarter" idx="12"/>
          </p:nvPr>
        </p:nvSpPr>
        <p:spPr>
          <a:xfrm>
            <a:off x="904875" y="6015038"/>
            <a:ext cx="6969125" cy="690562"/>
          </a:xfrm>
          <a:ln>
            <a:noFill/>
          </a:ln>
        </p:spPr>
        <p:txBody>
          <a:bodyPr/>
          <a:lstStyle>
            <a:lvl1pPr>
              <a:buFontTx/>
              <a:buNone/>
              <a:defRPr/>
            </a:lvl1pPr>
          </a:lstStyle>
          <a:p>
            <a:pPr lvl="0"/>
            <a:r>
              <a:rPr lang="en-US"/>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divider slide 2">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rgbClr val="DA55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libri"/>
            </a:endParaRPr>
          </a:p>
        </p:txBody>
      </p:sp>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dit title">
    <p:bg>
      <p:bgPr>
        <a:solidFill>
          <a:srgbClr val="89B3D7"/>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85800" y="2666795"/>
            <a:ext cx="7772400" cy="1429725"/>
          </a:xfrm>
          <a:ln>
            <a:solidFill>
              <a:schemeClr val="bg2"/>
            </a:solidFill>
          </a:ln>
        </p:spPr>
        <p:txBody>
          <a:bodyPr anchor="t" anchorCtr="0">
            <a:noAutofit/>
          </a:bodyPr>
          <a:lstStyle>
            <a:lvl1pPr>
              <a:lnSpc>
                <a:spcPts val="4800"/>
              </a:lnSpc>
              <a:defRPr sz="3000" spc="0" baseline="0">
                <a:solidFill>
                  <a:schemeClr val="accent3"/>
                </a:solidFill>
              </a:defRPr>
            </a:lvl1pPr>
          </a:lstStyle>
          <a:p>
            <a:r>
              <a:rPr lang="en-US" dirty="0"/>
              <a:t>Click to edit Master title style</a:t>
            </a:r>
          </a:p>
        </p:txBody>
      </p:sp>
      <p:sp>
        <p:nvSpPr>
          <p:cNvPr id="3" name="Subtitle 2"/>
          <p:cNvSpPr>
            <a:spLocks noGrp="1"/>
          </p:cNvSpPr>
          <p:nvPr>
            <p:ph type="subTitle" idx="1"/>
          </p:nvPr>
        </p:nvSpPr>
        <p:spPr>
          <a:xfrm>
            <a:off x="685800" y="3556659"/>
            <a:ext cx="7772400" cy="1344525"/>
          </a:xfrm>
          <a:prstGeom prst="rect">
            <a:avLst/>
          </a:prstGeom>
          <a:ln>
            <a:solidFill>
              <a:schemeClr val="bg2"/>
            </a:solidFill>
          </a:ln>
        </p:spPr>
        <p:txBody>
          <a:bodyPr/>
          <a:lstStyle>
            <a:lvl1pPr marL="0" indent="0" algn="ctr">
              <a:lnSpc>
                <a:spcPts val="2400"/>
              </a:lnSpc>
              <a:spcBef>
                <a:spcPts val="0"/>
              </a:spcBef>
              <a:buNone/>
              <a:defRPr sz="1400" b="1" cap="all">
                <a:solidFill>
                  <a:schemeClr val="tx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r>
              <a:rPr lang="en-US" dirty="0"/>
              <a:t>Organization and date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34A441-BDAA-F84D-882D-34F60586E6B7}" type="slidenum">
              <a:rPr lang="en-US" smtClean="0"/>
              <a:pPr/>
              <a:t>‹#›</a:t>
            </a:fld>
            <a:endParaRPr lang="en-US"/>
          </a:p>
        </p:txBody>
      </p:sp>
    </p:spTree>
    <p:extLst>
      <p:ext uri="{BB962C8B-B14F-4D97-AF65-F5344CB8AC3E}">
        <p14:creationId xmlns:p14="http://schemas.microsoft.com/office/powerpoint/2010/main" val="1158448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dit title">
    <p:bg>
      <p:bgPr>
        <a:solidFill>
          <a:schemeClr val="accent1"/>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libri"/>
            </a:endParaRPr>
          </a:p>
        </p:txBody>
      </p:sp>
      <p:sp>
        <p:nvSpPr>
          <p:cNvPr id="2" name="Title 1"/>
          <p:cNvSpPr>
            <a:spLocks noGrp="1"/>
          </p:cNvSpPr>
          <p:nvPr>
            <p:ph type="ctrTitle"/>
          </p:nvPr>
        </p:nvSpPr>
        <p:spPr>
          <a:xfrm>
            <a:off x="685800" y="2666795"/>
            <a:ext cx="7772400" cy="1429725"/>
          </a:xfrm>
          <a:ln>
            <a:solidFill>
              <a:schemeClr val="bg2"/>
            </a:solidFill>
          </a:ln>
        </p:spPr>
        <p:txBody>
          <a:bodyPr anchor="t" anchorCtr="0">
            <a:noAutofit/>
          </a:bodyPr>
          <a:lstStyle>
            <a:lvl1pPr>
              <a:lnSpc>
                <a:spcPts val="4800"/>
              </a:lnSpc>
              <a:defRPr sz="3000" spc="0" baseline="0">
                <a:solidFill>
                  <a:schemeClr val="accent3"/>
                </a:solidFill>
              </a:defRPr>
            </a:lvl1pPr>
          </a:lstStyle>
          <a:p>
            <a:r>
              <a:rPr lang="en-US" dirty="0"/>
              <a:t>Click to edit Master title style</a:t>
            </a:r>
          </a:p>
        </p:txBody>
      </p:sp>
      <p:sp>
        <p:nvSpPr>
          <p:cNvPr id="3" name="Subtitle 2"/>
          <p:cNvSpPr>
            <a:spLocks noGrp="1"/>
          </p:cNvSpPr>
          <p:nvPr>
            <p:ph type="subTitle" idx="1"/>
          </p:nvPr>
        </p:nvSpPr>
        <p:spPr>
          <a:xfrm>
            <a:off x="685800" y="3556659"/>
            <a:ext cx="7772400" cy="1344525"/>
          </a:xfrm>
          <a:prstGeom prst="rect">
            <a:avLst/>
          </a:prstGeom>
          <a:ln>
            <a:solidFill>
              <a:schemeClr val="bg2"/>
            </a:solidFill>
          </a:ln>
        </p:spPr>
        <p:txBody>
          <a:bodyPr/>
          <a:lstStyle>
            <a:lvl1pPr marL="0" indent="0" algn="ctr">
              <a:lnSpc>
                <a:spcPts val="2400"/>
              </a:lnSpc>
              <a:spcBef>
                <a:spcPts val="0"/>
              </a:spcBef>
              <a:buNone/>
              <a:defRPr sz="1400" b="1" cap="all">
                <a:solidFill>
                  <a:schemeClr val="tx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r>
              <a:rPr lang="en-US" dirty="0"/>
              <a:t>Organization and date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extLst>
      <p:ext uri="{BB962C8B-B14F-4D97-AF65-F5344CB8AC3E}">
        <p14:creationId xmlns:p14="http://schemas.microsoft.com/office/powerpoint/2010/main" val="1158448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divider slide 2">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rgbClr val="DA55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libri"/>
            </a:endParaRPr>
          </a:p>
        </p:txBody>
      </p:sp>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dit title">
    <p:bg>
      <p:bgPr>
        <a:solidFill>
          <a:schemeClr val="accent3"/>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libri"/>
            </a:endParaRPr>
          </a:p>
        </p:txBody>
      </p:sp>
      <p:sp>
        <p:nvSpPr>
          <p:cNvPr id="2" name="Title 1"/>
          <p:cNvSpPr>
            <a:spLocks noGrp="1"/>
          </p:cNvSpPr>
          <p:nvPr>
            <p:ph type="ctrTitle"/>
          </p:nvPr>
        </p:nvSpPr>
        <p:spPr>
          <a:xfrm>
            <a:off x="685800" y="2666795"/>
            <a:ext cx="7772400" cy="1429725"/>
          </a:xfrm>
          <a:ln>
            <a:solidFill>
              <a:schemeClr val="bg2"/>
            </a:solidFill>
          </a:ln>
        </p:spPr>
        <p:txBody>
          <a:bodyPr anchor="t" anchorCtr="0">
            <a:noAutofit/>
          </a:bodyPr>
          <a:lstStyle>
            <a:lvl1pPr>
              <a:lnSpc>
                <a:spcPts val="4800"/>
              </a:lnSpc>
              <a:defRPr sz="3000" spc="0" baseline="0">
                <a:solidFill>
                  <a:schemeClr val="accent3"/>
                </a:solidFill>
              </a:defRPr>
            </a:lvl1pPr>
          </a:lstStyle>
          <a:p>
            <a:r>
              <a:rPr lang="en-US" dirty="0"/>
              <a:t>Click to edit Master title style</a:t>
            </a:r>
          </a:p>
        </p:txBody>
      </p:sp>
      <p:sp>
        <p:nvSpPr>
          <p:cNvPr id="3" name="Subtitle 2"/>
          <p:cNvSpPr>
            <a:spLocks noGrp="1"/>
          </p:cNvSpPr>
          <p:nvPr>
            <p:ph type="subTitle" idx="1"/>
          </p:nvPr>
        </p:nvSpPr>
        <p:spPr>
          <a:xfrm>
            <a:off x="685800" y="3556659"/>
            <a:ext cx="7772400" cy="1344525"/>
          </a:xfrm>
          <a:prstGeom prst="rect">
            <a:avLst/>
          </a:prstGeom>
          <a:ln>
            <a:solidFill>
              <a:schemeClr val="bg2"/>
            </a:solidFill>
          </a:ln>
        </p:spPr>
        <p:txBody>
          <a:bodyPr/>
          <a:lstStyle>
            <a:lvl1pPr marL="0" indent="0" algn="ctr">
              <a:lnSpc>
                <a:spcPts val="2400"/>
              </a:lnSpc>
              <a:spcBef>
                <a:spcPts val="0"/>
              </a:spcBef>
              <a:buNone/>
              <a:defRPr sz="1400" b="1" cap="all">
                <a:solidFill>
                  <a:schemeClr val="tx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r>
              <a:rPr lang="en-US" dirty="0"/>
              <a:t>Organization and date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extLst>
      <p:ext uri="{BB962C8B-B14F-4D97-AF65-F5344CB8AC3E}">
        <p14:creationId xmlns:p14="http://schemas.microsoft.com/office/powerpoint/2010/main" val="115844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6" name="Rectangle 5"/>
          <p:cNvSpPr/>
          <p:nvPr/>
        </p:nvSpPr>
        <p:spPr bwMode="auto">
          <a:xfrm>
            <a:off x="0"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 name="Rectangle 3"/>
          <p:cNvSpPr/>
          <p:nvPr userDrawn="1"/>
        </p:nvSpPr>
        <p:spPr bwMode="auto">
          <a:xfrm>
            <a:off x="0"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800"/>
              </a:lnSpc>
              <a:buClr>
                <a:schemeClr val="accent3"/>
              </a:buClr>
              <a:defRPr sz="2400">
                <a:solidFill>
                  <a:schemeClr val="tx2"/>
                </a:solidFill>
              </a:defRPr>
            </a:lvl1pPr>
            <a:lvl2pPr>
              <a:lnSpc>
                <a:spcPts val="2800"/>
              </a:lnSpc>
              <a:buClr>
                <a:schemeClr val="accent3"/>
              </a:buClr>
              <a:buFont typeface="Lucida Grande"/>
              <a:buChar char="–"/>
              <a:defRPr sz="2400">
                <a:solidFill>
                  <a:schemeClr val="tx2"/>
                </a:solidFill>
              </a:defRPr>
            </a:lvl2pPr>
            <a:lvl3pPr>
              <a:lnSpc>
                <a:spcPts val="2800"/>
              </a:lnSpc>
              <a:buClr>
                <a:schemeClr val="accent3"/>
              </a:buClr>
              <a:buSzPct val="85000"/>
              <a:buFont typeface="Courier New"/>
              <a:buChar char="o"/>
              <a:defRPr sz="2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no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0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500"/>
              </a:lnSpc>
              <a:buClr>
                <a:schemeClr val="accent3"/>
              </a:buClr>
              <a:defRPr/>
            </a:lvl1pPr>
            <a:lvl2pPr>
              <a:lnSpc>
                <a:spcPts val="2500"/>
              </a:lnSpc>
              <a:buClr>
                <a:schemeClr val="accent3"/>
              </a:buClr>
              <a:buFont typeface="Lucida Grande"/>
              <a:buChar char="–"/>
              <a:defRPr/>
            </a:lvl2pPr>
            <a:lvl3pPr>
              <a:lnSpc>
                <a:spcPts val="2500"/>
              </a:lnSpc>
              <a:buClr>
                <a:schemeClr val="accent3"/>
              </a:buClr>
              <a:buSzPct val="85000"/>
              <a:buFont typeface="Courier New"/>
              <a:buChar char="o"/>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no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8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800"/>
            </a:lvl1pPr>
            <a:lvl2pPr>
              <a:lnSpc>
                <a:spcPts val="2300"/>
              </a:lnSpc>
              <a:spcBef>
                <a:spcPts val="1000"/>
              </a:spcBef>
              <a:buClr>
                <a:schemeClr val="accent3"/>
              </a:buClr>
              <a:buFont typeface="Lucida Grande"/>
              <a:buChar char="–"/>
              <a:defRPr sz="1800"/>
            </a:lvl2pPr>
            <a:lvl3pPr>
              <a:lnSpc>
                <a:spcPts val="2300"/>
              </a:lnSpc>
              <a:spcBef>
                <a:spcPts val="1000"/>
              </a:spcBef>
              <a:buClr>
                <a:schemeClr val="accent3"/>
              </a:buClr>
              <a:buSzPct val="85000"/>
              <a:buFont typeface="Courier New"/>
              <a:buChar char="o"/>
              <a:defRPr sz="1800"/>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6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600"/>
            </a:lvl1pPr>
            <a:lvl2pPr>
              <a:lnSpc>
                <a:spcPts val="2300"/>
              </a:lnSpc>
              <a:spcBef>
                <a:spcPts val="1000"/>
              </a:spcBef>
              <a:buClr>
                <a:schemeClr val="accent3"/>
              </a:buClr>
              <a:buFont typeface="Lucida Grande"/>
              <a:buChar char="–"/>
              <a:defRPr sz="1600"/>
            </a:lvl2pPr>
            <a:lvl3pPr>
              <a:lnSpc>
                <a:spcPts val="2300"/>
              </a:lnSpc>
              <a:spcBef>
                <a:spcPts val="1000"/>
              </a:spcBef>
              <a:buClr>
                <a:schemeClr val="accent3"/>
              </a:buClr>
              <a:buSzPct val="85000"/>
              <a:buFont typeface="Courier New"/>
              <a:buChar char="o"/>
              <a:defRPr sz="1600"/>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4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marL="228600" indent="-228600">
              <a:lnSpc>
                <a:spcPts val="1700"/>
              </a:lnSpc>
              <a:spcBef>
                <a:spcPts val="1200"/>
              </a:spcBef>
              <a:buClr>
                <a:schemeClr val="accent3"/>
              </a:buClr>
              <a:defRPr sz="1400">
                <a:solidFill>
                  <a:schemeClr val="tx2"/>
                </a:solidFill>
              </a:defRPr>
            </a:lvl1pPr>
            <a:lvl2pPr marL="457200" indent="-228600">
              <a:lnSpc>
                <a:spcPts val="1700"/>
              </a:lnSpc>
              <a:spcBef>
                <a:spcPts val="1200"/>
              </a:spcBef>
              <a:buClr>
                <a:schemeClr val="accent3"/>
              </a:buClr>
              <a:buFont typeface="Lucida Grande"/>
              <a:buChar char="–"/>
              <a:defRPr sz="1400">
                <a:solidFill>
                  <a:schemeClr val="tx2"/>
                </a:solidFill>
              </a:defRPr>
            </a:lvl2pPr>
            <a:lvl3pPr marL="685800" indent="-228600">
              <a:lnSpc>
                <a:spcPts val="1700"/>
              </a:lnSpc>
              <a:spcBef>
                <a:spcPts val="1200"/>
              </a:spcBef>
              <a:buClr>
                <a:schemeClr val="accent3"/>
              </a:buClr>
              <a:buSzPct val="85000"/>
              <a:buFont typeface="Courier New"/>
              <a:buChar char="o"/>
              <a:defRPr sz="1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20" Type="http://schemas.openxmlformats.org/officeDocument/2006/relationships/slideLayout" Target="../slideLayouts/slideLayout23.xml"/><Relationship Id="rId21" Type="http://schemas.openxmlformats.org/officeDocument/2006/relationships/slideLayout" Target="../slideLayouts/slideLayout24.xml"/><Relationship Id="rId22" Type="http://schemas.openxmlformats.org/officeDocument/2006/relationships/slideLayout" Target="../slideLayouts/slideLayout25.xml"/><Relationship Id="rId23" Type="http://schemas.openxmlformats.org/officeDocument/2006/relationships/slideLayout" Target="../slideLayouts/slideLayout26.xml"/><Relationship Id="rId24" Type="http://schemas.openxmlformats.org/officeDocument/2006/relationships/slideLayout" Target="../slideLayouts/slideLayout27.xml"/><Relationship Id="rId25" Type="http://schemas.openxmlformats.org/officeDocument/2006/relationships/theme" Target="../theme/theme2.xml"/><Relationship Id="rId10" Type="http://schemas.openxmlformats.org/officeDocument/2006/relationships/slideLayout" Target="../slideLayouts/slideLayout13.xml"/><Relationship Id="rId11" Type="http://schemas.openxmlformats.org/officeDocument/2006/relationships/slideLayout" Target="../slideLayouts/slideLayout14.xml"/><Relationship Id="rId12" Type="http://schemas.openxmlformats.org/officeDocument/2006/relationships/slideLayout" Target="../slideLayouts/slideLayout15.xml"/><Relationship Id="rId13" Type="http://schemas.openxmlformats.org/officeDocument/2006/relationships/slideLayout" Target="../slideLayouts/slideLayout16.xml"/><Relationship Id="rId14" Type="http://schemas.openxmlformats.org/officeDocument/2006/relationships/slideLayout" Target="../slideLayouts/slideLayout17.xml"/><Relationship Id="rId15" Type="http://schemas.openxmlformats.org/officeDocument/2006/relationships/slideLayout" Target="../slideLayouts/slideLayout18.xml"/><Relationship Id="rId16" Type="http://schemas.openxmlformats.org/officeDocument/2006/relationships/slideLayout" Target="../slideLayouts/slideLayout19.xml"/><Relationship Id="rId17" Type="http://schemas.openxmlformats.org/officeDocument/2006/relationships/slideLayout" Target="../slideLayouts/slideLayout20.xml"/><Relationship Id="rId18" Type="http://schemas.openxmlformats.org/officeDocument/2006/relationships/slideLayout" Target="../slideLayouts/slideLayout21.xml"/><Relationship Id="rId19" Type="http://schemas.openxmlformats.org/officeDocument/2006/relationships/slideLayout" Target="../slideLayouts/slideLayout22.xml"/><Relationship Id="rId1" Type="http://schemas.openxmlformats.org/officeDocument/2006/relationships/slideLayout" Target="../slideLayouts/slideLayout4.xml"/><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5" Type="http://schemas.openxmlformats.org/officeDocument/2006/relationships/slideLayout" Target="../slideLayouts/slideLayout8.xml"/><Relationship Id="rId6" Type="http://schemas.openxmlformats.org/officeDocument/2006/relationships/slideLayout" Target="../slideLayouts/slideLayout9.xml"/><Relationship Id="rId7" Type="http://schemas.openxmlformats.org/officeDocument/2006/relationships/slideLayout" Target="../slideLayouts/slideLayout10.xml"/><Relationship Id="rId8"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4" Type="http://schemas.openxmlformats.org/officeDocument/2006/relationships/theme" Target="../theme/theme3.xml"/><Relationship Id="rId1" Type="http://schemas.openxmlformats.org/officeDocument/2006/relationships/slideLayout" Target="../slideLayouts/slideLayout28.xml"/><Relationship Id="rId2"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3.xml"/><Relationship Id="rId4" Type="http://schemas.openxmlformats.org/officeDocument/2006/relationships/theme" Target="../theme/theme4.xml"/><Relationship Id="rId1" Type="http://schemas.openxmlformats.org/officeDocument/2006/relationships/slideLayout" Target="../slideLayouts/slideLayout31.xml"/><Relationship Id="rId2"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4754562"/>
          </a:xfrm>
          <a:prstGeom prst="rect">
            <a:avLst/>
          </a:prstGeom>
        </p:spPr>
        <p:txBody>
          <a:bodyPr vert="horz" lIns="91440" tIns="45720" rIns="91440" bIns="45720" rtlCol="0" anchor="ctr">
            <a:normAutofit/>
          </a:bodyPr>
          <a:lstStyle/>
          <a:p>
            <a:pPr rt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34A441-BDAA-F84D-882D-34F60586E6B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786" r:id="rId3"/>
  </p:sldLayoutIdLst>
  <p:hf hdr="0" ftr="0" dt="0"/>
  <p:txStyles>
    <p:titleStyle>
      <a:lvl1pPr marL="0" marR="0" indent="0" algn="ctr" defTabSz="457200" rtl="0" eaLnBrk="1" fontAlgn="auto" latinLnBrk="0" hangingPunct="1">
        <a:lnSpc>
          <a:spcPct val="100000"/>
        </a:lnSpc>
        <a:spcBef>
          <a:spcPct val="0"/>
        </a:spcBef>
        <a:spcAft>
          <a:spcPts val="0"/>
        </a:spcAft>
        <a:buClrTx/>
        <a:buSzTx/>
        <a:buFontTx/>
        <a:buNone/>
        <a:tabLst/>
        <a:defRPr lang="en-US" sz="2400" kern="1200" cap="all" baseline="0" smtClean="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1371600" y="2057400"/>
            <a:ext cx="6553200" cy="4068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5" name="Title Placeholder 1"/>
          <p:cNvSpPr txBox="1">
            <a:spLocks/>
          </p:cNvSpPr>
          <p:nvPr/>
        </p:nvSpPr>
        <p:spPr>
          <a:xfrm>
            <a:off x="152400" y="152400"/>
            <a:ext cx="8869680" cy="1230630"/>
          </a:xfrm>
          <a:prstGeom prst="rect">
            <a:avLst/>
          </a:prstGeom>
          <a:solidFill>
            <a:srgbClr val="89B3D7"/>
          </a:solidFill>
          <a:ln>
            <a:noFill/>
          </a:ln>
        </p:spPr>
        <p:txBody>
          <a:bodyPr vert="horz" lIns="91440" tIns="45720" rIns="91440" bIns="45720" rtlCol="0" anchor="ctr">
            <a:norm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0" cap="none" spc="0" normalizeH="0" baseline="0" noProof="0" dirty="0">
              <a:ln>
                <a:noFill/>
              </a:ln>
              <a:solidFill>
                <a:schemeClr val="accent4"/>
              </a:solidFill>
              <a:effectLst/>
              <a:uLnTx/>
              <a:uFillTx/>
              <a:latin typeface="+mj-lt"/>
              <a:ea typeface="+mj-ea"/>
              <a:cs typeface="+mj-cs"/>
            </a:endParaRPr>
          </a:p>
        </p:txBody>
      </p:sp>
      <p:sp>
        <p:nvSpPr>
          <p:cNvPr id="7" name="Slide Number Placeholder 5"/>
          <p:cNvSpPr>
            <a:spLocks noGrp="1"/>
          </p:cNvSpPr>
          <p:nvPr>
            <p:ph type="sldNum" sz="quarter" idx="4"/>
          </p:nvPr>
        </p:nvSpPr>
        <p:spPr>
          <a:xfrm>
            <a:off x="6858000" y="6416675"/>
            <a:ext cx="2133600" cy="288925"/>
          </a:xfrm>
          <a:prstGeom prst="rect">
            <a:avLst/>
          </a:prstGeom>
        </p:spPr>
        <p:txBody>
          <a:bodyPr/>
          <a:lstStyle>
            <a:lvl1pPr algn="r">
              <a:defRPr sz="1200">
                <a:solidFill>
                  <a:schemeClr val="tx2"/>
                </a:solidFill>
              </a:defRPr>
            </a:lvl1pPr>
          </a:lstStyle>
          <a:p>
            <a:fld id="{06B3CCE6-3D7D-AC46-9877-BAC74626ABE8}" type="slidenum">
              <a:rPr lang="en-US" smtClean="0"/>
              <a:pPr/>
              <a:t>‹#›</a:t>
            </a:fld>
            <a:endParaRPr lang="en-US" dirty="0"/>
          </a:p>
        </p:txBody>
      </p:sp>
      <p:sp>
        <p:nvSpPr>
          <p:cNvPr id="8" name="Title Placeholder 7"/>
          <p:cNvSpPr>
            <a:spLocks noGrp="1"/>
          </p:cNvSpPr>
          <p:nvPr>
            <p:ph type="title"/>
          </p:nvPr>
        </p:nvSpPr>
        <p:spPr>
          <a:xfrm>
            <a:off x="457200" y="274638"/>
            <a:ext cx="8229600" cy="1020762"/>
          </a:xfrm>
          <a:prstGeom prst="rect">
            <a:avLst/>
          </a:prstGeom>
          <a:ln w="0" cap="flat" cmpd="sng" algn="ctr">
            <a:noFill/>
            <a:prstDash val="solid"/>
            <a:round/>
            <a:headEnd type="none" w="med" len="med"/>
            <a:tailEnd type="none" w="med" len="med"/>
          </a:ln>
        </p:spPr>
        <p:txBody>
          <a:bodyPr vert="horz" lIns="91440" tIns="45720" rIns="91440" bIns="45720" rtlCol="0" anchor="ctr">
            <a:no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684" r:id="rId13"/>
    <p:sldLayoutId id="2147483685" r:id="rId14"/>
    <p:sldLayoutId id="2147483772" r:id="rId15"/>
    <p:sldLayoutId id="2147483686" r:id="rId16"/>
    <p:sldLayoutId id="2147483687" r:id="rId17"/>
    <p:sldLayoutId id="2147483688" r:id="rId18"/>
    <p:sldLayoutId id="2147483689" r:id="rId19"/>
    <p:sldLayoutId id="2147483690" r:id="rId20"/>
    <p:sldLayoutId id="2147483691" r:id="rId21"/>
    <p:sldLayoutId id="2147483692" r:id="rId22"/>
    <p:sldLayoutId id="2147483693" r:id="rId23"/>
    <p:sldLayoutId id="2147483761" r:id="rId24"/>
  </p:sldLayoutIdLst>
  <p:hf hdr="0" ftr="0" dt="0"/>
  <p:txStyles>
    <p:titleStyle>
      <a:lvl1pPr algn="ctr" rtl="0" eaLnBrk="1" fontAlgn="base" hangingPunct="1">
        <a:spcBef>
          <a:spcPct val="0"/>
        </a:spcBef>
        <a:spcAft>
          <a:spcPct val="0"/>
        </a:spcAft>
        <a:defRPr sz="2400">
          <a:solidFill>
            <a:schemeClr val="bg1"/>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274320" indent="-274320" algn="l" rtl="0" eaLnBrk="1" fontAlgn="base" hangingPunct="1">
        <a:lnSpc>
          <a:spcPts val="2500"/>
        </a:lnSpc>
        <a:spcBef>
          <a:spcPts val="1200"/>
        </a:spcBef>
        <a:spcAft>
          <a:spcPct val="0"/>
        </a:spcAft>
        <a:buClr>
          <a:schemeClr val="accent3"/>
        </a:buClr>
        <a:buSzPct val="100000"/>
        <a:buChar char="•"/>
        <a:defRPr sz="2000">
          <a:solidFill>
            <a:schemeClr val="tx2"/>
          </a:solidFill>
          <a:latin typeface="+mn-lt"/>
          <a:ea typeface="+mn-ea"/>
          <a:cs typeface="+mn-cs"/>
        </a:defRPr>
      </a:lvl1pPr>
      <a:lvl2pPr marL="594360" indent="-274320" algn="l" rtl="0" eaLnBrk="1" fontAlgn="base" hangingPunct="1">
        <a:lnSpc>
          <a:spcPts val="2500"/>
        </a:lnSpc>
        <a:spcBef>
          <a:spcPts val="1200"/>
        </a:spcBef>
        <a:spcAft>
          <a:spcPct val="0"/>
        </a:spcAft>
        <a:buClr>
          <a:schemeClr val="accent3"/>
        </a:buClr>
        <a:buSzPct val="100000"/>
        <a:buChar char="–"/>
        <a:defRPr sz="2000">
          <a:solidFill>
            <a:schemeClr val="tx2"/>
          </a:solidFill>
          <a:latin typeface="+mn-lt"/>
        </a:defRPr>
      </a:lvl2pPr>
      <a:lvl3pPr marL="868680" indent="-274320" algn="l" rtl="0" eaLnBrk="1" fontAlgn="base" hangingPunct="1">
        <a:lnSpc>
          <a:spcPts val="2500"/>
        </a:lnSpc>
        <a:spcBef>
          <a:spcPts val="1200"/>
        </a:spcBef>
        <a:spcAft>
          <a:spcPct val="0"/>
        </a:spcAft>
        <a:buClr>
          <a:schemeClr val="accent3"/>
        </a:buClr>
        <a:buSzPct val="100000"/>
        <a:buFont typeface="Courier New"/>
        <a:buChar char="o"/>
        <a:defRPr sz="2000">
          <a:solidFill>
            <a:schemeClr val="tx2"/>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4754562"/>
          </a:xfrm>
          <a:prstGeom prst="rect">
            <a:avLst/>
          </a:prstGeom>
        </p:spPr>
        <p:txBody>
          <a:bodyPr vert="horz" lIns="91440" tIns="45720" rIns="91440" bIns="45720" rtlCol="0" anchor="ctr">
            <a:normAutofit/>
          </a:bodyPr>
          <a:lstStyle/>
          <a:p>
            <a:pPr rt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solidFill>
                <a:srgbClr val="000000">
                  <a:tint val="75000"/>
                </a:srgb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Lst>
  <p:hf hdr="0" ftr="0" dt="0"/>
  <p:txStyles>
    <p:titleStyle>
      <a:lvl1pPr marL="0" marR="0" indent="0" algn="ctr" defTabSz="457200" rtl="0" eaLnBrk="1" fontAlgn="auto" latinLnBrk="0" hangingPunct="1">
        <a:lnSpc>
          <a:spcPct val="100000"/>
        </a:lnSpc>
        <a:spcBef>
          <a:spcPct val="0"/>
        </a:spcBef>
        <a:spcAft>
          <a:spcPts val="0"/>
        </a:spcAft>
        <a:buClrTx/>
        <a:buSzTx/>
        <a:buFontTx/>
        <a:buNone/>
        <a:tabLst/>
        <a:defRPr lang="en-US" sz="2400" kern="1200" cap="all" baseline="0" smtClean="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4754562"/>
          </a:xfrm>
          <a:prstGeom prst="rect">
            <a:avLst/>
          </a:prstGeom>
        </p:spPr>
        <p:txBody>
          <a:bodyPr vert="horz" lIns="91440" tIns="45720" rIns="91440" bIns="45720" rtlCol="0" anchor="ctr">
            <a:normAutofit/>
          </a:bodyPr>
          <a:lstStyle/>
          <a:p>
            <a:pPr rt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solidFill>
                <a:srgbClr val="000000">
                  <a:tint val="75000"/>
                </a:srgb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Lst>
  <p:hf hdr="0" ftr="0" dt="0"/>
  <p:txStyles>
    <p:titleStyle>
      <a:lvl1pPr marL="0" marR="0" indent="0" algn="ctr" defTabSz="457200" rtl="0" eaLnBrk="1" fontAlgn="auto" latinLnBrk="0" hangingPunct="1">
        <a:lnSpc>
          <a:spcPct val="100000"/>
        </a:lnSpc>
        <a:spcBef>
          <a:spcPct val="0"/>
        </a:spcBef>
        <a:spcAft>
          <a:spcPts val="0"/>
        </a:spcAft>
        <a:buClrTx/>
        <a:buSzTx/>
        <a:buFontTx/>
        <a:buNone/>
        <a:tabLst/>
        <a:defRPr lang="en-US" sz="2400" kern="1200" cap="all" baseline="0" smtClean="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jpe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1.png"/><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 Id="rId3"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tiff"/><Relationship Id="rId4" Type="http://schemas.openxmlformats.org/officeDocument/2006/relationships/image" Target="../media/image8.jpeg"/><Relationship Id="rId5" Type="http://schemas.openxmlformats.org/officeDocument/2006/relationships/image" Target="../media/image9.tiff"/><Relationship Id="rId1" Type="http://schemas.openxmlformats.org/officeDocument/2006/relationships/slideLayout" Target="../slideLayouts/slideLayout6.xml"/><Relationship Id="rId2"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t="-23"/>
          <a:stretch/>
        </p:blipFill>
        <p:spPr>
          <a:xfrm>
            <a:off x="0" y="-1556"/>
            <a:ext cx="9144000" cy="6859556"/>
          </a:xfrm>
          <a:prstGeom prst="rect">
            <a:avLst/>
          </a:prstGeom>
        </p:spPr>
      </p:pic>
      <p:sp>
        <p:nvSpPr>
          <p:cNvPr id="3" name="Rectangle 2"/>
          <p:cNvSpPr/>
          <p:nvPr/>
        </p:nvSpPr>
        <p:spPr bwMode="auto">
          <a:xfrm>
            <a:off x="6382693" y="2554801"/>
            <a:ext cx="2761307" cy="2761307"/>
          </a:xfrm>
          <a:prstGeom prst="rect">
            <a:avLst/>
          </a:prstGeom>
          <a:solidFill>
            <a:srgbClr val="89B3D7"/>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 name="Subtitle 5"/>
          <p:cNvSpPr txBox="1">
            <a:spLocks/>
          </p:cNvSpPr>
          <p:nvPr/>
        </p:nvSpPr>
        <p:spPr>
          <a:xfrm>
            <a:off x="6516531" y="3633147"/>
            <a:ext cx="2717904" cy="1988435"/>
          </a:xfrm>
          <a:prstGeom prst="rect">
            <a:avLst/>
          </a:prstGeom>
          <a:ln>
            <a:noFill/>
          </a:ln>
        </p:spPr>
        <p:txBody>
          <a:bodyPr anchor="t"/>
          <a:lstStyle>
            <a:lvl1pPr marL="274320" indent="-274320" algn="l" rtl="0" eaLnBrk="1" fontAlgn="base" hangingPunct="1">
              <a:lnSpc>
                <a:spcPts val="2500"/>
              </a:lnSpc>
              <a:spcBef>
                <a:spcPts val="1200"/>
              </a:spcBef>
              <a:spcAft>
                <a:spcPct val="0"/>
              </a:spcAft>
              <a:buClr>
                <a:schemeClr val="accent3"/>
              </a:buClr>
              <a:buSzPct val="130000"/>
              <a:buChar char="•"/>
              <a:defRPr sz="2000">
                <a:solidFill>
                  <a:schemeClr val="tx2"/>
                </a:solidFill>
                <a:latin typeface="+mn-lt"/>
                <a:ea typeface="+mn-ea"/>
                <a:cs typeface="+mn-cs"/>
              </a:defRPr>
            </a:lvl1pPr>
            <a:lvl2pPr marL="594360" indent="-274320" algn="l" rtl="0" eaLnBrk="1" fontAlgn="base" hangingPunct="1">
              <a:lnSpc>
                <a:spcPts val="2500"/>
              </a:lnSpc>
              <a:spcBef>
                <a:spcPts val="1200"/>
              </a:spcBef>
              <a:spcAft>
                <a:spcPct val="0"/>
              </a:spcAft>
              <a:buClr>
                <a:schemeClr val="accent3"/>
              </a:buClr>
              <a:buChar char="–"/>
              <a:defRPr sz="2000">
                <a:solidFill>
                  <a:schemeClr val="tx2"/>
                </a:solidFill>
                <a:latin typeface="+mn-lt"/>
              </a:defRPr>
            </a:lvl2pPr>
            <a:lvl3pPr marL="868680" indent="-274320" algn="l" rtl="0" eaLnBrk="1" fontAlgn="base" hangingPunct="1">
              <a:lnSpc>
                <a:spcPts val="2500"/>
              </a:lnSpc>
              <a:spcBef>
                <a:spcPts val="1200"/>
              </a:spcBef>
              <a:spcAft>
                <a:spcPct val="0"/>
              </a:spcAft>
              <a:buClr>
                <a:schemeClr val="accent3"/>
              </a:buClr>
              <a:buSzPct val="85000"/>
              <a:buFont typeface="Courier New"/>
              <a:buChar char="o"/>
              <a:defRPr sz="2000">
                <a:solidFill>
                  <a:schemeClr val="tx2"/>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lnSpc>
                <a:spcPts val="3000"/>
              </a:lnSpc>
              <a:spcBef>
                <a:spcPts val="0"/>
              </a:spcBef>
              <a:buClr>
                <a:srgbClr val="DA5521"/>
              </a:buClr>
              <a:buFontTx/>
              <a:buNone/>
            </a:pPr>
            <a:r>
              <a:rPr lang="en-US" sz="1600" kern="1100" spc="80" dirty="0">
                <a:solidFill>
                  <a:srgbClr val="000000"/>
                </a:solidFill>
                <a:latin typeface="Arial" panose="020B0604020202020204" pitchFamily="34" charset="0"/>
                <a:cs typeface="Arial" panose="020B0604020202020204" pitchFamily="34" charset="0"/>
              </a:rPr>
              <a:t>Session Eight</a:t>
            </a:r>
          </a:p>
          <a:p>
            <a:pPr marL="0" indent="0">
              <a:lnSpc>
                <a:spcPts val="3300"/>
              </a:lnSpc>
              <a:spcBef>
                <a:spcPts val="0"/>
              </a:spcBef>
              <a:buClr>
                <a:srgbClr val="DA5521"/>
              </a:buClr>
              <a:buFontTx/>
              <a:buNone/>
            </a:pPr>
            <a:r>
              <a:rPr lang="en-US" sz="2600" b="1" dirty="0">
                <a:solidFill>
                  <a:srgbClr val="FFFFFF"/>
                </a:solidFill>
                <a:latin typeface="Arial" panose="020B0604020202020204" pitchFamily="34" charset="0"/>
                <a:cs typeface="Arial" panose="020B0604020202020204" pitchFamily="34" charset="0"/>
              </a:rPr>
              <a:t>Who Are You?</a:t>
            </a:r>
          </a:p>
          <a:p>
            <a:pPr marL="0" indent="0">
              <a:lnSpc>
                <a:spcPct val="100000"/>
              </a:lnSpc>
              <a:spcBef>
                <a:spcPts val="0"/>
              </a:spcBef>
              <a:buClr>
                <a:srgbClr val="DA5521"/>
              </a:buClr>
              <a:buFontTx/>
              <a:buNone/>
            </a:pPr>
            <a:r>
              <a:rPr lang="en-US" sz="2200" b="1" kern="1100" dirty="0">
                <a:solidFill>
                  <a:srgbClr val="FFFFFF"/>
                </a:solidFill>
                <a:latin typeface="Arial" panose="020B0604020202020204" pitchFamily="34" charset="0"/>
                <a:cs typeface="Arial" panose="020B0604020202020204" pitchFamily="34" charset="0"/>
              </a:rPr>
              <a:t>All About Identity</a:t>
            </a:r>
          </a:p>
          <a:p>
            <a:pPr marL="0" indent="0">
              <a:lnSpc>
                <a:spcPts val="2600"/>
              </a:lnSpc>
              <a:spcBef>
                <a:spcPts val="0"/>
              </a:spcBef>
              <a:buClr>
                <a:srgbClr val="DA5521"/>
              </a:buClr>
              <a:buFontTx/>
              <a:buNone/>
            </a:pPr>
            <a:r>
              <a:rPr lang="en-US" sz="1300" kern="1100" spc="80" dirty="0">
                <a:solidFill>
                  <a:srgbClr val="000000"/>
                </a:solidFill>
                <a:latin typeface="Arial" panose="020B0604020202020204" pitchFamily="34" charset="0"/>
                <a:cs typeface="Arial" panose="020B0604020202020204" pitchFamily="34" charset="0"/>
              </a:rPr>
              <a:t>ARC Reflections</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63097" y="6346674"/>
            <a:ext cx="3417806" cy="140002"/>
          </a:xfrm>
          <a:prstGeom prst="rect">
            <a:avLst/>
          </a:prstGeom>
        </p:spPr>
      </p:pic>
    </p:spTree>
    <p:extLst>
      <p:ext uri="{BB962C8B-B14F-4D97-AF65-F5344CB8AC3E}">
        <p14:creationId xmlns:p14="http://schemas.microsoft.com/office/powerpoint/2010/main" val="1955631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680719" y="5604095"/>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REVIEW AND REPORT BACK</a:t>
            </a: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14333" y="1246728"/>
            <a:ext cx="4114800" cy="4114800"/>
          </a:xfrm>
          <a:prstGeom prst="rect">
            <a:avLst/>
          </a:prstGeom>
          <a:effectLst>
            <a:outerShdw blurRad="50800" dist="76200" dir="5400000" algn="t" rotWithShape="0">
              <a:prstClr val="black">
                <a:alpha val="10000"/>
              </a:prstClr>
            </a:outerShdw>
          </a:effectLst>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769806" y="1246728"/>
            <a:ext cx="4117098" cy="4114800"/>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1057702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10</a:t>
            </a:fld>
            <a:endParaRPr lang="en-US" dirty="0"/>
          </a:p>
        </p:txBody>
      </p:sp>
      <p:sp>
        <p:nvSpPr>
          <p:cNvPr id="3" name="Text Placeholder 2"/>
          <p:cNvSpPr>
            <a:spLocks noGrp="1"/>
          </p:cNvSpPr>
          <p:nvPr>
            <p:ph type="body" sz="quarter" idx="10"/>
          </p:nvPr>
        </p:nvSpPr>
        <p:spPr>
          <a:xfrm>
            <a:off x="1609436" y="2057400"/>
            <a:ext cx="5925127" cy="3886200"/>
          </a:xfrm>
        </p:spPr>
        <p:txBody>
          <a:bodyPr/>
          <a:lstStyle/>
          <a:p>
            <a:pPr>
              <a:lnSpc>
                <a:spcPct val="100000"/>
              </a:lnSpc>
              <a:spcAft>
                <a:spcPts val="1200"/>
              </a:spcAft>
            </a:pPr>
            <a:r>
              <a:rPr lang="en-US" dirty="0"/>
              <a:t>Behavior is driven by </a:t>
            </a:r>
            <a:r>
              <a:rPr lang="en-US" dirty="0" smtClean="0"/>
              <a:t>children’s </a:t>
            </a:r>
            <a:r>
              <a:rPr lang="en-US" dirty="0"/>
              <a:t>and teens’ needs. Needs are hierarchical and vary depending on the state the child is in at the moment</a:t>
            </a:r>
          </a:p>
          <a:p>
            <a:pPr>
              <a:lnSpc>
                <a:spcPct val="100000"/>
              </a:lnSpc>
            </a:pPr>
            <a:r>
              <a:rPr lang="en-US" dirty="0"/>
              <a:t>To be successful, respond, don’t react</a:t>
            </a:r>
          </a:p>
          <a:p>
            <a:pPr lvl="1">
              <a:lnSpc>
                <a:spcPct val="100000"/>
              </a:lnSpc>
            </a:pPr>
            <a:r>
              <a:rPr lang="en-US" sz="1800" b="1" dirty="0">
                <a:solidFill>
                  <a:schemeClr val="accent3"/>
                </a:solidFill>
              </a:rPr>
              <a:t>Be proactive</a:t>
            </a:r>
          </a:p>
          <a:p>
            <a:pPr lvl="1">
              <a:lnSpc>
                <a:spcPct val="100000"/>
              </a:lnSpc>
            </a:pPr>
            <a:r>
              <a:rPr lang="en-US" sz="1800" dirty="0"/>
              <a:t>Identify the </a:t>
            </a:r>
            <a:r>
              <a:rPr lang="en-US" sz="1800" dirty="0" smtClean="0"/>
              <a:t>child’s </a:t>
            </a:r>
            <a:r>
              <a:rPr lang="en-US" sz="1800" dirty="0"/>
              <a:t>or teen’s needs</a:t>
            </a:r>
          </a:p>
          <a:p>
            <a:pPr lvl="1">
              <a:lnSpc>
                <a:spcPct val="100000"/>
              </a:lnSpc>
            </a:pPr>
            <a:r>
              <a:rPr lang="en-US" sz="1800" dirty="0"/>
              <a:t>Use your </a:t>
            </a:r>
            <a:r>
              <a:rPr lang="en-US" sz="1800" dirty="0" smtClean="0"/>
              <a:t>go-</a:t>
            </a:r>
            <a:r>
              <a:rPr lang="en-US" sz="1800" dirty="0" err="1" smtClean="0"/>
              <a:t>tos</a:t>
            </a:r>
            <a:endParaRPr lang="en-US" sz="1800" dirty="0"/>
          </a:p>
          <a:p>
            <a:pPr lvl="1">
              <a:lnSpc>
                <a:spcPct val="100000"/>
              </a:lnSpc>
            </a:pPr>
            <a:r>
              <a:rPr lang="en-US" sz="1800" dirty="0"/>
              <a:t>Identify your other strategies purposefully </a:t>
            </a:r>
          </a:p>
          <a:p>
            <a:pPr>
              <a:lnSpc>
                <a:spcPct val="100000"/>
              </a:lnSpc>
            </a:pPr>
            <a:endParaRPr lang="en-US" dirty="0">
              <a:solidFill>
                <a:srgbClr val="DA5521"/>
              </a:solidFill>
            </a:endParaRPr>
          </a:p>
        </p:txBody>
      </p:sp>
      <p:sp>
        <p:nvSpPr>
          <p:cNvPr id="4" name="Title 3"/>
          <p:cNvSpPr>
            <a:spLocks noGrp="1"/>
          </p:cNvSpPr>
          <p:nvPr>
            <p:ph type="title"/>
          </p:nvPr>
        </p:nvSpPr>
        <p:spPr/>
        <p:txBody>
          <a:bodyPr/>
          <a:lstStyle/>
          <a:p>
            <a:r>
              <a:rPr lang="en-US" dirty="0"/>
              <a:t>Review</a:t>
            </a:r>
          </a:p>
        </p:txBody>
      </p:sp>
    </p:spTree>
    <p:extLst>
      <p:ext uri="{BB962C8B-B14F-4D97-AF65-F5344CB8AC3E}">
        <p14:creationId xmlns:p14="http://schemas.microsoft.com/office/powerpoint/2010/main" val="1521513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11</a:t>
            </a:fld>
            <a:endParaRPr lang="en-US" dirty="0"/>
          </a:p>
        </p:txBody>
      </p:sp>
      <p:sp>
        <p:nvSpPr>
          <p:cNvPr id="3" name="Text Placeholder 2"/>
          <p:cNvSpPr>
            <a:spLocks noGrp="1"/>
          </p:cNvSpPr>
          <p:nvPr>
            <p:ph type="body" sz="quarter" idx="10"/>
          </p:nvPr>
        </p:nvSpPr>
        <p:spPr/>
        <p:txBody>
          <a:bodyPr/>
          <a:lstStyle/>
          <a:p>
            <a:r>
              <a:rPr lang="en-US" dirty="0"/>
              <a:t>In small groups, discuss your practice from last week</a:t>
            </a:r>
          </a:p>
          <a:p>
            <a:pPr lvl="1"/>
            <a:r>
              <a:rPr lang="en-US" sz="1800" b="1" dirty="0">
                <a:solidFill>
                  <a:srgbClr val="DA5521"/>
                </a:solidFill>
              </a:rPr>
              <a:t>What went well?</a:t>
            </a:r>
          </a:p>
          <a:p>
            <a:pPr lvl="1"/>
            <a:r>
              <a:rPr lang="en-US" sz="1800" dirty="0"/>
              <a:t>What was challenging?</a:t>
            </a:r>
          </a:p>
          <a:p>
            <a:pPr lvl="1"/>
            <a:r>
              <a:rPr lang="en-US" sz="1800" dirty="0"/>
              <a:t>What was something you noticed?</a:t>
            </a:r>
          </a:p>
          <a:p>
            <a:endParaRPr lang="en-US" dirty="0">
              <a:solidFill>
                <a:srgbClr val="DA5521"/>
              </a:solidFill>
            </a:endParaRPr>
          </a:p>
        </p:txBody>
      </p:sp>
      <p:sp>
        <p:nvSpPr>
          <p:cNvPr id="4" name="Title 3"/>
          <p:cNvSpPr>
            <a:spLocks noGrp="1"/>
          </p:cNvSpPr>
          <p:nvPr>
            <p:ph type="title"/>
          </p:nvPr>
        </p:nvSpPr>
        <p:spPr/>
        <p:txBody>
          <a:bodyPr/>
          <a:lstStyle/>
          <a:p>
            <a:r>
              <a:rPr lang="en-US" dirty="0"/>
              <a:t>Report Back</a:t>
            </a:r>
          </a:p>
        </p:txBody>
      </p:sp>
    </p:spTree>
    <p:extLst>
      <p:ext uri="{BB962C8B-B14F-4D97-AF65-F5344CB8AC3E}">
        <p14:creationId xmlns:p14="http://schemas.microsoft.com/office/powerpoint/2010/main" val="11589397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5629014"/>
            <a:ext cx="9143999" cy="1039575"/>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pPr>
              <a:lnSpc>
                <a:spcPct val="100000"/>
              </a:lnSpc>
            </a:pPr>
            <a:r>
              <a:rPr lang="en-US" sz="3600" b="1" cap="none" dirty="0">
                <a:solidFill>
                  <a:schemeClr val="bg1"/>
                </a:solidFill>
                <a:effectLst>
                  <a:outerShdw blurRad="50800" dist="76200" dir="2700000" algn="tl" rotWithShape="0">
                    <a:prstClr val="black">
                      <a:alpha val="40000"/>
                    </a:prstClr>
                  </a:outerShdw>
                </a:effectLst>
              </a:rPr>
              <a:t>WHO ARE YOU? ALL ABOUT IDENTITY</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8363" y="1183687"/>
            <a:ext cx="4117111" cy="4114800"/>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2759114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67327" y="2983345"/>
            <a:ext cx="7772400" cy="729673"/>
          </a:xfrm>
        </p:spPr>
        <p:txBody>
          <a:bodyPr/>
          <a:lstStyle/>
          <a:p>
            <a:r>
              <a:rPr lang="en-US" sz="3000" b="1" dirty="0">
                <a:solidFill>
                  <a:schemeClr val="bg1"/>
                </a:solidFill>
              </a:rPr>
              <a:t>Let’s talk about identity</a:t>
            </a:r>
          </a:p>
        </p:txBody>
      </p:sp>
    </p:spTree>
    <p:extLst>
      <p:ext uri="{BB962C8B-B14F-4D97-AF65-F5344CB8AC3E}">
        <p14:creationId xmlns:p14="http://schemas.microsoft.com/office/powerpoint/2010/main" val="238020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14</a:t>
            </a:fld>
            <a:endParaRPr lang="en-US" dirty="0"/>
          </a:p>
        </p:txBody>
      </p:sp>
      <p:sp>
        <p:nvSpPr>
          <p:cNvPr id="3" name="Text Placeholder 2"/>
          <p:cNvSpPr>
            <a:spLocks noGrp="1"/>
          </p:cNvSpPr>
          <p:nvPr>
            <p:ph type="body" sz="quarter" idx="10"/>
          </p:nvPr>
        </p:nvSpPr>
        <p:spPr>
          <a:xfrm>
            <a:off x="1057564" y="2057400"/>
            <a:ext cx="4465782" cy="3886200"/>
          </a:xfrm>
        </p:spPr>
        <p:txBody>
          <a:bodyPr/>
          <a:lstStyle/>
          <a:p>
            <a:r>
              <a:rPr lang="en-US" dirty="0"/>
              <a:t>During infancy, babies:</a:t>
            </a:r>
          </a:p>
          <a:p>
            <a:pPr lvl="1"/>
            <a:r>
              <a:rPr lang="en-US" sz="1800" dirty="0"/>
              <a:t>Gain </a:t>
            </a:r>
            <a:r>
              <a:rPr lang="en-US" sz="1800" b="1" dirty="0">
                <a:solidFill>
                  <a:schemeClr val="accent3"/>
                </a:solidFill>
              </a:rPr>
              <a:t>their earliest understanding of self </a:t>
            </a:r>
            <a:r>
              <a:rPr lang="en-US" sz="1800" dirty="0"/>
              <a:t>as separate from others</a:t>
            </a:r>
          </a:p>
          <a:p>
            <a:pPr lvl="1"/>
            <a:r>
              <a:rPr lang="en-US" sz="1800" dirty="0"/>
              <a:t>Identify their basic needs</a:t>
            </a:r>
            <a:endParaRPr lang="en-US" sz="1800" b="1" dirty="0">
              <a:solidFill>
                <a:srgbClr val="DA5521"/>
              </a:solidFill>
            </a:endParaRPr>
          </a:p>
          <a:p>
            <a:endParaRPr lang="en-US" dirty="0"/>
          </a:p>
        </p:txBody>
      </p:sp>
      <p:sp>
        <p:nvSpPr>
          <p:cNvPr id="4" name="Title 3"/>
          <p:cNvSpPr>
            <a:spLocks noGrp="1"/>
          </p:cNvSpPr>
          <p:nvPr>
            <p:ph type="title"/>
          </p:nvPr>
        </p:nvSpPr>
        <p:spPr/>
        <p:txBody>
          <a:bodyPr/>
          <a:lstStyle/>
          <a:p>
            <a:r>
              <a:rPr lang="en-US" dirty="0"/>
              <a:t>Infancy: Existence</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536773" y="2057400"/>
            <a:ext cx="3150027" cy="3455504"/>
          </a:xfrm>
          <a:prstGeom prst="rect">
            <a:avLst/>
          </a:prstGeom>
        </p:spPr>
      </p:pic>
    </p:spTree>
    <p:extLst>
      <p:ext uri="{BB962C8B-B14F-4D97-AF65-F5344CB8AC3E}">
        <p14:creationId xmlns:p14="http://schemas.microsoft.com/office/powerpoint/2010/main" val="333448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15</a:t>
            </a:fld>
            <a:endParaRPr lang="en-US" dirty="0"/>
          </a:p>
        </p:txBody>
      </p:sp>
      <p:sp>
        <p:nvSpPr>
          <p:cNvPr id="3" name="Text Placeholder 2"/>
          <p:cNvSpPr>
            <a:spLocks noGrp="1"/>
          </p:cNvSpPr>
          <p:nvPr>
            <p:ph type="body" sz="quarter" idx="10"/>
          </p:nvPr>
        </p:nvSpPr>
        <p:spPr>
          <a:xfrm>
            <a:off x="1291856" y="2057399"/>
            <a:ext cx="6560288" cy="1421351"/>
          </a:xfrm>
        </p:spPr>
        <p:txBody>
          <a:bodyPr/>
          <a:lstStyle/>
          <a:p>
            <a:pPr>
              <a:lnSpc>
                <a:spcPts val="2600"/>
              </a:lnSpc>
            </a:pPr>
            <a:r>
              <a:rPr lang="en-US" dirty="0"/>
              <a:t>In toddlerhood, the lens for self is primarily influenced by </a:t>
            </a:r>
            <a:r>
              <a:rPr lang="en-US" b="1" dirty="0">
                <a:solidFill>
                  <a:schemeClr val="accent3"/>
                </a:solidFill>
              </a:rPr>
              <a:t>how others see us</a:t>
            </a:r>
            <a:r>
              <a:rPr lang="en-US" dirty="0"/>
              <a:t>. As the toddler develops, he or she begins to explore his or her environment and test the boundaries of ability and power</a:t>
            </a:r>
          </a:p>
        </p:txBody>
      </p:sp>
      <p:sp>
        <p:nvSpPr>
          <p:cNvPr id="4" name="Title 3"/>
          <p:cNvSpPr>
            <a:spLocks noGrp="1"/>
          </p:cNvSpPr>
          <p:nvPr>
            <p:ph type="title"/>
          </p:nvPr>
        </p:nvSpPr>
        <p:spPr/>
        <p:txBody>
          <a:bodyPr/>
          <a:lstStyle/>
          <a:p>
            <a:r>
              <a:rPr lang="en-US" dirty="0"/>
              <a:t>Toddlers: Explorers</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630560" y="3740629"/>
            <a:ext cx="3882880" cy="2588587"/>
          </a:xfrm>
          <a:prstGeom prst="rect">
            <a:avLst/>
          </a:prstGeom>
        </p:spPr>
      </p:pic>
    </p:spTree>
    <p:extLst>
      <p:ext uri="{BB962C8B-B14F-4D97-AF65-F5344CB8AC3E}">
        <p14:creationId xmlns:p14="http://schemas.microsoft.com/office/powerpoint/2010/main" val="22159031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16</a:t>
            </a:fld>
            <a:endParaRPr lang="en-US" dirty="0"/>
          </a:p>
        </p:txBody>
      </p:sp>
      <p:sp>
        <p:nvSpPr>
          <p:cNvPr id="3" name="Text Placeholder 2"/>
          <p:cNvSpPr>
            <a:spLocks noGrp="1"/>
          </p:cNvSpPr>
          <p:nvPr>
            <p:ph type="body" sz="quarter" idx="10"/>
          </p:nvPr>
        </p:nvSpPr>
        <p:spPr>
          <a:xfrm>
            <a:off x="1766454" y="2057400"/>
            <a:ext cx="5611091" cy="3886200"/>
          </a:xfrm>
        </p:spPr>
        <p:txBody>
          <a:bodyPr/>
          <a:lstStyle/>
          <a:p>
            <a:r>
              <a:rPr lang="en-US" dirty="0">
                <a:solidFill>
                  <a:srgbClr val="595959"/>
                </a:solidFill>
              </a:rPr>
              <a:t>Children gain an awareness of opinions and preferences and </a:t>
            </a:r>
            <a:r>
              <a:rPr lang="en-US" b="1" dirty="0">
                <a:solidFill>
                  <a:schemeClr val="accent3"/>
                </a:solidFill>
              </a:rPr>
              <a:t>internalize labels of self </a:t>
            </a:r>
            <a:r>
              <a:rPr lang="en-US" dirty="0">
                <a:solidFill>
                  <a:srgbClr val="595959"/>
                </a:solidFill>
              </a:rPr>
              <a:t>in concrete categories</a:t>
            </a:r>
          </a:p>
          <a:p>
            <a:endParaRPr lang="en-US" dirty="0">
              <a:solidFill>
                <a:srgbClr val="595959"/>
              </a:solidFill>
            </a:endParaRPr>
          </a:p>
        </p:txBody>
      </p:sp>
      <p:sp>
        <p:nvSpPr>
          <p:cNvPr id="4" name="Title 3"/>
          <p:cNvSpPr>
            <a:spLocks noGrp="1"/>
          </p:cNvSpPr>
          <p:nvPr>
            <p:ph type="title"/>
          </p:nvPr>
        </p:nvSpPr>
        <p:spPr/>
        <p:txBody>
          <a:bodyPr/>
          <a:lstStyle/>
          <a:p>
            <a:r>
              <a:rPr lang="en-US" dirty="0"/>
              <a:t>Early Childhood: The Concrete Self</a:t>
            </a: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231983" y="3219069"/>
            <a:ext cx="4680031" cy="3120020"/>
          </a:xfrm>
          <a:prstGeom prst="rect">
            <a:avLst/>
          </a:prstGeom>
        </p:spPr>
      </p:pic>
    </p:spTree>
    <p:extLst>
      <p:ext uri="{BB962C8B-B14F-4D97-AF65-F5344CB8AC3E}">
        <p14:creationId xmlns:p14="http://schemas.microsoft.com/office/powerpoint/2010/main" val="29620162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17</a:t>
            </a:fld>
            <a:endParaRPr lang="en-US" dirty="0"/>
          </a:p>
        </p:txBody>
      </p:sp>
      <p:sp>
        <p:nvSpPr>
          <p:cNvPr id="3" name="Text Placeholder 2"/>
          <p:cNvSpPr>
            <a:spLocks noGrp="1"/>
          </p:cNvSpPr>
          <p:nvPr>
            <p:ph type="body" sz="quarter" idx="10"/>
          </p:nvPr>
        </p:nvSpPr>
        <p:spPr>
          <a:xfrm>
            <a:off x="1782615" y="1912937"/>
            <a:ext cx="5167745" cy="3886200"/>
          </a:xfrm>
        </p:spPr>
        <p:txBody>
          <a:bodyPr/>
          <a:lstStyle/>
          <a:p>
            <a:r>
              <a:rPr lang="en-US" dirty="0"/>
              <a:t>Children gain </a:t>
            </a:r>
            <a:r>
              <a:rPr lang="en-US" b="1" dirty="0">
                <a:solidFill>
                  <a:schemeClr val="accent3"/>
                </a:solidFill>
              </a:rPr>
              <a:t>an expanded ability for self-reflection</a:t>
            </a:r>
            <a:r>
              <a:rPr lang="en-US" dirty="0"/>
              <a:t>, sorting of categories and gain an awareness of themselves in comparison to others</a:t>
            </a:r>
            <a:endParaRPr lang="en-US" dirty="0">
              <a:solidFill>
                <a:srgbClr val="595959"/>
              </a:solidFill>
            </a:endParaRPr>
          </a:p>
        </p:txBody>
      </p:sp>
      <p:sp>
        <p:nvSpPr>
          <p:cNvPr id="4" name="Title 3"/>
          <p:cNvSpPr>
            <a:spLocks noGrp="1"/>
          </p:cNvSpPr>
          <p:nvPr>
            <p:ph type="title"/>
          </p:nvPr>
        </p:nvSpPr>
        <p:spPr/>
        <p:txBody>
          <a:bodyPr/>
          <a:lstStyle/>
          <a:p>
            <a:r>
              <a:rPr lang="en-US" dirty="0"/>
              <a:t>Elementary Years: Unique Self</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24543" y="3503877"/>
            <a:ext cx="3883891" cy="2912798"/>
          </a:xfrm>
          <a:prstGeom prst="rect">
            <a:avLst/>
          </a:prstGeom>
        </p:spPr>
      </p:pic>
    </p:spTree>
    <p:extLst>
      <p:ext uri="{BB962C8B-B14F-4D97-AF65-F5344CB8AC3E}">
        <p14:creationId xmlns:p14="http://schemas.microsoft.com/office/powerpoint/2010/main" val="13998611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18</a:t>
            </a:fld>
            <a:endParaRPr lang="en-US" dirty="0"/>
          </a:p>
        </p:txBody>
      </p:sp>
      <p:sp>
        <p:nvSpPr>
          <p:cNvPr id="3" name="Text Placeholder 2"/>
          <p:cNvSpPr>
            <a:spLocks noGrp="1"/>
          </p:cNvSpPr>
          <p:nvPr>
            <p:ph type="body" sz="quarter" idx="10"/>
          </p:nvPr>
        </p:nvSpPr>
        <p:spPr>
          <a:xfrm>
            <a:off x="1240971" y="1804086"/>
            <a:ext cx="6853646" cy="4139514"/>
          </a:xfrm>
        </p:spPr>
        <p:txBody>
          <a:bodyPr/>
          <a:lstStyle/>
          <a:p>
            <a:r>
              <a:rPr lang="en-US" dirty="0">
                <a:solidFill>
                  <a:srgbClr val="595959"/>
                </a:solidFill>
              </a:rPr>
              <a:t>Young people have an emerging ability to think about their abstract selves (</a:t>
            </a:r>
            <a:r>
              <a:rPr lang="en-US" b="1" dirty="0">
                <a:solidFill>
                  <a:schemeClr val="accent3"/>
                </a:solidFill>
              </a:rPr>
              <a:t>their values, goals and preferences</a:t>
            </a:r>
            <a:r>
              <a:rPr lang="en-US" dirty="0">
                <a:solidFill>
                  <a:srgbClr val="595959"/>
                </a:solidFill>
              </a:rPr>
              <a:t>) and may be strongly influenced by peers</a:t>
            </a:r>
          </a:p>
          <a:p>
            <a:endParaRPr lang="en-US" dirty="0">
              <a:solidFill>
                <a:srgbClr val="595959"/>
              </a:solidFill>
            </a:endParaRPr>
          </a:p>
        </p:txBody>
      </p:sp>
      <p:sp>
        <p:nvSpPr>
          <p:cNvPr id="4" name="Title 3"/>
          <p:cNvSpPr>
            <a:spLocks noGrp="1"/>
          </p:cNvSpPr>
          <p:nvPr>
            <p:ph type="title"/>
          </p:nvPr>
        </p:nvSpPr>
        <p:spPr/>
        <p:txBody>
          <a:bodyPr/>
          <a:lstStyle/>
          <a:p>
            <a:r>
              <a:rPr lang="en-US" dirty="0"/>
              <a:t>Early Adolescence: Emerging Self</a:t>
            </a: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236634" y="3209359"/>
            <a:ext cx="4670731" cy="3101617"/>
          </a:xfrm>
          <a:prstGeom prst="rect">
            <a:avLst/>
          </a:prstGeom>
        </p:spPr>
      </p:pic>
    </p:spTree>
    <p:extLst>
      <p:ext uri="{BB962C8B-B14F-4D97-AF65-F5344CB8AC3E}">
        <p14:creationId xmlns:p14="http://schemas.microsoft.com/office/powerpoint/2010/main" val="3331549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a:t>
            </a:fld>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93593" y="3965871"/>
            <a:ext cx="3708345" cy="810369"/>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06412" y="2332345"/>
            <a:ext cx="4553028" cy="848855"/>
          </a:xfrm>
          <a:prstGeom prst="rect">
            <a:avLst/>
          </a:prstGeom>
        </p:spPr>
      </p:pic>
    </p:spTree>
    <p:extLst>
      <p:ext uri="{BB962C8B-B14F-4D97-AF65-F5344CB8AC3E}">
        <p14:creationId xmlns:p14="http://schemas.microsoft.com/office/powerpoint/2010/main" val="14373891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19</a:t>
            </a:fld>
            <a:endParaRPr lang="en-US" dirty="0"/>
          </a:p>
        </p:txBody>
      </p:sp>
      <p:sp>
        <p:nvSpPr>
          <p:cNvPr id="3" name="Text Placeholder 2"/>
          <p:cNvSpPr>
            <a:spLocks noGrp="1"/>
          </p:cNvSpPr>
          <p:nvPr>
            <p:ph type="body" sz="quarter" idx="10"/>
          </p:nvPr>
        </p:nvSpPr>
        <p:spPr>
          <a:xfrm>
            <a:off x="1371600" y="1804086"/>
            <a:ext cx="6553200" cy="4139514"/>
          </a:xfrm>
        </p:spPr>
        <p:txBody>
          <a:bodyPr/>
          <a:lstStyle/>
          <a:p>
            <a:r>
              <a:rPr lang="en-US" dirty="0">
                <a:solidFill>
                  <a:srgbClr val="595959"/>
                </a:solidFill>
              </a:rPr>
              <a:t>Young people’s primary developmental task is </a:t>
            </a:r>
            <a:r>
              <a:rPr lang="en-US" b="1" dirty="0">
                <a:solidFill>
                  <a:schemeClr val="accent3"/>
                </a:solidFill>
              </a:rPr>
              <a:t>to build identity</a:t>
            </a:r>
            <a:r>
              <a:rPr lang="en-US" dirty="0">
                <a:solidFill>
                  <a:srgbClr val="595959"/>
                </a:solidFill>
              </a:rPr>
              <a:t>. Their ability to connect </a:t>
            </a:r>
            <a:r>
              <a:rPr lang="en-US" i="1" dirty="0">
                <a:solidFill>
                  <a:srgbClr val="595959"/>
                </a:solidFill>
              </a:rPr>
              <a:t>now</a:t>
            </a:r>
            <a:r>
              <a:rPr lang="en-US" dirty="0">
                <a:solidFill>
                  <a:srgbClr val="595959"/>
                </a:solidFill>
              </a:rPr>
              <a:t> to the </a:t>
            </a:r>
            <a:r>
              <a:rPr lang="en-US" i="1" dirty="0">
                <a:solidFill>
                  <a:srgbClr val="595959"/>
                </a:solidFill>
              </a:rPr>
              <a:t>future</a:t>
            </a:r>
            <a:r>
              <a:rPr lang="en-US" dirty="0">
                <a:solidFill>
                  <a:srgbClr val="595959"/>
                </a:solidFill>
              </a:rPr>
              <a:t> is limited. They are very self-focused, exhibiting an overly sensitive self-awareness</a:t>
            </a:r>
          </a:p>
        </p:txBody>
      </p:sp>
      <p:sp>
        <p:nvSpPr>
          <p:cNvPr id="4" name="Title 3"/>
          <p:cNvSpPr>
            <a:spLocks noGrp="1"/>
          </p:cNvSpPr>
          <p:nvPr>
            <p:ph type="title"/>
          </p:nvPr>
        </p:nvSpPr>
        <p:spPr/>
        <p:txBody>
          <a:bodyPr/>
          <a:lstStyle/>
          <a:p>
            <a:r>
              <a:rPr lang="en-US" dirty="0"/>
              <a:t>Late Adolescence: Abstract Self</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81118" y="3410446"/>
            <a:ext cx="4334164" cy="2889442"/>
          </a:xfrm>
          <a:prstGeom prst="rect">
            <a:avLst/>
          </a:prstGeom>
        </p:spPr>
      </p:pic>
    </p:spTree>
    <p:extLst>
      <p:ext uri="{BB962C8B-B14F-4D97-AF65-F5344CB8AC3E}">
        <p14:creationId xmlns:p14="http://schemas.microsoft.com/office/powerpoint/2010/main" val="4478923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38738" y="3985549"/>
            <a:ext cx="3788903" cy="2525936"/>
          </a:xfrm>
          <a:prstGeom prst="rect">
            <a:avLst/>
          </a:prstGeom>
        </p:spPr>
      </p:pic>
      <p:sp>
        <p:nvSpPr>
          <p:cNvPr id="6" name="Title 5"/>
          <p:cNvSpPr>
            <a:spLocks noGrp="1"/>
          </p:cNvSpPr>
          <p:nvPr>
            <p:ph type="ctrTitle"/>
          </p:nvPr>
        </p:nvSpPr>
        <p:spPr>
          <a:xfrm>
            <a:off x="1203036" y="2225964"/>
            <a:ext cx="6860309" cy="1759585"/>
          </a:xfrm>
        </p:spPr>
        <p:txBody>
          <a:bodyPr/>
          <a:lstStyle/>
          <a:p>
            <a:pPr>
              <a:lnSpc>
                <a:spcPct val="100000"/>
              </a:lnSpc>
            </a:pPr>
            <a:r>
              <a:rPr lang="en-US" sz="3000" b="1" dirty="0">
                <a:solidFill>
                  <a:schemeClr val="bg1"/>
                </a:solidFill>
              </a:rPr>
              <a:t>How might trauma, loss and chaos affect children in each of these stages? </a:t>
            </a:r>
            <a:br>
              <a:rPr lang="en-US" sz="3000" b="1" dirty="0">
                <a:solidFill>
                  <a:schemeClr val="bg1"/>
                </a:solidFill>
              </a:rPr>
            </a:br>
            <a:endParaRPr lang="en-US" sz="3000" dirty="0">
              <a:solidFill>
                <a:schemeClr val="bg1"/>
              </a:solidFill>
            </a:endParaRPr>
          </a:p>
        </p:txBody>
      </p:sp>
    </p:spTree>
    <p:extLst>
      <p:ext uri="{BB962C8B-B14F-4D97-AF65-F5344CB8AC3E}">
        <p14:creationId xmlns:p14="http://schemas.microsoft.com/office/powerpoint/2010/main" val="16619895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21</a:t>
            </a:fld>
            <a:endParaRPr lang="en-US" dirty="0"/>
          </a:p>
        </p:txBody>
      </p:sp>
      <p:sp>
        <p:nvSpPr>
          <p:cNvPr id="3" name="Text Placeholder 2"/>
          <p:cNvSpPr>
            <a:spLocks noGrp="1"/>
          </p:cNvSpPr>
          <p:nvPr>
            <p:ph type="body" sz="quarter" idx="10"/>
          </p:nvPr>
        </p:nvSpPr>
        <p:spPr>
          <a:xfrm>
            <a:off x="1009072" y="1983510"/>
            <a:ext cx="7125855" cy="3886200"/>
          </a:xfrm>
        </p:spPr>
        <p:txBody>
          <a:bodyPr/>
          <a:lstStyle/>
          <a:p>
            <a:r>
              <a:rPr lang="en-US" dirty="0"/>
              <a:t>Identity and sense of self grow in layers over time and are built on: </a:t>
            </a:r>
          </a:p>
          <a:p>
            <a:pPr lvl="1">
              <a:lnSpc>
                <a:spcPts val="2000"/>
              </a:lnSpc>
            </a:pPr>
            <a:r>
              <a:rPr lang="en-US" sz="1800" dirty="0"/>
              <a:t>How we are seen and treated in relationships</a:t>
            </a:r>
          </a:p>
          <a:p>
            <a:pPr lvl="2">
              <a:lnSpc>
                <a:spcPts val="2000"/>
              </a:lnSpc>
              <a:spcAft>
                <a:spcPts val="1200"/>
              </a:spcAft>
              <a:buFont typeface="Wingdings" charset="2"/>
              <a:buChar char="Ø"/>
            </a:pPr>
            <a:r>
              <a:rPr lang="en-US" sz="1800" b="1" dirty="0">
                <a:solidFill>
                  <a:schemeClr val="accent3"/>
                </a:solidFill>
              </a:rPr>
              <a:t>Are we worthy or unworthy</a:t>
            </a:r>
            <a:r>
              <a:rPr lang="en-US" sz="1800" dirty="0"/>
              <a:t>, loved or unloved?</a:t>
            </a:r>
          </a:p>
          <a:p>
            <a:pPr lvl="1">
              <a:lnSpc>
                <a:spcPts val="2000"/>
              </a:lnSpc>
              <a:buFont typeface="Arial" panose="020B0604020202020204" pitchFamily="34" charset="0"/>
              <a:buChar char="−"/>
            </a:pPr>
            <a:r>
              <a:rPr lang="en-US" sz="1800" dirty="0"/>
              <a:t>How we engage with the world and our successes and failures</a:t>
            </a:r>
          </a:p>
          <a:p>
            <a:pPr lvl="2">
              <a:lnSpc>
                <a:spcPts val="2000"/>
              </a:lnSpc>
              <a:spcAft>
                <a:spcPts val="1200"/>
              </a:spcAft>
              <a:buFont typeface="Wingdings" charset="2"/>
              <a:buChar char="Ø"/>
            </a:pPr>
            <a:r>
              <a:rPr lang="en-US" sz="1800" dirty="0"/>
              <a:t>Are we capable or incapable, powerful or weak?</a:t>
            </a:r>
          </a:p>
          <a:p>
            <a:pPr lvl="1">
              <a:lnSpc>
                <a:spcPts val="2000"/>
              </a:lnSpc>
              <a:buFont typeface="Arial" panose="020B0604020202020204" pitchFamily="34" charset="0"/>
              <a:buChar char="−"/>
            </a:pPr>
            <a:r>
              <a:rPr lang="en-US" sz="1800" dirty="0"/>
              <a:t>Our opportunities to explore and our range of experiences</a:t>
            </a:r>
          </a:p>
          <a:p>
            <a:pPr lvl="2">
              <a:lnSpc>
                <a:spcPts val="2000"/>
              </a:lnSpc>
              <a:buFont typeface="Wingdings" charset="2"/>
              <a:buChar char="Ø"/>
            </a:pPr>
            <a:r>
              <a:rPr lang="en-US" sz="1800" dirty="0"/>
              <a:t>Are we curious or stuck? Do we have a vision — or have we had no opportunities for vision?   </a:t>
            </a:r>
          </a:p>
        </p:txBody>
      </p:sp>
      <p:sp>
        <p:nvSpPr>
          <p:cNvPr id="4" name="Title 3"/>
          <p:cNvSpPr>
            <a:spLocks noGrp="1"/>
          </p:cNvSpPr>
          <p:nvPr>
            <p:ph type="title"/>
          </p:nvPr>
        </p:nvSpPr>
        <p:spPr/>
        <p:txBody>
          <a:bodyPr/>
          <a:lstStyle/>
          <a:p>
            <a:r>
              <a:rPr lang="en-US" dirty="0"/>
              <a:t>The Layers of Self</a:t>
            </a:r>
          </a:p>
        </p:txBody>
      </p:sp>
    </p:spTree>
    <p:extLst>
      <p:ext uri="{BB962C8B-B14F-4D97-AF65-F5344CB8AC3E}">
        <p14:creationId xmlns:p14="http://schemas.microsoft.com/office/powerpoint/2010/main" val="27180620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22</a:t>
            </a:fld>
            <a:endParaRPr lang="en-US" dirty="0"/>
          </a:p>
        </p:txBody>
      </p:sp>
      <p:sp>
        <p:nvSpPr>
          <p:cNvPr id="3" name="Text Placeholder 2"/>
          <p:cNvSpPr>
            <a:spLocks noGrp="1"/>
          </p:cNvSpPr>
          <p:nvPr>
            <p:ph type="body" sz="quarter" idx="10"/>
          </p:nvPr>
        </p:nvSpPr>
        <p:spPr/>
        <p:txBody>
          <a:bodyPr/>
          <a:lstStyle/>
          <a:p>
            <a:r>
              <a:rPr lang="en-US" dirty="0"/>
              <a:t>Over time, our lens of self becomes the filter through which we interpret our experiences</a:t>
            </a:r>
          </a:p>
          <a:p>
            <a:pPr lvl="1"/>
            <a:r>
              <a:rPr lang="en-US" sz="1800" dirty="0"/>
              <a:t>If we see ourselves as smart and fail a test, we believe the test was too hard</a:t>
            </a:r>
          </a:p>
          <a:p>
            <a:pPr lvl="1">
              <a:spcAft>
                <a:spcPts val="1200"/>
              </a:spcAft>
            </a:pPr>
            <a:r>
              <a:rPr lang="en-US" sz="1800" dirty="0"/>
              <a:t>If we see ourselves as stupid and pass a test, we believe we got lucky or the test was too easy</a:t>
            </a:r>
          </a:p>
          <a:p>
            <a:r>
              <a:rPr lang="en-US" dirty="0"/>
              <a:t>As a result, each new experience reinforces our filter. </a:t>
            </a:r>
            <a:r>
              <a:rPr lang="en-US" b="1" dirty="0">
                <a:solidFill>
                  <a:schemeClr val="accent3"/>
                </a:solidFill>
              </a:rPr>
              <a:t>It becomes harder and harder to change </a:t>
            </a:r>
            <a:r>
              <a:rPr lang="en-US" dirty="0"/>
              <a:t>our sense of self over time</a:t>
            </a:r>
          </a:p>
          <a:p>
            <a:pPr marL="0" indent="0">
              <a:buNone/>
            </a:pPr>
            <a:endParaRPr lang="en-US" i="1" dirty="0">
              <a:solidFill>
                <a:schemeClr val="accent3"/>
              </a:solidFill>
            </a:endParaRPr>
          </a:p>
        </p:txBody>
      </p:sp>
      <p:sp>
        <p:nvSpPr>
          <p:cNvPr id="4" name="Title 3"/>
          <p:cNvSpPr>
            <a:spLocks noGrp="1"/>
          </p:cNvSpPr>
          <p:nvPr>
            <p:ph type="title"/>
          </p:nvPr>
        </p:nvSpPr>
        <p:spPr/>
        <p:txBody>
          <a:bodyPr/>
          <a:lstStyle/>
          <a:p>
            <a:r>
              <a:rPr lang="en-US" dirty="0"/>
              <a:t>Our Filter</a:t>
            </a:r>
          </a:p>
        </p:txBody>
      </p:sp>
    </p:spTree>
    <p:extLst>
      <p:ext uri="{BB962C8B-B14F-4D97-AF65-F5344CB8AC3E}">
        <p14:creationId xmlns:p14="http://schemas.microsoft.com/office/powerpoint/2010/main" val="9864110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23</a:t>
            </a:fld>
            <a:endParaRPr lang="en-US" dirty="0"/>
          </a:p>
        </p:txBody>
      </p:sp>
      <p:sp>
        <p:nvSpPr>
          <p:cNvPr id="3" name="Text Placeholder 2"/>
          <p:cNvSpPr>
            <a:spLocks noGrp="1"/>
          </p:cNvSpPr>
          <p:nvPr>
            <p:ph type="body" sz="quarter" idx="10"/>
          </p:nvPr>
        </p:nvSpPr>
        <p:spPr>
          <a:xfrm>
            <a:off x="1828800" y="1980605"/>
            <a:ext cx="5486400" cy="4114800"/>
          </a:xfrm>
        </p:spPr>
        <p:txBody>
          <a:bodyPr/>
          <a:lstStyle/>
          <a:p>
            <a:pPr>
              <a:spcAft>
                <a:spcPts val="1200"/>
              </a:spcAft>
              <a:buFont typeface="Arial" panose="020B0604020202020204" pitchFamily="34" charset="0"/>
              <a:buChar char="•"/>
            </a:pPr>
            <a:r>
              <a:rPr lang="en-US" dirty="0"/>
              <a:t>Acted as if they were helpless?</a:t>
            </a:r>
          </a:p>
          <a:p>
            <a:pPr>
              <a:spcAft>
                <a:spcPts val="1200"/>
              </a:spcAft>
              <a:buFont typeface="Arial" panose="020B0604020202020204" pitchFamily="34" charset="0"/>
              <a:buChar char="•"/>
            </a:pPr>
            <a:r>
              <a:rPr lang="en-US" dirty="0"/>
              <a:t>Refused to try new things?</a:t>
            </a:r>
          </a:p>
          <a:p>
            <a:pPr>
              <a:spcAft>
                <a:spcPts val="1200"/>
              </a:spcAft>
              <a:buFont typeface="Arial" panose="020B0604020202020204" pitchFamily="34" charset="0"/>
              <a:buChar char="•"/>
            </a:pPr>
            <a:r>
              <a:rPr lang="en-US" dirty="0"/>
              <a:t>Gotten upset very easily?</a:t>
            </a:r>
          </a:p>
          <a:p>
            <a:pPr>
              <a:spcAft>
                <a:spcPts val="1200"/>
              </a:spcAft>
              <a:buFont typeface="Arial" panose="020B0604020202020204" pitchFamily="34" charset="0"/>
              <a:buChar char="•"/>
            </a:pPr>
            <a:r>
              <a:rPr lang="en-US" b="1" dirty="0">
                <a:solidFill>
                  <a:schemeClr val="accent3"/>
                </a:solidFill>
              </a:rPr>
              <a:t>Blamed themselves </a:t>
            </a:r>
            <a:r>
              <a:rPr lang="en-US" dirty="0"/>
              <a:t>for things — or said they aren’t good at certain things?</a:t>
            </a:r>
          </a:p>
          <a:p>
            <a:pPr>
              <a:spcAft>
                <a:spcPts val="1200"/>
              </a:spcAft>
              <a:buFont typeface="Arial" panose="020B0604020202020204" pitchFamily="34" charset="0"/>
              <a:buChar char="•"/>
            </a:pPr>
            <a:r>
              <a:rPr lang="en-US" dirty="0"/>
              <a:t>Seemed unable to think of things to do, play or try? </a:t>
            </a:r>
          </a:p>
        </p:txBody>
      </p:sp>
      <p:sp>
        <p:nvSpPr>
          <p:cNvPr id="4" name="Title 3"/>
          <p:cNvSpPr>
            <a:spLocks noGrp="1"/>
          </p:cNvSpPr>
          <p:nvPr>
            <p:ph type="title"/>
          </p:nvPr>
        </p:nvSpPr>
        <p:spPr/>
        <p:txBody>
          <a:bodyPr/>
          <a:lstStyle/>
          <a:p>
            <a:r>
              <a:rPr lang="en-US" dirty="0"/>
              <a:t>Have Any of the Children or Teens You Have Cared for…</a:t>
            </a:r>
          </a:p>
        </p:txBody>
      </p:sp>
    </p:spTree>
    <p:extLst>
      <p:ext uri="{BB962C8B-B14F-4D97-AF65-F5344CB8AC3E}">
        <p14:creationId xmlns:p14="http://schemas.microsoft.com/office/powerpoint/2010/main" val="40676897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23787" y="3355137"/>
            <a:ext cx="4896426" cy="3264285"/>
          </a:xfrm>
          <a:prstGeom prst="rect">
            <a:avLst/>
          </a:prstGeom>
        </p:spPr>
      </p:pic>
      <p:sp>
        <p:nvSpPr>
          <p:cNvPr id="6" name="Title 5"/>
          <p:cNvSpPr>
            <a:spLocks noGrp="1"/>
          </p:cNvSpPr>
          <p:nvPr>
            <p:ph type="ctrTitle"/>
          </p:nvPr>
        </p:nvSpPr>
        <p:spPr>
          <a:xfrm>
            <a:off x="685800" y="2475345"/>
            <a:ext cx="7772400" cy="1759585"/>
          </a:xfrm>
        </p:spPr>
        <p:txBody>
          <a:bodyPr/>
          <a:lstStyle/>
          <a:p>
            <a:r>
              <a:rPr lang="en-US" sz="3000" b="1" dirty="0">
                <a:solidFill>
                  <a:schemeClr val="bg1"/>
                </a:solidFill>
              </a:rPr>
              <a:t>Remember the lens…</a:t>
            </a:r>
          </a:p>
        </p:txBody>
      </p:sp>
    </p:spTree>
    <p:extLst>
      <p:ext uri="{BB962C8B-B14F-4D97-AF65-F5344CB8AC3E}">
        <p14:creationId xmlns:p14="http://schemas.microsoft.com/office/powerpoint/2010/main" val="1147776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noChangeAspect="1"/>
          </p:cNvGrpSpPr>
          <p:nvPr/>
        </p:nvGrpSpPr>
        <p:grpSpPr>
          <a:xfrm>
            <a:off x="407504" y="452640"/>
            <a:ext cx="8275320" cy="5897880"/>
            <a:chOff x="1575271" y="2425001"/>
            <a:chExt cx="5959121" cy="4154424"/>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75271" y="5287704"/>
              <a:ext cx="1936678" cy="1291721"/>
            </a:xfrm>
            <a:prstGeom prst="rect">
              <a:avLst/>
            </a:prstGeom>
            <a:effectLst>
              <a:outerShdw blurRad="50800" dist="76200" dir="5400000" algn="t" rotWithShape="0">
                <a:prstClr val="black">
                  <a:alpha val="10000"/>
                </a:prstClr>
              </a:outerShdw>
            </a:effectLst>
          </p:spPr>
        </p:pic>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87986" y="5286592"/>
              <a:ext cx="1936678" cy="1291721"/>
            </a:xfrm>
            <a:prstGeom prst="rect">
              <a:avLst/>
            </a:prstGeom>
            <a:effectLst>
              <a:outerShdw blurRad="50800" dist="76200" dir="5400000" algn="t" rotWithShape="0">
                <a:prstClr val="black">
                  <a:alpha val="10000"/>
                </a:prstClr>
              </a:outerShdw>
            </a:effectLst>
          </p:spPr>
        </p:pic>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97713" y="5286592"/>
              <a:ext cx="1936678" cy="1291721"/>
            </a:xfrm>
            <a:prstGeom prst="rect">
              <a:avLst/>
            </a:prstGeom>
            <a:effectLst>
              <a:outerShdw blurRad="50800" dist="76200" dir="5400000" algn="t" rotWithShape="0">
                <a:prstClr val="black">
                  <a:alpha val="10000"/>
                </a:prstClr>
              </a:outerShdw>
            </a:effectLst>
          </p:spPr>
        </p:pic>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75271" y="3845784"/>
              <a:ext cx="1936678" cy="1291721"/>
            </a:xfrm>
            <a:prstGeom prst="rect">
              <a:avLst/>
            </a:prstGeom>
            <a:effectLst>
              <a:outerShdw blurRad="50800" dist="76200" dir="5400000" algn="t" rotWithShape="0">
                <a:prstClr val="black">
                  <a:alpha val="10000"/>
                </a:prstClr>
              </a:outerShdw>
            </a:effectLst>
          </p:spPr>
        </p:pic>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87986" y="3844671"/>
              <a:ext cx="1936678" cy="1291721"/>
            </a:xfrm>
            <a:prstGeom prst="rect">
              <a:avLst/>
            </a:prstGeom>
            <a:effectLst>
              <a:outerShdw blurRad="50800" dist="76200" dir="5400000" algn="t" rotWithShape="0">
                <a:prstClr val="black">
                  <a:alpha val="10000"/>
                </a:prstClr>
              </a:outerShdw>
            </a:effectLst>
          </p:spPr>
        </p:pic>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97713" y="3844671"/>
              <a:ext cx="1936678" cy="1291721"/>
            </a:xfrm>
            <a:prstGeom prst="rect">
              <a:avLst/>
            </a:prstGeom>
            <a:effectLst>
              <a:outerShdw blurRad="50800" dist="76200" dir="5400000" algn="t" rotWithShape="0">
                <a:prstClr val="black">
                  <a:alpha val="10000"/>
                </a:prstClr>
              </a:outerShdw>
            </a:effectLst>
          </p:spPr>
        </p:pic>
        <p:pic>
          <p:nvPicPr>
            <p:cNvPr id="10" name="Pictur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75271" y="2426113"/>
              <a:ext cx="1936678" cy="1291721"/>
            </a:xfrm>
            <a:prstGeom prst="rect">
              <a:avLst/>
            </a:prstGeom>
            <a:effectLst>
              <a:outerShdw blurRad="50800" dist="76200" dir="5400000" algn="t" rotWithShape="0">
                <a:prstClr val="black">
                  <a:alpha val="10000"/>
                </a:prstClr>
              </a:outerShdw>
            </a:effectLst>
          </p:spPr>
        </p:pic>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87986" y="2425001"/>
              <a:ext cx="1936678" cy="1291721"/>
            </a:xfrm>
            <a:prstGeom prst="rect">
              <a:avLst/>
            </a:prstGeom>
            <a:effectLst>
              <a:outerShdw blurRad="50800" dist="76200" dir="5400000" algn="t" rotWithShape="0">
                <a:prstClr val="black">
                  <a:alpha val="10000"/>
                </a:prstClr>
              </a:outerShdw>
            </a:effectLst>
          </p:spPr>
        </p:pic>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97713" y="2425001"/>
              <a:ext cx="1936679" cy="1291721"/>
            </a:xfrm>
            <a:prstGeom prst="rect">
              <a:avLst/>
            </a:prstGeom>
            <a:effectLst>
              <a:outerShdw blurRad="50800" dist="76200" dir="5400000" algn="t" rotWithShape="0">
                <a:prstClr val="black">
                  <a:alpha val="10000"/>
                </a:prstClr>
              </a:outerShdw>
            </a:effectLst>
          </p:spPr>
        </p:pic>
        <p:sp>
          <p:nvSpPr>
            <p:cNvPr id="13" name="AutoShape 8" descr="9k="/>
            <p:cNvSpPr>
              <a:spLocks noChangeAspect="1" noChangeArrowheads="1"/>
            </p:cNvSpPr>
            <p:nvPr/>
          </p:nvSpPr>
          <p:spPr bwMode="auto">
            <a:xfrm>
              <a:off x="4429873" y="4455483"/>
              <a:ext cx="213618" cy="213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defTabSz="914400" eaLnBrk="1" fontAlgn="base" hangingPunct="1">
                <a:spcBef>
                  <a:spcPct val="0"/>
                </a:spcBef>
                <a:spcAft>
                  <a:spcPct val="0"/>
                </a:spcAft>
                <a:buFontTx/>
                <a:buNone/>
              </a:pPr>
              <a:endParaRPr lang="en-US" altLang="en-US" sz="1400" dirty="0">
                <a:solidFill>
                  <a:prstClr val="black"/>
                </a:solidFill>
                <a:latin typeface="Arial" charset="0"/>
              </a:endParaRPr>
            </a:p>
          </p:txBody>
        </p:sp>
        <p:sp>
          <p:nvSpPr>
            <p:cNvPr id="14" name="AutoShape 10" descr="9k="/>
            <p:cNvSpPr>
              <a:spLocks noChangeAspect="1" noChangeArrowheads="1"/>
            </p:cNvSpPr>
            <p:nvPr/>
          </p:nvSpPr>
          <p:spPr bwMode="auto">
            <a:xfrm>
              <a:off x="4429873" y="4455483"/>
              <a:ext cx="213618" cy="213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defTabSz="914400" eaLnBrk="1" fontAlgn="base" hangingPunct="1">
                <a:spcBef>
                  <a:spcPct val="0"/>
                </a:spcBef>
                <a:spcAft>
                  <a:spcPct val="0"/>
                </a:spcAft>
                <a:buFontTx/>
                <a:buNone/>
              </a:pPr>
              <a:endParaRPr lang="en-US" altLang="en-US" sz="1400" dirty="0">
                <a:solidFill>
                  <a:prstClr val="black"/>
                </a:solidFill>
                <a:latin typeface="Arial" charset="0"/>
              </a:endParaRPr>
            </a:p>
          </p:txBody>
        </p:sp>
        <p:sp>
          <p:nvSpPr>
            <p:cNvPr id="15" name="AutoShape 12" descr="9k="/>
            <p:cNvSpPr>
              <a:spLocks noChangeAspect="1" noChangeArrowheads="1"/>
            </p:cNvSpPr>
            <p:nvPr/>
          </p:nvSpPr>
          <p:spPr bwMode="auto">
            <a:xfrm>
              <a:off x="4429873" y="4455483"/>
              <a:ext cx="213618" cy="213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defTabSz="914400" eaLnBrk="1" fontAlgn="base" hangingPunct="1">
                <a:spcBef>
                  <a:spcPct val="0"/>
                </a:spcBef>
                <a:spcAft>
                  <a:spcPct val="0"/>
                </a:spcAft>
                <a:buFontTx/>
                <a:buNone/>
              </a:pPr>
              <a:endParaRPr lang="en-US" altLang="en-US" sz="1400" dirty="0">
                <a:solidFill>
                  <a:prstClr val="black"/>
                </a:solidFill>
                <a:latin typeface="Arial" charset="0"/>
              </a:endParaRPr>
            </a:p>
          </p:txBody>
        </p:sp>
        <p:sp>
          <p:nvSpPr>
            <p:cNvPr id="16" name="TextBox 15"/>
            <p:cNvSpPr txBox="1"/>
            <p:nvPr/>
          </p:nvSpPr>
          <p:spPr>
            <a:xfrm>
              <a:off x="1780402" y="3048787"/>
              <a:ext cx="1497441" cy="325377"/>
            </a:xfrm>
            <a:prstGeom prst="rect">
              <a:avLst/>
            </a:prstGeom>
            <a:noFill/>
          </p:spPr>
          <p:txBody>
            <a:bodyPr wrap="square" rtlCol="0">
              <a:spAutoFit/>
            </a:bodyPr>
            <a:lstStyle/>
            <a:p>
              <a:pPr algn="ctr"/>
              <a:r>
                <a:rPr lang="en-US" sz="1400" dirty="0">
                  <a:latin typeface="Chalkboard" charset="0"/>
                  <a:ea typeface="Chalkboard" charset="0"/>
                  <a:cs typeface="Chalkboard" charset="0"/>
                </a:rPr>
                <a:t>The Cutter</a:t>
              </a:r>
            </a:p>
          </p:txBody>
        </p:sp>
        <p:sp>
          <p:nvSpPr>
            <p:cNvPr id="17" name="TextBox 16"/>
            <p:cNvSpPr txBox="1"/>
            <p:nvPr/>
          </p:nvSpPr>
          <p:spPr>
            <a:xfrm>
              <a:off x="3791792" y="3048787"/>
              <a:ext cx="1497441" cy="325377"/>
            </a:xfrm>
            <a:prstGeom prst="rect">
              <a:avLst/>
            </a:prstGeom>
            <a:noFill/>
          </p:spPr>
          <p:txBody>
            <a:bodyPr wrap="square" rtlCol="0">
              <a:spAutoFit/>
            </a:bodyPr>
            <a:lstStyle/>
            <a:p>
              <a:pPr algn="ctr"/>
              <a:r>
                <a:rPr lang="en-US" sz="1400" dirty="0">
                  <a:latin typeface="Chalkboard" charset="0"/>
                  <a:ea typeface="Chalkboard" charset="0"/>
                  <a:cs typeface="Chalkboard" charset="0"/>
                </a:rPr>
                <a:t>The Hoarder</a:t>
              </a:r>
            </a:p>
          </p:txBody>
        </p:sp>
        <p:sp>
          <p:nvSpPr>
            <p:cNvPr id="18" name="TextBox 17"/>
            <p:cNvSpPr txBox="1"/>
            <p:nvPr/>
          </p:nvSpPr>
          <p:spPr>
            <a:xfrm>
              <a:off x="5827506" y="3055391"/>
              <a:ext cx="1497441" cy="325377"/>
            </a:xfrm>
            <a:prstGeom prst="rect">
              <a:avLst/>
            </a:prstGeom>
            <a:noFill/>
          </p:spPr>
          <p:txBody>
            <a:bodyPr wrap="square" rtlCol="0">
              <a:spAutoFit/>
            </a:bodyPr>
            <a:lstStyle/>
            <a:p>
              <a:pPr algn="ctr"/>
              <a:r>
                <a:rPr lang="en-US" sz="1400" dirty="0">
                  <a:latin typeface="Chalkboard" charset="0"/>
                  <a:ea typeface="Chalkboard" charset="0"/>
                  <a:cs typeface="Chalkboard" charset="0"/>
                </a:rPr>
                <a:t>Too Noisy</a:t>
              </a:r>
            </a:p>
          </p:txBody>
        </p:sp>
        <p:sp>
          <p:nvSpPr>
            <p:cNvPr id="19" name="TextBox 18"/>
            <p:cNvSpPr txBox="1"/>
            <p:nvPr/>
          </p:nvSpPr>
          <p:spPr>
            <a:xfrm>
              <a:off x="1780402" y="4455483"/>
              <a:ext cx="1497441" cy="325377"/>
            </a:xfrm>
            <a:prstGeom prst="rect">
              <a:avLst/>
            </a:prstGeom>
            <a:noFill/>
          </p:spPr>
          <p:txBody>
            <a:bodyPr wrap="square" rtlCol="0">
              <a:spAutoFit/>
            </a:bodyPr>
            <a:lstStyle/>
            <a:p>
              <a:pPr algn="ctr"/>
              <a:r>
                <a:rPr lang="en-US" sz="1400" dirty="0">
                  <a:latin typeface="Chalkboard" charset="0"/>
                  <a:ea typeface="Chalkboard" charset="0"/>
                  <a:cs typeface="Chalkboard" charset="0"/>
                </a:rPr>
                <a:t>Impulsive</a:t>
              </a:r>
            </a:p>
          </p:txBody>
        </p:sp>
        <p:sp>
          <p:nvSpPr>
            <p:cNvPr id="20" name="TextBox 19"/>
            <p:cNvSpPr txBox="1"/>
            <p:nvPr/>
          </p:nvSpPr>
          <p:spPr>
            <a:xfrm>
              <a:off x="3791792" y="4455483"/>
              <a:ext cx="1497441" cy="325377"/>
            </a:xfrm>
            <a:prstGeom prst="rect">
              <a:avLst/>
            </a:prstGeom>
            <a:noFill/>
          </p:spPr>
          <p:txBody>
            <a:bodyPr wrap="square" rtlCol="0">
              <a:spAutoFit/>
            </a:bodyPr>
            <a:lstStyle/>
            <a:p>
              <a:pPr algn="ctr"/>
              <a:r>
                <a:rPr lang="en-US" sz="1400" dirty="0">
                  <a:latin typeface="Chalkboard" charset="0"/>
                  <a:ea typeface="Chalkboard" charset="0"/>
                  <a:cs typeface="Chalkboard" charset="0"/>
                </a:rPr>
                <a:t>Foster Kid</a:t>
              </a:r>
            </a:p>
          </p:txBody>
        </p:sp>
        <p:sp>
          <p:nvSpPr>
            <p:cNvPr id="21" name="TextBox 20"/>
            <p:cNvSpPr txBox="1"/>
            <p:nvPr/>
          </p:nvSpPr>
          <p:spPr>
            <a:xfrm>
              <a:off x="5827506" y="4462086"/>
              <a:ext cx="1497441" cy="325377"/>
            </a:xfrm>
            <a:prstGeom prst="rect">
              <a:avLst/>
            </a:prstGeom>
            <a:noFill/>
          </p:spPr>
          <p:txBody>
            <a:bodyPr wrap="square" rtlCol="0">
              <a:spAutoFit/>
            </a:bodyPr>
            <a:lstStyle/>
            <a:p>
              <a:pPr algn="ctr"/>
              <a:r>
                <a:rPr lang="en-US" sz="1400" dirty="0">
                  <a:latin typeface="Chalkboard" charset="0"/>
                  <a:ea typeface="Chalkboard" charset="0"/>
                  <a:cs typeface="Chalkboard" charset="0"/>
                </a:rPr>
                <a:t>Manipulative</a:t>
              </a:r>
            </a:p>
          </p:txBody>
        </p:sp>
        <p:sp>
          <p:nvSpPr>
            <p:cNvPr id="22" name="TextBox 21"/>
            <p:cNvSpPr txBox="1"/>
            <p:nvPr/>
          </p:nvSpPr>
          <p:spPr>
            <a:xfrm>
              <a:off x="1780402" y="5932832"/>
              <a:ext cx="1497441" cy="253782"/>
            </a:xfrm>
            <a:prstGeom prst="rect">
              <a:avLst/>
            </a:prstGeom>
            <a:noFill/>
          </p:spPr>
          <p:txBody>
            <a:bodyPr wrap="square" rtlCol="0">
              <a:spAutoFit/>
            </a:bodyPr>
            <a:lstStyle/>
            <a:p>
              <a:pPr algn="ctr"/>
              <a:r>
                <a:rPr lang="en-US" sz="1400" dirty="0">
                  <a:latin typeface="Chalkboard" charset="0"/>
                  <a:ea typeface="Chalkboard" charset="0"/>
                  <a:cs typeface="Chalkboard" charset="0"/>
                </a:rPr>
                <a:t>The Quiet One</a:t>
              </a:r>
            </a:p>
          </p:txBody>
        </p:sp>
        <p:sp>
          <p:nvSpPr>
            <p:cNvPr id="23" name="TextBox 22"/>
            <p:cNvSpPr txBox="1"/>
            <p:nvPr/>
          </p:nvSpPr>
          <p:spPr>
            <a:xfrm>
              <a:off x="3791792" y="5932830"/>
              <a:ext cx="1497441" cy="325377"/>
            </a:xfrm>
            <a:prstGeom prst="rect">
              <a:avLst/>
            </a:prstGeom>
            <a:noFill/>
          </p:spPr>
          <p:txBody>
            <a:bodyPr wrap="square" rtlCol="0">
              <a:spAutoFit/>
            </a:bodyPr>
            <a:lstStyle/>
            <a:p>
              <a:pPr algn="ctr"/>
              <a:r>
                <a:rPr lang="en-US" sz="1400" dirty="0">
                  <a:latin typeface="Chalkboard" charset="0"/>
                  <a:ea typeface="Chalkboard" charset="0"/>
                  <a:cs typeface="Chalkboard" charset="0"/>
                </a:rPr>
                <a:t>The Liar</a:t>
              </a:r>
            </a:p>
          </p:txBody>
        </p:sp>
        <p:sp>
          <p:nvSpPr>
            <p:cNvPr id="24" name="TextBox 23"/>
            <p:cNvSpPr txBox="1"/>
            <p:nvPr/>
          </p:nvSpPr>
          <p:spPr>
            <a:xfrm>
              <a:off x="5827506" y="5939433"/>
              <a:ext cx="1497441" cy="325377"/>
            </a:xfrm>
            <a:prstGeom prst="rect">
              <a:avLst/>
            </a:prstGeom>
            <a:noFill/>
          </p:spPr>
          <p:txBody>
            <a:bodyPr wrap="square" rtlCol="0">
              <a:spAutoFit/>
            </a:bodyPr>
            <a:lstStyle/>
            <a:p>
              <a:pPr algn="ctr"/>
              <a:r>
                <a:rPr lang="en-US" sz="1400" dirty="0">
                  <a:latin typeface="Chalkboard" charset="0"/>
                  <a:ea typeface="Chalkboard" charset="0"/>
                  <a:cs typeface="Chalkboard" charset="0"/>
                </a:rPr>
                <a:t>Stupid</a:t>
              </a:r>
            </a:p>
          </p:txBody>
        </p:sp>
      </p:grpSp>
      <p:sp>
        <p:nvSpPr>
          <p:cNvPr id="27" name="Slide Number Placeholder 1"/>
          <p:cNvSpPr>
            <a:spLocks noGrp="1"/>
          </p:cNvSpPr>
          <p:nvPr>
            <p:ph type="sldNum" sz="quarter" idx="4"/>
          </p:nvPr>
        </p:nvSpPr>
        <p:spPr/>
        <p:txBody>
          <a:bodyPr/>
          <a:lstStyle/>
          <a:p>
            <a:r>
              <a:rPr lang="en-US" dirty="0"/>
              <a:t>24</a:t>
            </a:r>
          </a:p>
        </p:txBody>
      </p:sp>
    </p:spTree>
    <p:extLst>
      <p:ext uri="{BB962C8B-B14F-4D97-AF65-F5344CB8AC3E}">
        <p14:creationId xmlns:p14="http://schemas.microsoft.com/office/powerpoint/2010/main" val="13325073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75431" y="3691145"/>
            <a:ext cx="4793134" cy="2776024"/>
          </a:xfrm>
          <a:prstGeom prst="rect">
            <a:avLst/>
          </a:prstGeom>
        </p:spPr>
      </p:pic>
      <p:sp>
        <p:nvSpPr>
          <p:cNvPr id="8" name="Title 7"/>
          <p:cNvSpPr>
            <a:spLocks noGrp="1"/>
          </p:cNvSpPr>
          <p:nvPr>
            <p:ph type="ctrTitle"/>
          </p:nvPr>
        </p:nvSpPr>
        <p:spPr>
          <a:xfrm>
            <a:off x="1063334" y="2341360"/>
            <a:ext cx="7017327" cy="1759585"/>
          </a:xfrm>
        </p:spPr>
        <p:txBody>
          <a:bodyPr/>
          <a:lstStyle/>
          <a:p>
            <a:pPr>
              <a:lnSpc>
                <a:spcPct val="100000"/>
              </a:lnSpc>
            </a:pPr>
            <a:r>
              <a:rPr lang="en-US" sz="3000" b="1">
                <a:solidFill>
                  <a:schemeClr val="bg1"/>
                </a:solidFill>
              </a:rPr>
              <a:t>You have the power to help shift the child’s lens</a:t>
            </a:r>
            <a:br>
              <a:rPr lang="en-US" sz="3000" b="1">
                <a:solidFill>
                  <a:schemeClr val="bg1"/>
                </a:solidFill>
              </a:rPr>
            </a:br>
            <a:endParaRPr lang="en-US" sz="3000">
              <a:solidFill>
                <a:schemeClr val="bg1"/>
              </a:solidFill>
            </a:endParaRPr>
          </a:p>
        </p:txBody>
      </p:sp>
    </p:spTree>
    <p:extLst>
      <p:ext uri="{BB962C8B-B14F-4D97-AF65-F5344CB8AC3E}">
        <p14:creationId xmlns:p14="http://schemas.microsoft.com/office/powerpoint/2010/main" val="18183290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27</a:t>
            </a:fld>
            <a:endParaRPr lang="en-US" dirty="0"/>
          </a:p>
        </p:txBody>
      </p:sp>
      <p:sp>
        <p:nvSpPr>
          <p:cNvPr id="3" name="Text Placeholder 2"/>
          <p:cNvSpPr>
            <a:spLocks noGrp="1"/>
          </p:cNvSpPr>
          <p:nvPr>
            <p:ph type="body" sz="quarter" idx="10"/>
          </p:nvPr>
        </p:nvSpPr>
        <p:spPr>
          <a:xfrm>
            <a:off x="739255" y="1737445"/>
            <a:ext cx="7665489" cy="3886200"/>
          </a:xfrm>
        </p:spPr>
        <p:txBody>
          <a:bodyPr/>
          <a:lstStyle/>
          <a:p>
            <a:pPr>
              <a:lnSpc>
                <a:spcPct val="100000"/>
              </a:lnSpc>
              <a:spcAft>
                <a:spcPts val="600"/>
              </a:spcAft>
            </a:pPr>
            <a:r>
              <a:rPr lang="en-US" b="1" dirty="0"/>
              <a:t>Goal: </a:t>
            </a:r>
            <a:r>
              <a:rPr lang="en-US" dirty="0"/>
              <a:t>To support children and teens in exploring, identifying and celebrating the many qualities that make them who they are. Examples:</a:t>
            </a:r>
          </a:p>
          <a:p>
            <a:pPr lvl="1">
              <a:lnSpc>
                <a:spcPct val="100000"/>
              </a:lnSpc>
              <a:spcBef>
                <a:spcPts val="600"/>
              </a:spcBef>
              <a:spcAft>
                <a:spcPts val="600"/>
              </a:spcAft>
            </a:pPr>
            <a:r>
              <a:rPr lang="en-US" sz="1600" b="1" dirty="0">
                <a:solidFill>
                  <a:schemeClr val="accent3"/>
                </a:solidFill>
              </a:rPr>
              <a:t>Provide self-expression opportunities</a:t>
            </a:r>
            <a:r>
              <a:rPr lang="en-US" sz="1600" dirty="0"/>
              <a:t>. Let them pick their clothes, </a:t>
            </a:r>
            <a:br>
              <a:rPr lang="en-US" sz="1600" dirty="0"/>
            </a:br>
            <a:r>
              <a:rPr lang="en-US" sz="1600" dirty="0"/>
              <a:t>style their hair, decorate a room in their favorite colors, etc.</a:t>
            </a:r>
          </a:p>
          <a:p>
            <a:pPr lvl="1">
              <a:lnSpc>
                <a:spcPct val="100000"/>
              </a:lnSpc>
              <a:spcBef>
                <a:spcPts val="600"/>
              </a:spcBef>
              <a:spcAft>
                <a:spcPts val="600"/>
              </a:spcAft>
            </a:pPr>
            <a:r>
              <a:rPr lang="en-US" sz="1600" dirty="0"/>
              <a:t>Identify and name your child’s patterns (“You pick up new ideas quickly!”). This may help him or her gain self-awareness</a:t>
            </a:r>
          </a:p>
          <a:p>
            <a:pPr lvl="1">
              <a:lnSpc>
                <a:spcPct val="100000"/>
              </a:lnSpc>
              <a:spcBef>
                <a:spcPts val="600"/>
              </a:spcBef>
              <a:spcAft>
                <a:spcPts val="600"/>
              </a:spcAft>
            </a:pPr>
            <a:r>
              <a:rPr lang="en-US" sz="1600" dirty="0"/>
              <a:t>Create space for each </a:t>
            </a:r>
            <a:r>
              <a:rPr lang="en-US" sz="1600" dirty="0" smtClean="0"/>
              <a:t>child’s </a:t>
            </a:r>
            <a:r>
              <a:rPr lang="en-US" sz="1600" dirty="0"/>
              <a:t>or teen’s unique contributions</a:t>
            </a:r>
          </a:p>
          <a:p>
            <a:pPr lvl="1">
              <a:lnSpc>
                <a:spcPct val="100000"/>
              </a:lnSpc>
              <a:spcBef>
                <a:spcPts val="600"/>
              </a:spcBef>
              <a:spcAft>
                <a:spcPts val="600"/>
              </a:spcAft>
            </a:pPr>
            <a:r>
              <a:rPr lang="en-US" sz="1600" dirty="0"/>
              <a:t>Support opportunities to identify and explore new interests</a:t>
            </a:r>
          </a:p>
          <a:p>
            <a:pPr lvl="1">
              <a:lnSpc>
                <a:spcPct val="100000"/>
              </a:lnSpc>
              <a:spcBef>
                <a:spcPts val="600"/>
              </a:spcBef>
              <a:spcAft>
                <a:spcPts val="600"/>
              </a:spcAft>
            </a:pPr>
            <a:r>
              <a:rPr lang="en-US" sz="1600" dirty="0"/>
              <a:t>Pick your battles. Particularly for teens, self-expression is key. Hair, clothes and music? Only go there if it is crucial</a:t>
            </a:r>
          </a:p>
          <a:p>
            <a:pPr lvl="1">
              <a:lnSpc>
                <a:spcPct val="100000"/>
              </a:lnSpc>
              <a:spcBef>
                <a:spcPts val="600"/>
              </a:spcBef>
              <a:spcAft>
                <a:spcPts val="600"/>
              </a:spcAft>
            </a:pPr>
            <a:r>
              <a:rPr lang="en-US" sz="1600" dirty="0"/>
              <a:t>Be curious: Try to learn what influenced your children and teens</a:t>
            </a:r>
          </a:p>
          <a:p>
            <a:pPr lvl="1">
              <a:lnSpc>
                <a:spcPct val="100000"/>
              </a:lnSpc>
              <a:spcBef>
                <a:spcPts val="600"/>
              </a:spcBef>
              <a:spcAft>
                <a:spcPts val="600"/>
              </a:spcAft>
            </a:pPr>
            <a:r>
              <a:rPr lang="en-US" sz="1600" dirty="0"/>
              <a:t>Allow space for things important to the child or teen (values, religion, rituals and holidays)</a:t>
            </a:r>
          </a:p>
          <a:p>
            <a:pPr lvl="1">
              <a:lnSpc>
                <a:spcPct val="100000"/>
              </a:lnSpc>
            </a:pPr>
            <a:endParaRPr lang="en-US" dirty="0"/>
          </a:p>
        </p:txBody>
      </p:sp>
      <p:sp>
        <p:nvSpPr>
          <p:cNvPr id="4" name="Title 3"/>
          <p:cNvSpPr>
            <a:spLocks noGrp="1"/>
          </p:cNvSpPr>
          <p:nvPr>
            <p:ph type="title"/>
          </p:nvPr>
        </p:nvSpPr>
        <p:spPr/>
        <p:txBody>
          <a:bodyPr/>
          <a:lstStyle/>
          <a:p>
            <a:r>
              <a:rPr lang="en-US" dirty="0"/>
              <a:t>Explore Unique Self</a:t>
            </a:r>
          </a:p>
        </p:txBody>
      </p:sp>
    </p:spTree>
    <p:extLst>
      <p:ext uri="{BB962C8B-B14F-4D97-AF65-F5344CB8AC3E}">
        <p14:creationId xmlns:p14="http://schemas.microsoft.com/office/powerpoint/2010/main" val="33707291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28</a:t>
            </a:fld>
            <a:endParaRPr lang="en-US" dirty="0"/>
          </a:p>
        </p:txBody>
      </p:sp>
      <p:sp>
        <p:nvSpPr>
          <p:cNvPr id="3" name="Text Placeholder 2"/>
          <p:cNvSpPr>
            <a:spLocks noGrp="1"/>
          </p:cNvSpPr>
          <p:nvPr>
            <p:ph type="body" sz="quarter" idx="10"/>
          </p:nvPr>
        </p:nvSpPr>
        <p:spPr>
          <a:xfrm>
            <a:off x="889000" y="1808020"/>
            <a:ext cx="7366000" cy="3886200"/>
          </a:xfrm>
        </p:spPr>
        <p:txBody>
          <a:bodyPr/>
          <a:lstStyle/>
          <a:p>
            <a:pPr>
              <a:lnSpc>
                <a:spcPct val="100000"/>
              </a:lnSpc>
              <a:spcAft>
                <a:spcPts val="600"/>
              </a:spcAft>
            </a:pPr>
            <a:r>
              <a:rPr lang="en-US" b="1" dirty="0"/>
              <a:t>Goal: </a:t>
            </a:r>
            <a:r>
              <a:rPr lang="en-US" dirty="0"/>
              <a:t>To help young people become more aware of their positive attributes and feel successful. Examples:</a:t>
            </a:r>
          </a:p>
          <a:p>
            <a:pPr lvl="1">
              <a:lnSpc>
                <a:spcPct val="100000"/>
              </a:lnSpc>
              <a:spcBef>
                <a:spcPts val="600"/>
              </a:spcBef>
              <a:spcAft>
                <a:spcPts val="600"/>
              </a:spcAft>
            </a:pPr>
            <a:r>
              <a:rPr lang="en-US" sz="1600" dirty="0"/>
              <a:t>Allow kids to identify and try out new interests</a:t>
            </a:r>
          </a:p>
          <a:p>
            <a:pPr lvl="1">
              <a:lnSpc>
                <a:spcPct val="100000"/>
              </a:lnSpc>
              <a:spcBef>
                <a:spcPts val="600"/>
              </a:spcBef>
              <a:spcAft>
                <a:spcPts val="600"/>
              </a:spcAft>
            </a:pPr>
            <a:r>
              <a:rPr lang="en-US" sz="1600" dirty="0"/>
              <a:t>Redefine success for your child or teen. What does it mean for this child or teen to have a good moment, hour or day? Look for moments of success on the hardest days, not just the best ones</a:t>
            </a:r>
          </a:p>
          <a:p>
            <a:pPr lvl="1">
              <a:lnSpc>
                <a:spcPct val="100000"/>
              </a:lnSpc>
              <a:spcBef>
                <a:spcPts val="600"/>
              </a:spcBef>
              <a:spcAft>
                <a:spcPts val="600"/>
              </a:spcAft>
            </a:pPr>
            <a:r>
              <a:rPr lang="en-US" sz="1600" dirty="0"/>
              <a:t>Find one success moment each day and praise it</a:t>
            </a:r>
          </a:p>
          <a:p>
            <a:pPr lvl="1">
              <a:lnSpc>
                <a:spcPct val="100000"/>
              </a:lnSpc>
              <a:spcBef>
                <a:spcPts val="600"/>
              </a:spcBef>
              <a:spcAft>
                <a:spcPts val="600"/>
              </a:spcAft>
            </a:pPr>
            <a:r>
              <a:rPr lang="en-US" sz="1600" dirty="0"/>
              <a:t>Hang things up — artwork, homework, etc. </a:t>
            </a:r>
          </a:p>
          <a:p>
            <a:pPr lvl="1">
              <a:lnSpc>
                <a:spcPct val="100000"/>
              </a:lnSpc>
              <a:spcBef>
                <a:spcPts val="600"/>
              </a:spcBef>
              <a:spcAft>
                <a:spcPts val="600"/>
              </a:spcAft>
            </a:pPr>
            <a:r>
              <a:rPr lang="en-US" sz="1600" dirty="0"/>
              <a:t>Foster success by engaging in activities with your child or teen</a:t>
            </a:r>
          </a:p>
          <a:p>
            <a:pPr lvl="1">
              <a:lnSpc>
                <a:spcPct val="100000"/>
              </a:lnSpc>
              <a:spcBef>
                <a:spcPts val="600"/>
              </a:spcBef>
              <a:spcAft>
                <a:spcPts val="600"/>
              </a:spcAft>
            </a:pPr>
            <a:r>
              <a:rPr lang="en-US" sz="1600" dirty="0"/>
              <a:t>Support, don’t criticize (for every negative children or </a:t>
            </a:r>
            <a:r>
              <a:rPr lang="en-US" sz="1600" dirty="0" smtClean="0"/>
              <a:t>teens </a:t>
            </a:r>
            <a:r>
              <a:rPr lang="en-US" sz="1600" dirty="0"/>
              <a:t>hear, make sure they hear 10 positives) </a:t>
            </a:r>
          </a:p>
          <a:p>
            <a:pPr lvl="1">
              <a:lnSpc>
                <a:spcPct val="100000"/>
              </a:lnSpc>
              <a:spcBef>
                <a:spcPts val="600"/>
              </a:spcBef>
              <a:spcAft>
                <a:spcPts val="600"/>
              </a:spcAft>
            </a:pPr>
            <a:r>
              <a:rPr lang="en-US" sz="1600" b="1" dirty="0">
                <a:solidFill>
                  <a:schemeClr val="accent3"/>
                </a:solidFill>
              </a:rPr>
              <a:t>Notice small moments of success</a:t>
            </a:r>
            <a:r>
              <a:rPr lang="en-US" sz="1600" dirty="0"/>
              <a:t>, even for behavior that is expected (“I really like how cooperative you are being.” “Thank you for being such a great helper.”)</a:t>
            </a:r>
          </a:p>
          <a:p>
            <a:pPr lvl="1">
              <a:lnSpc>
                <a:spcPct val="100000"/>
              </a:lnSpc>
            </a:pPr>
            <a:endParaRPr lang="en-US" dirty="0"/>
          </a:p>
        </p:txBody>
      </p:sp>
      <p:sp>
        <p:nvSpPr>
          <p:cNvPr id="4" name="Title 3"/>
          <p:cNvSpPr>
            <a:spLocks noGrp="1"/>
          </p:cNvSpPr>
          <p:nvPr>
            <p:ph type="title"/>
          </p:nvPr>
        </p:nvSpPr>
        <p:spPr/>
        <p:txBody>
          <a:bodyPr/>
          <a:lstStyle/>
          <a:p>
            <a:r>
              <a:rPr lang="en-US" dirty="0"/>
              <a:t>Build Positive Self</a:t>
            </a:r>
          </a:p>
        </p:txBody>
      </p:sp>
    </p:spTree>
    <p:extLst>
      <p:ext uri="{BB962C8B-B14F-4D97-AF65-F5344CB8AC3E}">
        <p14:creationId xmlns:p14="http://schemas.microsoft.com/office/powerpoint/2010/main" val="12984094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a:t>
            </a:fld>
            <a:endParaRPr lang="en-US" dirty="0"/>
          </a:p>
        </p:txBody>
      </p:sp>
      <p:sp>
        <p:nvSpPr>
          <p:cNvPr id="4" name="Title 3"/>
          <p:cNvSpPr>
            <a:spLocks noGrp="1"/>
          </p:cNvSpPr>
          <p:nvPr>
            <p:ph type="title"/>
          </p:nvPr>
        </p:nvSpPr>
        <p:spPr/>
        <p:txBody>
          <a:bodyPr/>
          <a:lstStyle/>
          <a:p>
            <a:r>
              <a:rPr lang="en-US" dirty="0"/>
              <a:t>ARC Reflections</a:t>
            </a:r>
          </a:p>
        </p:txBody>
      </p:sp>
      <p:sp>
        <p:nvSpPr>
          <p:cNvPr id="8" name="Text Placeholder 2"/>
          <p:cNvSpPr txBox="1">
            <a:spLocks/>
          </p:cNvSpPr>
          <p:nvPr/>
        </p:nvSpPr>
        <p:spPr bwMode="auto">
          <a:xfrm>
            <a:off x="940888" y="2011702"/>
            <a:ext cx="7262223" cy="39427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4320" indent="-274320" algn="l" rtl="0" eaLnBrk="1" fontAlgn="base" hangingPunct="1">
              <a:lnSpc>
                <a:spcPts val="2500"/>
              </a:lnSpc>
              <a:spcBef>
                <a:spcPts val="1200"/>
              </a:spcBef>
              <a:spcAft>
                <a:spcPct val="0"/>
              </a:spcAft>
              <a:buClr>
                <a:schemeClr val="accent3"/>
              </a:buClr>
              <a:buSzPct val="130000"/>
              <a:buChar char="•"/>
              <a:defRPr sz="2000">
                <a:solidFill>
                  <a:schemeClr val="tx2"/>
                </a:solidFill>
                <a:latin typeface="+mn-lt"/>
                <a:ea typeface="+mn-ea"/>
                <a:cs typeface="+mn-cs"/>
              </a:defRPr>
            </a:lvl1pPr>
            <a:lvl2pPr marL="594360" indent="-274320" algn="l" rtl="0" eaLnBrk="1" fontAlgn="base" hangingPunct="1">
              <a:lnSpc>
                <a:spcPts val="2500"/>
              </a:lnSpc>
              <a:spcBef>
                <a:spcPts val="1200"/>
              </a:spcBef>
              <a:spcAft>
                <a:spcPct val="0"/>
              </a:spcAft>
              <a:buClr>
                <a:schemeClr val="accent3"/>
              </a:buClr>
              <a:buFont typeface="Lucida Grande"/>
              <a:buChar char="–"/>
              <a:defRPr sz="2000">
                <a:solidFill>
                  <a:schemeClr val="tx2"/>
                </a:solidFill>
                <a:latin typeface="+mn-lt"/>
              </a:defRPr>
            </a:lvl2pPr>
            <a:lvl3pPr marL="868680" indent="-274320" algn="l" rtl="0" eaLnBrk="1" fontAlgn="base" hangingPunct="1">
              <a:lnSpc>
                <a:spcPts val="2500"/>
              </a:lnSpc>
              <a:spcBef>
                <a:spcPts val="1200"/>
              </a:spcBef>
              <a:spcAft>
                <a:spcPct val="0"/>
              </a:spcAft>
              <a:buClr>
                <a:schemeClr val="accent3"/>
              </a:buClr>
              <a:buSzPct val="85000"/>
              <a:buFont typeface="Courier New"/>
              <a:buChar char="o"/>
              <a:defRPr sz="2000">
                <a:solidFill>
                  <a:schemeClr val="tx2"/>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285750" indent="-285750" defTabSz="914400">
              <a:lnSpc>
                <a:spcPts val="2800"/>
              </a:lnSpc>
              <a:spcAft>
                <a:spcPts val="1800"/>
              </a:spcAft>
              <a:buSzPct val="100000"/>
              <a:buFont typeface="Arial" panose="020B0604020202020204" pitchFamily="34" charset="0"/>
              <a:buChar char="•"/>
            </a:pPr>
            <a:r>
              <a:rPr lang="en-US" kern="0" dirty="0"/>
              <a:t>ARC, or </a:t>
            </a:r>
            <a:r>
              <a:rPr lang="en-US" b="1" kern="0" dirty="0">
                <a:solidFill>
                  <a:schemeClr val="accent3"/>
                </a:solidFill>
              </a:rPr>
              <a:t>Attachment, Regulation and Competency</a:t>
            </a:r>
            <a:r>
              <a:rPr lang="en-US" kern="0" dirty="0"/>
              <a:t>, is a framework for working with children and teens who have experienced trauma. Developed by Margaret </a:t>
            </a:r>
            <a:r>
              <a:rPr lang="en-US" kern="0" dirty="0" err="1"/>
              <a:t>Blaustein</a:t>
            </a:r>
            <a:r>
              <a:rPr lang="en-US" kern="0" dirty="0"/>
              <a:t> and Kristine </a:t>
            </a:r>
            <a:r>
              <a:rPr lang="en-US" kern="0" dirty="0" err="1"/>
              <a:t>Kinniburgh</a:t>
            </a:r>
            <a:r>
              <a:rPr lang="en-US" kern="0" dirty="0"/>
              <a:t> of the Justice Resource Institute</a:t>
            </a:r>
            <a:r>
              <a:rPr lang="en-US" kern="0" dirty="0">
                <a:solidFill>
                  <a:schemeClr val="accent3"/>
                </a:solidFill>
              </a:rPr>
              <a:t>, </a:t>
            </a:r>
            <a:r>
              <a:rPr lang="en-US" b="1" kern="0" dirty="0">
                <a:solidFill>
                  <a:schemeClr val="accent3"/>
                </a:solidFill>
              </a:rPr>
              <a:t>ARC builds on the resilience of children, teens and families</a:t>
            </a:r>
            <a:r>
              <a:rPr lang="en-US" kern="0" dirty="0"/>
              <a:t> </a:t>
            </a:r>
          </a:p>
          <a:p>
            <a:pPr marL="285750" indent="-285750" defTabSz="914400">
              <a:lnSpc>
                <a:spcPts val="2800"/>
              </a:lnSpc>
              <a:buSzPct val="100000"/>
              <a:buFont typeface="Arial" panose="020B0604020202020204" pitchFamily="34" charset="0"/>
              <a:buChar char="•"/>
            </a:pPr>
            <a:r>
              <a:rPr lang="en-US" kern="0" dirty="0"/>
              <a:t>ARC Reflections — an ARC-informed caregiver training curriculum for foster parents, kin and other caregivers — was written by </a:t>
            </a:r>
            <a:r>
              <a:rPr lang="en-US" kern="0" dirty="0" err="1"/>
              <a:t>Blaustein</a:t>
            </a:r>
            <a:r>
              <a:rPr lang="en-US" kern="0" dirty="0"/>
              <a:t> and </a:t>
            </a:r>
            <a:r>
              <a:rPr lang="en-US" kern="0" dirty="0" err="1"/>
              <a:t>Kinniburgh</a:t>
            </a:r>
            <a:r>
              <a:rPr lang="en-US" kern="0" dirty="0"/>
              <a:t> with support and consultation from the Annie E. Casey Foundation</a:t>
            </a:r>
          </a:p>
        </p:txBody>
      </p:sp>
    </p:spTree>
    <p:extLst>
      <p:ext uri="{BB962C8B-B14F-4D97-AF65-F5344CB8AC3E}">
        <p14:creationId xmlns:p14="http://schemas.microsoft.com/office/powerpoint/2010/main" val="22069939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29</a:t>
            </a:fld>
            <a:endParaRPr lang="en-US" dirty="0"/>
          </a:p>
        </p:txBody>
      </p:sp>
      <p:sp>
        <p:nvSpPr>
          <p:cNvPr id="3" name="Text Placeholder 2"/>
          <p:cNvSpPr>
            <a:spLocks noGrp="1"/>
          </p:cNvSpPr>
          <p:nvPr>
            <p:ph type="body" sz="quarter" idx="10"/>
          </p:nvPr>
        </p:nvSpPr>
        <p:spPr>
          <a:xfrm>
            <a:off x="883920" y="1844963"/>
            <a:ext cx="7376160" cy="3886200"/>
          </a:xfrm>
        </p:spPr>
        <p:txBody>
          <a:bodyPr/>
          <a:lstStyle/>
          <a:p>
            <a:pPr>
              <a:lnSpc>
                <a:spcPct val="100000"/>
              </a:lnSpc>
              <a:spcBef>
                <a:spcPts val="600"/>
              </a:spcBef>
              <a:spcAft>
                <a:spcPts val="600"/>
              </a:spcAft>
            </a:pPr>
            <a:r>
              <a:rPr lang="en-US" b="1" dirty="0"/>
              <a:t>Goal: </a:t>
            </a:r>
            <a:r>
              <a:rPr lang="en-US" dirty="0"/>
              <a:t>To help young people tolerate the challenges of life and see them as experiences, not self-definition. Examples:</a:t>
            </a:r>
          </a:p>
          <a:p>
            <a:pPr lvl="1">
              <a:lnSpc>
                <a:spcPct val="100000"/>
              </a:lnSpc>
              <a:spcBef>
                <a:spcPts val="600"/>
              </a:spcBef>
              <a:spcAft>
                <a:spcPts val="600"/>
              </a:spcAft>
            </a:pPr>
            <a:r>
              <a:rPr lang="en-US" sz="1600" b="1" dirty="0">
                <a:solidFill>
                  <a:schemeClr val="accent3"/>
                </a:solidFill>
              </a:rPr>
              <a:t>Acknowledge and normalize challenges </a:t>
            </a:r>
            <a:r>
              <a:rPr lang="en-US" sz="1600" dirty="0"/>
              <a:t>(“Everyone makes mistakes. I’m sorry we had such a hard </a:t>
            </a:r>
            <a:r>
              <a:rPr lang="en-US" sz="1600" dirty="0" smtClean="0"/>
              <a:t>day.”)</a:t>
            </a:r>
            <a:endParaRPr lang="en-US" sz="1600" dirty="0"/>
          </a:p>
          <a:p>
            <a:pPr lvl="1">
              <a:lnSpc>
                <a:spcPct val="100000"/>
              </a:lnSpc>
              <a:spcBef>
                <a:spcPts val="600"/>
              </a:spcBef>
              <a:spcAft>
                <a:spcPts val="600"/>
              </a:spcAft>
            </a:pPr>
            <a:r>
              <a:rPr lang="en-US" sz="1600" dirty="0"/>
              <a:t>Try to tolerate their feelings, even if you don’t agree or understand them. This lets children or teens know feelings are acceptable</a:t>
            </a:r>
          </a:p>
          <a:p>
            <a:pPr lvl="1">
              <a:lnSpc>
                <a:spcPct val="100000"/>
              </a:lnSpc>
              <a:spcBef>
                <a:spcPts val="600"/>
              </a:spcBef>
              <a:spcAft>
                <a:spcPts val="600"/>
              </a:spcAft>
            </a:pPr>
            <a:r>
              <a:rPr lang="en-US" sz="1600" dirty="0"/>
              <a:t>Mirror and support before trying to shift or change a </a:t>
            </a:r>
            <a:r>
              <a:rPr lang="en-US" sz="1600" dirty="0" smtClean="0"/>
              <a:t>child’s </a:t>
            </a:r>
            <a:r>
              <a:rPr lang="en-US" sz="1600" dirty="0"/>
              <a:t>or teen’s feelings. Even painful feelings are part of our experience of life</a:t>
            </a:r>
          </a:p>
          <a:p>
            <a:pPr lvl="1">
              <a:lnSpc>
                <a:spcPct val="100000"/>
              </a:lnSpc>
              <a:spcBef>
                <a:spcPts val="600"/>
              </a:spcBef>
              <a:spcAft>
                <a:spcPts val="600"/>
              </a:spcAft>
            </a:pPr>
            <a:r>
              <a:rPr lang="en-US" sz="1600" dirty="0"/>
              <a:t>Talk about their behavior, not them as people (“I am frustrated with that behavior” not “You are such a pain”)</a:t>
            </a:r>
          </a:p>
          <a:p>
            <a:pPr lvl="1">
              <a:lnSpc>
                <a:spcPct val="100000"/>
              </a:lnSpc>
              <a:spcBef>
                <a:spcPts val="600"/>
              </a:spcBef>
              <a:spcAft>
                <a:spcPts val="600"/>
              </a:spcAft>
            </a:pPr>
            <a:r>
              <a:rPr lang="en-US" sz="1600" dirty="0"/>
              <a:t>Don’t label your child or teen; labels will become internalized as self-definition (the hoarder, the cutter, etc.)</a:t>
            </a:r>
          </a:p>
          <a:p>
            <a:pPr lvl="1">
              <a:lnSpc>
                <a:spcPct val="100000"/>
              </a:lnSpc>
              <a:spcBef>
                <a:spcPts val="600"/>
              </a:spcBef>
            </a:pPr>
            <a:r>
              <a:rPr lang="en-US" sz="1600" dirty="0"/>
              <a:t>Don’t limit their possibilities. Be realistic and supportive but don’t assume a </a:t>
            </a:r>
            <a:r>
              <a:rPr lang="en-US" sz="1600" dirty="0" smtClean="0"/>
              <a:t>child’s </a:t>
            </a:r>
            <a:r>
              <a:rPr lang="en-US" sz="1600" dirty="0"/>
              <a:t>or teen’s past challenges will define his or her future </a:t>
            </a:r>
            <a:endParaRPr lang="en-US" dirty="0"/>
          </a:p>
        </p:txBody>
      </p:sp>
      <p:sp>
        <p:nvSpPr>
          <p:cNvPr id="4" name="Title 3"/>
          <p:cNvSpPr>
            <a:spLocks noGrp="1"/>
          </p:cNvSpPr>
          <p:nvPr>
            <p:ph type="title"/>
          </p:nvPr>
        </p:nvSpPr>
        <p:spPr/>
        <p:txBody>
          <a:bodyPr/>
          <a:lstStyle/>
          <a:p>
            <a:r>
              <a:rPr lang="en-US" dirty="0"/>
              <a:t>Tolerate Vulnerable Self</a:t>
            </a:r>
          </a:p>
        </p:txBody>
      </p:sp>
    </p:spTree>
    <p:extLst>
      <p:ext uri="{BB962C8B-B14F-4D97-AF65-F5344CB8AC3E}">
        <p14:creationId xmlns:p14="http://schemas.microsoft.com/office/powerpoint/2010/main" val="8362956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30</a:t>
            </a:fld>
            <a:endParaRPr lang="en-US" dirty="0"/>
          </a:p>
        </p:txBody>
      </p:sp>
      <p:sp>
        <p:nvSpPr>
          <p:cNvPr id="3" name="Text Placeholder 2"/>
          <p:cNvSpPr>
            <a:spLocks noGrp="1"/>
          </p:cNvSpPr>
          <p:nvPr>
            <p:ph type="body" sz="quarter" idx="10"/>
          </p:nvPr>
        </p:nvSpPr>
        <p:spPr>
          <a:xfrm>
            <a:off x="728287" y="1912937"/>
            <a:ext cx="7687425" cy="3886200"/>
          </a:xfrm>
        </p:spPr>
        <p:txBody>
          <a:bodyPr/>
          <a:lstStyle/>
          <a:p>
            <a:pPr>
              <a:lnSpc>
                <a:spcPct val="100000"/>
              </a:lnSpc>
              <a:spcAft>
                <a:spcPts val="600"/>
              </a:spcAft>
            </a:pPr>
            <a:r>
              <a:rPr lang="en-US" b="1" dirty="0"/>
              <a:t>Goal: </a:t>
            </a:r>
            <a:r>
              <a:rPr lang="en-US" dirty="0"/>
              <a:t>To support young people in honoring their history as part of their story. Examples:</a:t>
            </a:r>
          </a:p>
          <a:p>
            <a:pPr lvl="1">
              <a:lnSpc>
                <a:spcPct val="100000"/>
              </a:lnSpc>
              <a:spcBef>
                <a:spcPts val="600"/>
              </a:spcBef>
              <a:spcAft>
                <a:spcPts val="600"/>
              </a:spcAft>
            </a:pPr>
            <a:r>
              <a:rPr lang="en-US" sz="1600" dirty="0"/>
              <a:t>Be curious (at the </a:t>
            </a:r>
            <a:r>
              <a:rPr lang="en-US" sz="1600" dirty="0" smtClean="0"/>
              <a:t>child’s </a:t>
            </a:r>
            <a:r>
              <a:rPr lang="en-US" sz="1600" dirty="0"/>
              <a:t>or teen’s pace) about his or her story (important relationships, schools, family, experiences)</a:t>
            </a:r>
          </a:p>
          <a:p>
            <a:pPr lvl="1">
              <a:lnSpc>
                <a:spcPct val="100000"/>
              </a:lnSpc>
              <a:spcBef>
                <a:spcPts val="600"/>
              </a:spcBef>
              <a:spcAft>
                <a:spcPts val="600"/>
              </a:spcAft>
            </a:pPr>
            <a:r>
              <a:rPr lang="en-US" sz="1600" dirty="0"/>
              <a:t>Work to tolerate positive feelings and statements your child or teen makes about previous relationships, even if it is hard for you to see them as positive</a:t>
            </a:r>
          </a:p>
          <a:p>
            <a:pPr lvl="1">
              <a:lnSpc>
                <a:spcPct val="100000"/>
              </a:lnSpc>
              <a:spcBef>
                <a:spcPts val="600"/>
              </a:spcBef>
              <a:spcAft>
                <a:spcPts val="600"/>
              </a:spcAft>
            </a:pPr>
            <a:r>
              <a:rPr lang="en-US" sz="1600" dirty="0"/>
              <a:t>As appropriate, support children and teens in maintaining relationships with important people in their lives. </a:t>
            </a:r>
            <a:r>
              <a:rPr lang="en-US" sz="1600" b="1" dirty="0">
                <a:solidFill>
                  <a:schemeClr val="accent3"/>
                </a:solidFill>
              </a:rPr>
              <a:t>Continuity matters</a:t>
            </a:r>
          </a:p>
          <a:p>
            <a:pPr lvl="1">
              <a:lnSpc>
                <a:spcPct val="100000"/>
              </a:lnSpc>
              <a:spcBef>
                <a:spcPts val="600"/>
              </a:spcBef>
              <a:spcAft>
                <a:spcPts val="600"/>
              </a:spcAft>
            </a:pPr>
            <a:r>
              <a:rPr lang="en-US" sz="1600" dirty="0"/>
              <a:t>If children or teens have pictures or other keepsakes, display them or keep them safe. Allow their lives to be part of your family culture</a:t>
            </a:r>
          </a:p>
          <a:p>
            <a:pPr lvl="1">
              <a:lnSpc>
                <a:spcPct val="100000"/>
              </a:lnSpc>
              <a:spcBef>
                <a:spcPts val="600"/>
              </a:spcBef>
              <a:spcAft>
                <a:spcPts val="600"/>
              </a:spcAft>
            </a:pPr>
            <a:r>
              <a:rPr lang="en-US" sz="1600" dirty="0"/>
              <a:t>Actively support them in exploring and integrating cultural influences</a:t>
            </a:r>
          </a:p>
          <a:p>
            <a:pPr lvl="1">
              <a:lnSpc>
                <a:spcPct val="100000"/>
              </a:lnSpc>
              <a:spcBef>
                <a:spcPts val="600"/>
              </a:spcBef>
            </a:pPr>
            <a:r>
              <a:rPr lang="en-US" sz="1600" dirty="0"/>
              <a:t>When children or teens share stories about their past, write them down and save them. Captured history will last beyond their placement with you</a:t>
            </a:r>
            <a:endParaRPr lang="en-US" dirty="0"/>
          </a:p>
        </p:txBody>
      </p:sp>
      <p:sp>
        <p:nvSpPr>
          <p:cNvPr id="4" name="Title 3"/>
          <p:cNvSpPr>
            <a:spLocks noGrp="1"/>
          </p:cNvSpPr>
          <p:nvPr>
            <p:ph type="title"/>
          </p:nvPr>
        </p:nvSpPr>
        <p:spPr/>
        <p:txBody>
          <a:bodyPr/>
          <a:lstStyle/>
          <a:p>
            <a:r>
              <a:rPr lang="en-US" dirty="0"/>
              <a:t>Honor the Past</a:t>
            </a:r>
          </a:p>
        </p:txBody>
      </p:sp>
    </p:spTree>
    <p:extLst>
      <p:ext uri="{BB962C8B-B14F-4D97-AF65-F5344CB8AC3E}">
        <p14:creationId xmlns:p14="http://schemas.microsoft.com/office/powerpoint/2010/main" val="33919257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31</a:t>
            </a:fld>
            <a:endParaRPr lang="en-US" dirty="0"/>
          </a:p>
        </p:txBody>
      </p:sp>
      <p:sp>
        <p:nvSpPr>
          <p:cNvPr id="3" name="Text Placeholder 2"/>
          <p:cNvSpPr>
            <a:spLocks noGrp="1"/>
          </p:cNvSpPr>
          <p:nvPr>
            <p:ph type="body" sz="quarter" idx="10"/>
          </p:nvPr>
        </p:nvSpPr>
        <p:spPr>
          <a:xfrm>
            <a:off x="883920" y="2066636"/>
            <a:ext cx="7376160" cy="3886200"/>
          </a:xfrm>
        </p:spPr>
        <p:txBody>
          <a:bodyPr/>
          <a:lstStyle/>
          <a:p>
            <a:pPr>
              <a:spcAft>
                <a:spcPts val="1200"/>
              </a:spcAft>
            </a:pPr>
            <a:r>
              <a:rPr lang="en-US" b="1" dirty="0"/>
              <a:t>Goal: </a:t>
            </a:r>
            <a:r>
              <a:rPr lang="en-US" dirty="0"/>
              <a:t>To preserve a </a:t>
            </a:r>
            <a:r>
              <a:rPr lang="en-US" dirty="0" smtClean="0"/>
              <a:t>child’s </a:t>
            </a:r>
            <a:r>
              <a:rPr lang="en-US" dirty="0"/>
              <a:t>or teen’s life experiences while he or she lives with you </a:t>
            </a:r>
          </a:p>
          <a:p>
            <a:pPr lvl="1">
              <a:spcBef>
                <a:spcPts val="600"/>
              </a:spcBef>
            </a:pPr>
            <a:r>
              <a:rPr lang="en-US" sz="1800" dirty="0"/>
              <a:t>Whether a child or teen is with you for two days or two years, you are holding a piece of his or her history. </a:t>
            </a:r>
            <a:r>
              <a:rPr lang="en-US" sz="1800" dirty="0" smtClean="0"/>
              <a:t>Capture it </a:t>
            </a:r>
            <a:r>
              <a:rPr lang="en-US" sz="1800" dirty="0"/>
              <a:t>in whatever way makes sense: take pictures, save schoolwork, frame artwork, keep a height chart, make a keepsake box</a:t>
            </a:r>
          </a:p>
          <a:p>
            <a:pPr marL="0" indent="0">
              <a:spcBef>
                <a:spcPts val="600"/>
              </a:spcBef>
              <a:buNone/>
            </a:pPr>
            <a:endParaRPr lang="en-US" b="1" dirty="0">
              <a:solidFill>
                <a:schemeClr val="accent3"/>
              </a:solidFill>
            </a:endParaRPr>
          </a:p>
          <a:p>
            <a:pPr marL="0" indent="0" algn="ctr">
              <a:spcBef>
                <a:spcPts val="600"/>
              </a:spcBef>
              <a:buNone/>
            </a:pPr>
            <a:r>
              <a:rPr lang="en-US" b="1" dirty="0">
                <a:solidFill>
                  <a:schemeClr val="accent3"/>
                </a:solidFill>
              </a:rPr>
              <a:t>Don’t let parts of kids’ lives disappear</a:t>
            </a:r>
          </a:p>
        </p:txBody>
      </p:sp>
      <p:sp>
        <p:nvSpPr>
          <p:cNvPr id="4" name="Title 3"/>
          <p:cNvSpPr>
            <a:spLocks noGrp="1"/>
          </p:cNvSpPr>
          <p:nvPr>
            <p:ph type="title"/>
          </p:nvPr>
        </p:nvSpPr>
        <p:spPr/>
        <p:txBody>
          <a:bodyPr/>
          <a:lstStyle/>
          <a:p>
            <a:r>
              <a:rPr lang="en-US" dirty="0"/>
              <a:t>Capture the Present</a:t>
            </a:r>
          </a:p>
        </p:txBody>
      </p:sp>
    </p:spTree>
    <p:extLst>
      <p:ext uri="{BB962C8B-B14F-4D97-AF65-F5344CB8AC3E}">
        <p14:creationId xmlns:p14="http://schemas.microsoft.com/office/powerpoint/2010/main" val="24027011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32</a:t>
            </a:fld>
            <a:endParaRPr lang="en-US" dirty="0"/>
          </a:p>
        </p:txBody>
      </p:sp>
      <p:sp>
        <p:nvSpPr>
          <p:cNvPr id="3" name="Text Placeholder 2"/>
          <p:cNvSpPr>
            <a:spLocks noGrp="1"/>
          </p:cNvSpPr>
          <p:nvPr>
            <p:ph type="body" sz="quarter" idx="10"/>
          </p:nvPr>
        </p:nvSpPr>
        <p:spPr>
          <a:xfrm>
            <a:off x="883920" y="1912937"/>
            <a:ext cx="7376160" cy="3886200"/>
          </a:xfrm>
        </p:spPr>
        <p:txBody>
          <a:bodyPr/>
          <a:lstStyle/>
          <a:p>
            <a:pPr>
              <a:spcAft>
                <a:spcPts val="600"/>
              </a:spcAft>
            </a:pPr>
            <a:r>
              <a:rPr lang="en-US" b="1" dirty="0"/>
              <a:t>Goal: </a:t>
            </a:r>
            <a:r>
              <a:rPr lang="en-US" dirty="0"/>
              <a:t>To help young people explore, imagine and build toward the many possible paths that lie ahead. Examples:</a:t>
            </a:r>
          </a:p>
          <a:p>
            <a:pPr lvl="1">
              <a:lnSpc>
                <a:spcPts val="1800"/>
              </a:lnSpc>
              <a:spcBef>
                <a:spcPts val="600"/>
              </a:spcBef>
              <a:spcAft>
                <a:spcPts val="600"/>
              </a:spcAft>
            </a:pPr>
            <a:r>
              <a:rPr lang="en-US" sz="1600" dirty="0"/>
              <a:t>With young children, allow and support creative and dramatic play. </a:t>
            </a:r>
            <a:r>
              <a:rPr lang="en-US" sz="1600" b="1" dirty="0">
                <a:solidFill>
                  <a:schemeClr val="accent3"/>
                </a:solidFill>
              </a:rPr>
              <a:t>Exploration and imagination are the foundation of the future self</a:t>
            </a:r>
            <a:r>
              <a:rPr lang="en-US" sz="1600" dirty="0"/>
              <a:t>. Whenever you can, engage with them</a:t>
            </a:r>
          </a:p>
          <a:p>
            <a:pPr lvl="1">
              <a:lnSpc>
                <a:spcPts val="1800"/>
              </a:lnSpc>
              <a:spcBef>
                <a:spcPts val="600"/>
              </a:spcBef>
              <a:spcAft>
                <a:spcPts val="600"/>
              </a:spcAft>
            </a:pPr>
            <a:r>
              <a:rPr lang="en-US" sz="1600" dirty="0"/>
              <a:t>Help children and teens identify goals, both short and long term, and ways to follow through. Support success at every step</a:t>
            </a:r>
          </a:p>
          <a:p>
            <a:pPr lvl="1">
              <a:lnSpc>
                <a:spcPts val="1800"/>
              </a:lnSpc>
              <a:spcBef>
                <a:spcPts val="600"/>
              </a:spcBef>
              <a:spcAft>
                <a:spcPts val="600"/>
              </a:spcAft>
            </a:pPr>
            <a:r>
              <a:rPr lang="en-US" sz="1600" dirty="0"/>
              <a:t>Build real-world skills in adolescence. Help teens explore vocational and academic interests. Act as a cheerleader and support team. Do not expect independence too soon</a:t>
            </a:r>
          </a:p>
          <a:p>
            <a:pPr lvl="1">
              <a:lnSpc>
                <a:spcPts val="1800"/>
              </a:lnSpc>
              <a:spcBef>
                <a:spcPts val="600"/>
              </a:spcBef>
              <a:spcAft>
                <a:spcPts val="600"/>
              </a:spcAft>
            </a:pPr>
            <a:r>
              <a:rPr lang="en-US" sz="1600" dirty="0"/>
              <a:t>Help children and teens visualize the future. Think beyond jobs and school. Ask where they want to live, what kind of relationships they want </a:t>
            </a:r>
          </a:p>
          <a:p>
            <a:pPr lvl="1">
              <a:lnSpc>
                <a:spcPts val="1800"/>
              </a:lnSpc>
              <a:spcBef>
                <a:spcPts val="600"/>
              </a:spcBef>
            </a:pPr>
            <a:r>
              <a:rPr lang="en-US" sz="1600" dirty="0"/>
              <a:t>Balance imagination and reality. Allow them to dream, but also identify how they can gain needed skills and develop talents and interests</a:t>
            </a:r>
            <a:endParaRPr lang="en-US" dirty="0"/>
          </a:p>
        </p:txBody>
      </p:sp>
      <p:sp>
        <p:nvSpPr>
          <p:cNvPr id="4" name="Title 3"/>
          <p:cNvSpPr>
            <a:spLocks noGrp="1"/>
          </p:cNvSpPr>
          <p:nvPr>
            <p:ph type="title"/>
          </p:nvPr>
        </p:nvSpPr>
        <p:spPr/>
        <p:txBody>
          <a:bodyPr/>
          <a:lstStyle/>
          <a:p>
            <a:r>
              <a:rPr lang="en-US" dirty="0"/>
              <a:t>Build the Future</a:t>
            </a:r>
          </a:p>
        </p:txBody>
      </p:sp>
    </p:spTree>
    <p:extLst>
      <p:ext uri="{BB962C8B-B14F-4D97-AF65-F5344CB8AC3E}">
        <p14:creationId xmlns:p14="http://schemas.microsoft.com/office/powerpoint/2010/main" val="17640962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33</a:t>
            </a:fld>
            <a:endParaRPr lang="en-US" dirty="0"/>
          </a:p>
        </p:txBody>
      </p:sp>
      <p:sp>
        <p:nvSpPr>
          <p:cNvPr id="3" name="Text Placeholder 2"/>
          <p:cNvSpPr>
            <a:spLocks noGrp="1"/>
          </p:cNvSpPr>
          <p:nvPr>
            <p:ph type="body" sz="quarter" idx="10"/>
          </p:nvPr>
        </p:nvSpPr>
        <p:spPr>
          <a:xfrm>
            <a:off x="853440" y="1912937"/>
            <a:ext cx="6927489" cy="3886200"/>
          </a:xfrm>
        </p:spPr>
        <p:txBody>
          <a:bodyPr/>
          <a:lstStyle/>
          <a:p>
            <a:pPr>
              <a:spcAft>
                <a:spcPts val="1200"/>
              </a:spcAft>
            </a:pPr>
            <a:r>
              <a:rPr lang="en-US" dirty="0"/>
              <a:t>Olivia is 9 years old now and has been living with her foster parents for almost three years. </a:t>
            </a:r>
            <a:r>
              <a:rPr lang="en-US" b="1" dirty="0">
                <a:solidFill>
                  <a:schemeClr val="accent3"/>
                </a:solidFill>
              </a:rPr>
              <a:t>Her parents have learned a lot about her</a:t>
            </a:r>
          </a:p>
          <a:p>
            <a:pPr lvl="1">
              <a:spcBef>
                <a:spcPts val="0"/>
              </a:spcBef>
              <a:spcAft>
                <a:spcPts val="600"/>
              </a:spcAft>
            </a:pPr>
            <a:r>
              <a:rPr lang="en-US" sz="1800" dirty="0"/>
              <a:t>She loves to dance and sing and has a dramatic flair. </a:t>
            </a:r>
            <a:br>
              <a:rPr lang="en-US" sz="1800" dirty="0"/>
            </a:br>
            <a:r>
              <a:rPr lang="en-US" sz="1800" dirty="0"/>
              <a:t>She shines on stage</a:t>
            </a:r>
          </a:p>
          <a:p>
            <a:pPr lvl="2">
              <a:lnSpc>
                <a:spcPts val="2100"/>
              </a:lnSpc>
              <a:spcBef>
                <a:spcPts val="0"/>
              </a:spcBef>
              <a:spcAft>
                <a:spcPts val="1200"/>
              </a:spcAft>
              <a:buFont typeface="Wingdings" charset="2"/>
              <a:buChar char="Ø"/>
            </a:pPr>
            <a:r>
              <a:rPr lang="en-US" sz="1800" dirty="0"/>
              <a:t>Her foster parents worked with the school to find an </a:t>
            </a:r>
            <a:br>
              <a:rPr lang="en-US" sz="1800" dirty="0"/>
            </a:br>
            <a:r>
              <a:rPr lang="en-US" sz="1800" dirty="0"/>
              <a:t>arts-based after-school program that has regular performances</a:t>
            </a:r>
          </a:p>
          <a:p>
            <a:pPr lvl="1">
              <a:spcBef>
                <a:spcPts val="600"/>
              </a:spcBef>
              <a:spcAft>
                <a:spcPts val="600"/>
              </a:spcAft>
            </a:pPr>
            <a:r>
              <a:rPr lang="en-US" sz="1800" dirty="0"/>
              <a:t>She often brings home special projects</a:t>
            </a:r>
          </a:p>
          <a:p>
            <a:pPr lvl="2">
              <a:lnSpc>
                <a:spcPts val="2100"/>
              </a:lnSpc>
              <a:spcBef>
                <a:spcPts val="600"/>
              </a:spcBef>
              <a:spcAft>
                <a:spcPts val="600"/>
              </a:spcAft>
              <a:buFont typeface="Wingdings" charset="2"/>
              <a:buChar char="Ø"/>
            </a:pPr>
            <a:r>
              <a:rPr lang="en-US" sz="1800" dirty="0"/>
              <a:t>Her foster parents have set up a wall in the kitchen to display her artwork</a:t>
            </a:r>
          </a:p>
          <a:p>
            <a:pPr lvl="2">
              <a:lnSpc>
                <a:spcPts val="2100"/>
              </a:lnSpc>
              <a:spcBef>
                <a:spcPts val="0"/>
              </a:spcBef>
              <a:spcAft>
                <a:spcPts val="600"/>
              </a:spcAft>
              <a:buFont typeface="Wingdings" charset="2"/>
              <a:buChar char="Ø"/>
            </a:pPr>
            <a:r>
              <a:rPr lang="en-US" sz="1800" dirty="0"/>
              <a:t>They also made a keepsake box for special crafts, photos, assignments and other mementos </a:t>
            </a:r>
          </a:p>
        </p:txBody>
      </p:sp>
      <p:sp>
        <p:nvSpPr>
          <p:cNvPr id="4" name="Title 3"/>
          <p:cNvSpPr>
            <a:spLocks noGrp="1"/>
          </p:cNvSpPr>
          <p:nvPr>
            <p:ph type="title"/>
          </p:nvPr>
        </p:nvSpPr>
        <p:spPr/>
        <p:txBody>
          <a:bodyPr/>
          <a:lstStyle/>
          <a:p>
            <a:r>
              <a:rPr lang="en-US" dirty="0"/>
              <a:t>Checking In on Olivia</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55414" y="2036612"/>
            <a:ext cx="681268" cy="4304779"/>
          </a:xfrm>
          <a:prstGeom prst="rect">
            <a:avLst/>
          </a:prstGeom>
        </p:spPr>
      </p:pic>
    </p:spTree>
    <p:extLst>
      <p:ext uri="{BB962C8B-B14F-4D97-AF65-F5344CB8AC3E}">
        <p14:creationId xmlns:p14="http://schemas.microsoft.com/office/powerpoint/2010/main" val="7761402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34</a:t>
            </a:fld>
            <a:endParaRPr lang="en-US" dirty="0"/>
          </a:p>
        </p:txBody>
      </p:sp>
      <p:sp>
        <p:nvSpPr>
          <p:cNvPr id="3" name="Text Placeholder 2"/>
          <p:cNvSpPr>
            <a:spLocks noGrp="1"/>
          </p:cNvSpPr>
          <p:nvPr>
            <p:ph type="body" sz="quarter" idx="10"/>
          </p:nvPr>
        </p:nvSpPr>
        <p:spPr>
          <a:xfrm>
            <a:off x="865448" y="1912938"/>
            <a:ext cx="6699135" cy="3886200"/>
          </a:xfrm>
        </p:spPr>
        <p:txBody>
          <a:bodyPr/>
          <a:lstStyle/>
          <a:p>
            <a:pPr>
              <a:lnSpc>
                <a:spcPts val="2600"/>
              </a:lnSpc>
              <a:spcAft>
                <a:spcPts val="1200"/>
              </a:spcAft>
            </a:pPr>
            <a:r>
              <a:rPr lang="en-US" dirty="0"/>
              <a:t>Olivia is developing a relationship with a maternal great aunt. They had little contact before Olivia entered foster care, but her aunt is now bringing her to church and introducing her to extended family members</a:t>
            </a:r>
          </a:p>
          <a:p>
            <a:pPr>
              <a:lnSpc>
                <a:spcPts val="2600"/>
              </a:lnSpc>
              <a:spcAft>
                <a:spcPts val="1200"/>
              </a:spcAft>
            </a:pPr>
            <a:r>
              <a:rPr lang="en-US" dirty="0"/>
              <a:t>Olivia’s foster parents struggled to support this relationship at first, because the visits often left Olivia feeling emotional. Over time, her foster parents have begun to feel grateful that Olivia is developing </a:t>
            </a:r>
            <a:r>
              <a:rPr lang="en-US" b="1" dirty="0">
                <a:solidFill>
                  <a:schemeClr val="accent3"/>
                </a:solidFill>
              </a:rPr>
              <a:t>strong connections </a:t>
            </a:r>
            <a:r>
              <a:rPr lang="en-US" dirty="0"/>
              <a:t>to family members and learning about her cultural roots</a:t>
            </a:r>
          </a:p>
        </p:txBody>
      </p:sp>
      <p:sp>
        <p:nvSpPr>
          <p:cNvPr id="4" name="Title 3"/>
          <p:cNvSpPr>
            <a:spLocks noGrp="1"/>
          </p:cNvSpPr>
          <p:nvPr>
            <p:ph type="title"/>
          </p:nvPr>
        </p:nvSpPr>
        <p:spPr/>
        <p:txBody>
          <a:bodyPr/>
          <a:lstStyle/>
          <a:p>
            <a:r>
              <a:rPr lang="en-US" dirty="0"/>
              <a:t>Olivia’s Growing Identity</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55414" y="2036612"/>
            <a:ext cx="681268" cy="4304779"/>
          </a:xfrm>
          <a:prstGeom prst="rect">
            <a:avLst/>
          </a:prstGeom>
        </p:spPr>
      </p:pic>
    </p:spTree>
    <p:extLst>
      <p:ext uri="{BB962C8B-B14F-4D97-AF65-F5344CB8AC3E}">
        <p14:creationId xmlns:p14="http://schemas.microsoft.com/office/powerpoint/2010/main" val="25802187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35</a:t>
            </a:fld>
            <a:endParaRPr lang="en-US" dirty="0"/>
          </a:p>
        </p:txBody>
      </p:sp>
      <p:sp>
        <p:nvSpPr>
          <p:cNvPr id="3" name="Text Placeholder 2"/>
          <p:cNvSpPr>
            <a:spLocks noGrp="1"/>
          </p:cNvSpPr>
          <p:nvPr>
            <p:ph type="body" sz="quarter" idx="10"/>
          </p:nvPr>
        </p:nvSpPr>
        <p:spPr>
          <a:xfrm>
            <a:off x="883921" y="2057400"/>
            <a:ext cx="6117244" cy="3886200"/>
          </a:xfrm>
        </p:spPr>
        <p:txBody>
          <a:bodyPr/>
          <a:lstStyle/>
          <a:p>
            <a:pPr>
              <a:lnSpc>
                <a:spcPts val="2600"/>
              </a:lnSpc>
              <a:spcAft>
                <a:spcPts val="1200"/>
              </a:spcAft>
            </a:pPr>
            <a:r>
              <a:rPr lang="en-US" dirty="0"/>
              <a:t>As visits with her aunt have increased, Olivia has begun to share positive memories of her parents, with whom she no longer has </a:t>
            </a:r>
            <a:r>
              <a:rPr lang="en-US" dirty="0" smtClean="0"/>
              <a:t>contact, </a:t>
            </a:r>
            <a:r>
              <a:rPr lang="en-US" dirty="0"/>
              <a:t>and is </a:t>
            </a:r>
            <a:r>
              <a:rPr lang="en-US" b="1" dirty="0">
                <a:solidFill>
                  <a:schemeClr val="accent3"/>
                </a:solidFill>
              </a:rPr>
              <a:t>expressing a profound sense of grief</a:t>
            </a:r>
          </a:p>
          <a:p>
            <a:pPr>
              <a:lnSpc>
                <a:spcPts val="2600"/>
              </a:lnSpc>
              <a:spcAft>
                <a:spcPts val="1200"/>
              </a:spcAft>
            </a:pPr>
            <a:r>
              <a:rPr lang="en-US" dirty="0"/>
              <a:t>This brings up a lot of feelings for Olivia’s foster parents, who feel angry at Olivia’s parents for all they did to her and for their inconsistency in visiting over the years. Despite this, they work hard to listen and to acknowledge Olivia’s wishes and sadness</a:t>
            </a:r>
          </a:p>
        </p:txBody>
      </p:sp>
      <p:sp>
        <p:nvSpPr>
          <p:cNvPr id="4" name="Title 3"/>
          <p:cNvSpPr>
            <a:spLocks noGrp="1"/>
          </p:cNvSpPr>
          <p:nvPr>
            <p:ph type="title"/>
          </p:nvPr>
        </p:nvSpPr>
        <p:spPr/>
        <p:txBody>
          <a:bodyPr/>
          <a:lstStyle/>
          <a:p>
            <a:r>
              <a:rPr lang="en-US" dirty="0"/>
              <a:t>Olivia and Her Foster Parents</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25759" y="2057400"/>
            <a:ext cx="1398082" cy="4168001"/>
          </a:xfrm>
          <a:prstGeom prst="rect">
            <a:avLst/>
          </a:prstGeom>
        </p:spPr>
      </p:pic>
    </p:spTree>
    <p:extLst>
      <p:ext uri="{BB962C8B-B14F-4D97-AF65-F5344CB8AC3E}">
        <p14:creationId xmlns:p14="http://schemas.microsoft.com/office/powerpoint/2010/main" val="20372817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36</a:t>
            </a:fld>
            <a:endParaRPr lang="en-US" dirty="0"/>
          </a:p>
        </p:txBody>
      </p:sp>
      <p:sp>
        <p:nvSpPr>
          <p:cNvPr id="3" name="Text Placeholder 2"/>
          <p:cNvSpPr>
            <a:spLocks noGrp="1"/>
          </p:cNvSpPr>
          <p:nvPr>
            <p:ph type="body" sz="quarter" idx="10"/>
          </p:nvPr>
        </p:nvSpPr>
        <p:spPr>
          <a:xfrm>
            <a:off x="883920" y="2057400"/>
            <a:ext cx="6163425" cy="3886200"/>
          </a:xfrm>
        </p:spPr>
        <p:txBody>
          <a:bodyPr/>
          <a:lstStyle/>
          <a:p>
            <a:pPr>
              <a:lnSpc>
                <a:spcPts val="2600"/>
              </a:lnSpc>
              <a:spcAft>
                <a:spcPts val="1200"/>
              </a:spcAft>
            </a:pPr>
            <a:r>
              <a:rPr lang="en-US" dirty="0"/>
              <a:t>Olivia’s behavior has improved greatly over the years. She still has some hard days. But </a:t>
            </a:r>
            <a:r>
              <a:rPr lang="en-US" b="1" dirty="0">
                <a:solidFill>
                  <a:schemeClr val="accent3"/>
                </a:solidFill>
              </a:rPr>
              <a:t>she seems more confident</a:t>
            </a:r>
            <a:r>
              <a:rPr lang="en-US" dirty="0"/>
              <a:t>, is mostly able to be independent in an age-appropriate way and can generally tolerate her foster parents’ feedback when she makes mistakes</a:t>
            </a:r>
          </a:p>
          <a:p>
            <a:pPr>
              <a:lnSpc>
                <a:spcPts val="2600"/>
              </a:lnSpc>
              <a:spcAft>
                <a:spcPts val="1200"/>
              </a:spcAft>
            </a:pPr>
            <a:r>
              <a:rPr lang="en-US" dirty="0"/>
              <a:t>Her foster parents have gone from having to look for opportunities to tell her they are proud to genuinely feeling proud of all she has accomplished. They feel much more confident in their own ability to get through hard days</a:t>
            </a:r>
          </a:p>
        </p:txBody>
      </p:sp>
      <p:sp>
        <p:nvSpPr>
          <p:cNvPr id="4" name="Title 3"/>
          <p:cNvSpPr>
            <a:spLocks noGrp="1"/>
          </p:cNvSpPr>
          <p:nvPr>
            <p:ph type="title"/>
          </p:nvPr>
        </p:nvSpPr>
        <p:spPr/>
        <p:txBody>
          <a:bodyPr/>
          <a:lstStyle/>
          <a:p>
            <a:r>
              <a:rPr lang="en-US" dirty="0"/>
              <a:t>Olivia and Her Foster Parents</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25759" y="2057400"/>
            <a:ext cx="1398082" cy="4168001"/>
          </a:xfrm>
          <a:prstGeom prst="rect">
            <a:avLst/>
          </a:prstGeom>
        </p:spPr>
      </p:pic>
    </p:spTree>
    <p:extLst>
      <p:ext uri="{BB962C8B-B14F-4D97-AF65-F5344CB8AC3E}">
        <p14:creationId xmlns:p14="http://schemas.microsoft.com/office/powerpoint/2010/main" val="42233094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37</a:t>
            </a:fld>
            <a:endParaRPr lang="en-US" dirty="0"/>
          </a:p>
        </p:txBody>
      </p:sp>
      <p:sp>
        <p:nvSpPr>
          <p:cNvPr id="3" name="Text Placeholder 2"/>
          <p:cNvSpPr>
            <a:spLocks noGrp="1"/>
          </p:cNvSpPr>
          <p:nvPr>
            <p:ph type="body" sz="quarter" idx="10"/>
          </p:nvPr>
        </p:nvSpPr>
        <p:spPr>
          <a:xfrm>
            <a:off x="1420091" y="1992746"/>
            <a:ext cx="6303818" cy="3886200"/>
          </a:xfrm>
        </p:spPr>
        <p:txBody>
          <a:bodyPr/>
          <a:lstStyle/>
          <a:p>
            <a:pPr>
              <a:spcAft>
                <a:spcPts val="600"/>
              </a:spcAft>
            </a:pPr>
            <a:r>
              <a:rPr lang="en-US" dirty="0"/>
              <a:t>Identity develops in stages over time</a:t>
            </a:r>
          </a:p>
          <a:p>
            <a:pPr>
              <a:spcAft>
                <a:spcPts val="600"/>
              </a:spcAft>
            </a:pPr>
            <a:r>
              <a:rPr lang="en-US" dirty="0"/>
              <a:t>Trauma can have a profound effect on sense of self and identity and can influence our lens and filter for ongoing experiences</a:t>
            </a:r>
          </a:p>
          <a:p>
            <a:r>
              <a:rPr lang="en-US" dirty="0"/>
              <a:t>Foster parents can have a significant influence on </a:t>
            </a:r>
            <a:br>
              <a:rPr lang="en-US" dirty="0"/>
            </a:br>
            <a:r>
              <a:rPr lang="en-US" dirty="0"/>
              <a:t>a </a:t>
            </a:r>
            <a:r>
              <a:rPr lang="en-US" dirty="0" smtClean="0"/>
              <a:t>child’s </a:t>
            </a:r>
            <a:r>
              <a:rPr lang="en-US" dirty="0"/>
              <a:t>or teen’s sense of self by helping him or </a:t>
            </a:r>
            <a:br>
              <a:rPr lang="en-US" dirty="0"/>
            </a:br>
            <a:r>
              <a:rPr lang="en-US" dirty="0"/>
              <a:t>her to:</a:t>
            </a:r>
          </a:p>
          <a:p>
            <a:pPr lvl="1">
              <a:lnSpc>
                <a:spcPts val="2000"/>
              </a:lnSpc>
            </a:pPr>
            <a:r>
              <a:rPr lang="en-US" sz="1800" dirty="0"/>
              <a:t>Explore his or her unique qualities</a:t>
            </a:r>
          </a:p>
          <a:p>
            <a:pPr lvl="1">
              <a:lnSpc>
                <a:spcPts val="2000"/>
              </a:lnSpc>
            </a:pPr>
            <a:r>
              <a:rPr lang="en-US" sz="1800" dirty="0"/>
              <a:t>Build positive experiences</a:t>
            </a:r>
          </a:p>
          <a:p>
            <a:pPr lvl="1">
              <a:lnSpc>
                <a:spcPts val="2000"/>
              </a:lnSpc>
            </a:pPr>
            <a:r>
              <a:rPr lang="en-US" sz="1800" b="1" dirty="0">
                <a:solidFill>
                  <a:schemeClr val="accent3"/>
                </a:solidFill>
              </a:rPr>
              <a:t>Tolerate vulnerability</a:t>
            </a:r>
            <a:endParaRPr lang="en-US" sz="1800" dirty="0"/>
          </a:p>
          <a:p>
            <a:pPr lvl="1">
              <a:lnSpc>
                <a:spcPts val="2000"/>
              </a:lnSpc>
            </a:pPr>
            <a:r>
              <a:rPr lang="en-US" sz="1800" dirty="0"/>
              <a:t>Hold on to his or her past, present and future</a:t>
            </a:r>
          </a:p>
        </p:txBody>
      </p:sp>
      <p:sp>
        <p:nvSpPr>
          <p:cNvPr id="4" name="Title 3"/>
          <p:cNvSpPr>
            <a:spLocks noGrp="1"/>
          </p:cNvSpPr>
          <p:nvPr>
            <p:ph type="title"/>
          </p:nvPr>
        </p:nvSpPr>
        <p:spPr/>
        <p:txBody>
          <a:bodyPr/>
          <a:lstStyle/>
          <a:p>
            <a:r>
              <a:rPr lang="en-US" dirty="0"/>
              <a:t>Wrap-Up</a:t>
            </a:r>
          </a:p>
        </p:txBody>
      </p:sp>
    </p:spTree>
    <p:extLst>
      <p:ext uri="{BB962C8B-B14F-4D97-AF65-F5344CB8AC3E}">
        <p14:creationId xmlns:p14="http://schemas.microsoft.com/office/powerpoint/2010/main" val="14627640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9768" y="5585988"/>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SELF-REFLECTION</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09118" y="1255154"/>
            <a:ext cx="4333700" cy="4110337"/>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21555034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a:t>
            </a:fld>
            <a:endParaRPr lang="en-US" dirty="0"/>
          </a:p>
        </p:txBody>
      </p:sp>
      <p:sp>
        <p:nvSpPr>
          <p:cNvPr id="4" name="Title 3"/>
          <p:cNvSpPr>
            <a:spLocks noGrp="1"/>
          </p:cNvSpPr>
          <p:nvPr>
            <p:ph type="title"/>
          </p:nvPr>
        </p:nvSpPr>
        <p:spPr/>
        <p:txBody>
          <a:bodyPr/>
          <a:lstStyle/>
          <a:p>
            <a:r>
              <a:rPr lang="en-US" dirty="0"/>
              <a:t>Welcome</a:t>
            </a:r>
          </a:p>
        </p:txBody>
      </p:sp>
      <p:sp>
        <p:nvSpPr>
          <p:cNvPr id="7" name="Text Placeholder 2"/>
          <p:cNvSpPr>
            <a:spLocks noGrp="1"/>
          </p:cNvSpPr>
          <p:nvPr>
            <p:ph type="body" sz="quarter" idx="10"/>
          </p:nvPr>
        </p:nvSpPr>
        <p:spPr>
          <a:xfrm>
            <a:off x="1152053" y="1984972"/>
            <a:ext cx="6839893" cy="1382917"/>
          </a:xfrm>
        </p:spPr>
        <p:txBody>
          <a:bodyPr/>
          <a:lstStyle/>
          <a:p>
            <a:pPr marL="285750" indent="-285750">
              <a:spcAft>
                <a:spcPts val="1200"/>
              </a:spcAft>
              <a:buSzPct val="100000"/>
              <a:buFont typeface="Arial" panose="020B0604020202020204" pitchFamily="34" charset="0"/>
              <a:buChar char="•"/>
            </a:pPr>
            <a:r>
              <a:rPr lang="en-US" dirty="0"/>
              <a:t>This group will meet nine times for two hours each time</a:t>
            </a:r>
          </a:p>
          <a:p>
            <a:pPr marL="285750" indent="-285750">
              <a:spcAft>
                <a:spcPts val="1200"/>
              </a:spcAft>
              <a:buSzPct val="100000"/>
              <a:buFont typeface="Arial" panose="020B0604020202020204" pitchFamily="34" charset="0"/>
              <a:buChar char="•"/>
            </a:pPr>
            <a:r>
              <a:rPr lang="en-US" b="1" dirty="0">
                <a:solidFill>
                  <a:schemeClr val="accent3"/>
                </a:solidFill>
              </a:rPr>
              <a:t>Please attend all sessions</a:t>
            </a:r>
          </a:p>
          <a:p>
            <a:pPr marL="285750" indent="-285750">
              <a:spcAft>
                <a:spcPts val="1200"/>
              </a:spcAft>
              <a:buSzPct val="100000"/>
              <a:buFont typeface="Arial" panose="020B0604020202020204" pitchFamily="34" charset="0"/>
              <a:buChar char="•"/>
            </a:pPr>
            <a:r>
              <a:rPr lang="en-US" dirty="0"/>
              <a:t>Each session will include the following segments:</a:t>
            </a:r>
          </a:p>
        </p:txBody>
      </p:sp>
      <p:sp>
        <p:nvSpPr>
          <p:cNvPr id="8" name="TextBox 7"/>
          <p:cNvSpPr txBox="1"/>
          <p:nvPr/>
        </p:nvSpPr>
        <p:spPr>
          <a:xfrm>
            <a:off x="1448557" y="3739082"/>
            <a:ext cx="2924270" cy="1431161"/>
          </a:xfrm>
          <a:prstGeom prst="rect">
            <a:avLst/>
          </a:prstGeom>
          <a:noFill/>
        </p:spPr>
        <p:txBody>
          <a:bodyPr wrap="square" rtlCol="0">
            <a:spAutoFit/>
          </a:bodyPr>
          <a:lstStyle/>
          <a:p>
            <a:pPr marL="0" lvl="1" indent="-285750">
              <a:spcAft>
                <a:spcPts val="600"/>
              </a:spcAft>
              <a:buClr>
                <a:schemeClr val="accent3"/>
              </a:buClr>
              <a:buFont typeface="Arial" panose="020B0604020202020204" pitchFamily="34" charset="0"/>
              <a:buChar char="•"/>
            </a:pPr>
            <a:r>
              <a:rPr lang="en-US" dirty="0">
                <a:solidFill>
                  <a:schemeClr val="tx2"/>
                </a:solidFill>
              </a:rPr>
              <a:t>Warm-up</a:t>
            </a:r>
          </a:p>
          <a:p>
            <a:pPr marL="0" lvl="1" indent="-285750">
              <a:spcAft>
                <a:spcPts val="600"/>
              </a:spcAft>
              <a:buClr>
                <a:schemeClr val="accent3"/>
              </a:buClr>
              <a:buFont typeface="Arial" panose="020B0604020202020204" pitchFamily="34" charset="0"/>
              <a:buChar char="•"/>
            </a:pPr>
            <a:r>
              <a:rPr lang="en-US" dirty="0">
                <a:solidFill>
                  <a:schemeClr val="tx2"/>
                </a:solidFill>
              </a:rPr>
              <a:t>Opening check-in</a:t>
            </a:r>
          </a:p>
          <a:p>
            <a:pPr marL="0" lvl="1" indent="-285750">
              <a:spcAft>
                <a:spcPts val="600"/>
              </a:spcAft>
              <a:buClr>
                <a:schemeClr val="accent3"/>
              </a:buClr>
              <a:buFont typeface="Arial" panose="020B0604020202020204" pitchFamily="34" charset="0"/>
              <a:buChar char="•"/>
            </a:pPr>
            <a:r>
              <a:rPr lang="en-US" dirty="0">
                <a:solidFill>
                  <a:schemeClr val="tx2"/>
                </a:solidFill>
              </a:rPr>
              <a:t>Review and report back</a:t>
            </a:r>
          </a:p>
          <a:p>
            <a:pPr marL="0" lvl="1" indent="-285750">
              <a:spcAft>
                <a:spcPts val="600"/>
              </a:spcAft>
              <a:buClr>
                <a:schemeClr val="accent3"/>
              </a:buClr>
              <a:buFont typeface="Arial" panose="020B0604020202020204" pitchFamily="34" charset="0"/>
              <a:buChar char="•"/>
            </a:pPr>
            <a:r>
              <a:rPr lang="en-US" dirty="0">
                <a:solidFill>
                  <a:schemeClr val="tx2"/>
                </a:solidFill>
              </a:rPr>
              <a:t>Theme of the day</a:t>
            </a:r>
          </a:p>
        </p:txBody>
      </p:sp>
      <p:sp>
        <p:nvSpPr>
          <p:cNvPr id="9" name="TextBox 8"/>
          <p:cNvSpPr txBox="1"/>
          <p:nvPr/>
        </p:nvSpPr>
        <p:spPr>
          <a:xfrm>
            <a:off x="4617270" y="3739082"/>
            <a:ext cx="3057807" cy="1785104"/>
          </a:xfrm>
          <a:prstGeom prst="rect">
            <a:avLst/>
          </a:prstGeom>
          <a:noFill/>
        </p:spPr>
        <p:txBody>
          <a:bodyPr wrap="square" rtlCol="0">
            <a:spAutoFit/>
          </a:bodyPr>
          <a:lstStyle/>
          <a:p>
            <a:pPr marL="0" lvl="1" indent="-285750">
              <a:spcAft>
                <a:spcPts val="600"/>
              </a:spcAft>
              <a:buClr>
                <a:schemeClr val="accent3"/>
              </a:buClr>
              <a:buFont typeface="Arial" panose="020B0604020202020204" pitchFamily="34" charset="0"/>
              <a:buChar char="•"/>
            </a:pPr>
            <a:r>
              <a:rPr lang="en-US" dirty="0">
                <a:solidFill>
                  <a:schemeClr val="tx2"/>
                </a:solidFill>
              </a:rPr>
              <a:t>Self-reflection</a:t>
            </a:r>
          </a:p>
          <a:p>
            <a:pPr marL="0" lvl="1" indent="-285750">
              <a:spcAft>
                <a:spcPts val="600"/>
              </a:spcAft>
              <a:buClr>
                <a:schemeClr val="accent3"/>
              </a:buClr>
              <a:buFont typeface="Arial" panose="020B0604020202020204" pitchFamily="34" charset="0"/>
              <a:buChar char="•"/>
            </a:pPr>
            <a:r>
              <a:rPr lang="en-US" dirty="0">
                <a:solidFill>
                  <a:schemeClr val="tx2"/>
                </a:solidFill>
              </a:rPr>
              <a:t>Take home</a:t>
            </a:r>
          </a:p>
          <a:p>
            <a:pPr marL="0" lvl="1" indent="-285750">
              <a:spcAft>
                <a:spcPts val="600"/>
              </a:spcAft>
              <a:buClr>
                <a:schemeClr val="accent3"/>
              </a:buClr>
              <a:buFont typeface="Arial" panose="020B0604020202020204" pitchFamily="34" charset="0"/>
              <a:buChar char="•"/>
            </a:pPr>
            <a:r>
              <a:rPr lang="en-US" dirty="0">
                <a:solidFill>
                  <a:schemeClr val="tx2"/>
                </a:solidFill>
              </a:rPr>
              <a:t>Practice</a:t>
            </a:r>
          </a:p>
          <a:p>
            <a:pPr marL="0" lvl="1" indent="-285750">
              <a:spcAft>
                <a:spcPts val="600"/>
              </a:spcAft>
              <a:buClr>
                <a:schemeClr val="accent3"/>
              </a:buClr>
              <a:buFont typeface="Arial" panose="020B0604020202020204" pitchFamily="34" charset="0"/>
              <a:buChar char="•"/>
            </a:pPr>
            <a:r>
              <a:rPr lang="en-US" dirty="0">
                <a:solidFill>
                  <a:schemeClr val="tx2"/>
                </a:solidFill>
              </a:rPr>
              <a:t>Closing check-in</a:t>
            </a:r>
          </a:p>
          <a:p>
            <a:endParaRPr lang="en-US" dirty="0">
              <a:solidFill>
                <a:schemeClr val="tx2"/>
              </a:solidFill>
            </a:endParaRPr>
          </a:p>
        </p:txBody>
      </p:sp>
    </p:spTree>
    <p:extLst>
      <p:ext uri="{BB962C8B-B14F-4D97-AF65-F5344CB8AC3E}">
        <p14:creationId xmlns:p14="http://schemas.microsoft.com/office/powerpoint/2010/main" val="8399548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39</a:t>
            </a:fld>
            <a:endParaRPr lang="en-US" dirty="0"/>
          </a:p>
        </p:txBody>
      </p:sp>
      <p:sp>
        <p:nvSpPr>
          <p:cNvPr id="3" name="Text Placeholder 2"/>
          <p:cNvSpPr>
            <a:spLocks noGrp="1"/>
          </p:cNvSpPr>
          <p:nvPr>
            <p:ph type="body" sz="quarter" idx="10"/>
          </p:nvPr>
        </p:nvSpPr>
        <p:spPr>
          <a:xfrm>
            <a:off x="1410854" y="1912937"/>
            <a:ext cx="6322291" cy="3886200"/>
          </a:xfrm>
        </p:spPr>
        <p:txBody>
          <a:bodyPr/>
          <a:lstStyle/>
          <a:p>
            <a:pPr>
              <a:lnSpc>
                <a:spcPct val="100000"/>
              </a:lnSpc>
            </a:pPr>
            <a:r>
              <a:rPr lang="en-US" dirty="0"/>
              <a:t>Think about your own identity. Reflect and try to identify </a:t>
            </a:r>
            <a:r>
              <a:rPr lang="en-US" b="1" dirty="0">
                <a:solidFill>
                  <a:schemeClr val="accent3"/>
                </a:solidFill>
              </a:rPr>
              <a:t>one thing </a:t>
            </a:r>
            <a:r>
              <a:rPr lang="en-US" dirty="0"/>
              <a:t>that:</a:t>
            </a:r>
          </a:p>
          <a:p>
            <a:pPr lvl="1">
              <a:lnSpc>
                <a:spcPct val="100000"/>
              </a:lnSpc>
            </a:pPr>
            <a:r>
              <a:rPr lang="en-US" sz="1800" dirty="0"/>
              <a:t>You believe defines you (a value, cultural influence, role, etc.)</a:t>
            </a:r>
          </a:p>
          <a:p>
            <a:pPr lvl="1">
              <a:lnSpc>
                <a:spcPct val="100000"/>
              </a:lnSpc>
            </a:pPr>
            <a:r>
              <a:rPr lang="en-US" sz="1800" dirty="0"/>
              <a:t>You take pride in</a:t>
            </a:r>
          </a:p>
          <a:p>
            <a:pPr lvl="1">
              <a:lnSpc>
                <a:spcPct val="100000"/>
              </a:lnSpc>
            </a:pPr>
            <a:r>
              <a:rPr lang="en-US" sz="1800" dirty="0"/>
              <a:t>Challenges you about yourself or gives you a feeling of vulnerability</a:t>
            </a:r>
          </a:p>
          <a:p>
            <a:pPr lvl="1">
              <a:lnSpc>
                <a:spcPct val="100000"/>
              </a:lnSpc>
            </a:pPr>
            <a:r>
              <a:rPr lang="en-US" sz="1800" dirty="0"/>
              <a:t>You have held onto from your past that continues to feel important to you</a:t>
            </a:r>
          </a:p>
          <a:p>
            <a:pPr lvl="1">
              <a:lnSpc>
                <a:spcPct val="100000"/>
              </a:lnSpc>
              <a:spcAft>
                <a:spcPts val="1200"/>
              </a:spcAft>
            </a:pPr>
            <a:r>
              <a:rPr lang="en-US" sz="1800" dirty="0"/>
              <a:t>Is a future goal</a:t>
            </a:r>
          </a:p>
          <a:p>
            <a:pPr>
              <a:lnSpc>
                <a:spcPct val="100000"/>
              </a:lnSpc>
            </a:pPr>
            <a:r>
              <a:rPr lang="en-US" dirty="0"/>
              <a:t>Talk about at least three of your responses in pairs</a:t>
            </a:r>
          </a:p>
        </p:txBody>
      </p:sp>
      <p:sp>
        <p:nvSpPr>
          <p:cNvPr id="4" name="Title 3"/>
          <p:cNvSpPr>
            <a:spLocks noGrp="1"/>
          </p:cNvSpPr>
          <p:nvPr>
            <p:ph type="title"/>
          </p:nvPr>
        </p:nvSpPr>
        <p:spPr/>
        <p:txBody>
          <a:bodyPr/>
          <a:lstStyle/>
          <a:p>
            <a:r>
              <a:rPr lang="en-US" dirty="0"/>
              <a:t>Your Identity</a:t>
            </a:r>
          </a:p>
        </p:txBody>
      </p:sp>
    </p:spTree>
    <p:extLst>
      <p:ext uri="{BB962C8B-B14F-4D97-AF65-F5344CB8AC3E}">
        <p14:creationId xmlns:p14="http://schemas.microsoft.com/office/powerpoint/2010/main" val="38799388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1245152" y="5416361"/>
            <a:ext cx="6643534" cy="1305114"/>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pPr>
              <a:lnSpc>
                <a:spcPct val="100000"/>
              </a:lnSpc>
            </a:pPr>
            <a:r>
              <a:rPr lang="en-US" sz="4000" b="1" cap="none" dirty="0">
                <a:solidFill>
                  <a:schemeClr val="bg1"/>
                </a:solidFill>
                <a:effectLst>
                  <a:outerShdw blurRad="50800" dist="76200" dir="2700000" algn="tl" rotWithShape="0">
                    <a:prstClr val="black">
                      <a:alpha val="40000"/>
                    </a:prstClr>
                  </a:outerShdw>
                </a:effectLst>
              </a:rPr>
              <a:t>TAKE HOME</a:t>
            </a:r>
          </a:p>
          <a:p>
            <a:pPr>
              <a:lnSpc>
                <a:spcPct val="100000"/>
              </a:lnSpc>
            </a:pPr>
            <a:r>
              <a:rPr lang="en-US" sz="1600" cap="none" dirty="0">
                <a:ln w="0"/>
                <a:solidFill>
                  <a:schemeClr val="tx1"/>
                </a:solidFill>
                <a:effectLst>
                  <a:outerShdw blurRad="38100" dist="19050" dir="2700000" algn="tl" rotWithShape="0">
                    <a:schemeClr val="dk1">
                      <a:alpha val="40000"/>
                    </a:schemeClr>
                  </a:outerShdw>
                </a:effectLst>
              </a:rPr>
              <a:t>What is one sentence (idea, concept or something you have learned) that you can take away from today? Write it in your log. </a:t>
            </a: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9519" y="1185350"/>
            <a:ext cx="4114800" cy="4114800"/>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4399013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9768" y="5585988"/>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PRACTICE</a:t>
            </a: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8929" y="1259008"/>
            <a:ext cx="4274077" cy="4368545"/>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7276452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42</a:t>
            </a:fld>
            <a:endParaRPr lang="en-US" dirty="0"/>
          </a:p>
        </p:txBody>
      </p:sp>
      <p:sp>
        <p:nvSpPr>
          <p:cNvPr id="3" name="Text Placeholder 2"/>
          <p:cNvSpPr>
            <a:spLocks noGrp="1"/>
          </p:cNvSpPr>
          <p:nvPr>
            <p:ph type="body" sz="quarter" idx="10"/>
          </p:nvPr>
        </p:nvSpPr>
        <p:spPr>
          <a:xfrm>
            <a:off x="1429327" y="2075873"/>
            <a:ext cx="6285345" cy="3886200"/>
          </a:xfrm>
        </p:spPr>
        <p:txBody>
          <a:bodyPr/>
          <a:lstStyle/>
          <a:p>
            <a:pPr>
              <a:lnSpc>
                <a:spcPct val="100000"/>
              </a:lnSpc>
              <a:spcAft>
                <a:spcPts val="1200"/>
              </a:spcAft>
            </a:pPr>
            <a:r>
              <a:rPr lang="en-US" dirty="0"/>
              <a:t>Review the ideas for helping a child or teen explore his or her positive and unique self and think about the children or teens in your home</a:t>
            </a:r>
          </a:p>
          <a:p>
            <a:pPr>
              <a:lnSpc>
                <a:spcPct val="100000"/>
              </a:lnSpc>
              <a:spcAft>
                <a:spcPts val="1200"/>
              </a:spcAft>
            </a:pPr>
            <a:r>
              <a:rPr lang="en-US" dirty="0"/>
              <a:t>Identify one way </a:t>
            </a:r>
            <a:r>
              <a:rPr lang="en-US" b="1" dirty="0">
                <a:solidFill>
                  <a:schemeClr val="accent3"/>
                </a:solidFill>
              </a:rPr>
              <a:t>you would like to be more active </a:t>
            </a:r>
            <a:r>
              <a:rPr lang="en-US" dirty="0"/>
              <a:t>in supporting one of these areas</a:t>
            </a:r>
          </a:p>
          <a:p>
            <a:pPr>
              <a:lnSpc>
                <a:spcPct val="100000"/>
              </a:lnSpc>
              <a:spcAft>
                <a:spcPts val="1200"/>
              </a:spcAft>
            </a:pPr>
            <a:r>
              <a:rPr lang="en-US" dirty="0"/>
              <a:t>Fill out the worksheet with your ideas — and try one out at home</a:t>
            </a:r>
          </a:p>
          <a:p>
            <a:pPr>
              <a:lnSpc>
                <a:spcPct val="100000"/>
              </a:lnSpc>
              <a:spcAft>
                <a:spcPts val="1200"/>
              </a:spcAft>
            </a:pPr>
            <a:endParaRPr lang="en-US" dirty="0"/>
          </a:p>
        </p:txBody>
      </p:sp>
      <p:sp>
        <p:nvSpPr>
          <p:cNvPr id="4" name="Title 3"/>
          <p:cNvSpPr>
            <a:spLocks noGrp="1"/>
          </p:cNvSpPr>
          <p:nvPr>
            <p:ph type="title"/>
          </p:nvPr>
        </p:nvSpPr>
        <p:spPr/>
        <p:txBody>
          <a:bodyPr/>
          <a:lstStyle/>
          <a:p>
            <a:r>
              <a:rPr lang="en-US" dirty="0"/>
              <a:t>Practice</a:t>
            </a:r>
          </a:p>
        </p:txBody>
      </p:sp>
    </p:spTree>
    <p:extLst>
      <p:ext uri="{BB962C8B-B14F-4D97-AF65-F5344CB8AC3E}">
        <p14:creationId xmlns:p14="http://schemas.microsoft.com/office/powerpoint/2010/main" val="3955614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0719" y="5604095"/>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CLOSING CHECK-IN</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8376" y="1271780"/>
            <a:ext cx="4117086" cy="4114800"/>
          </a:xfrm>
          <a:prstGeom prst="rect">
            <a:avLst/>
          </a:prstGeom>
          <a:effectLst>
            <a:outerShdw blurRad="50800" dist="76200" dir="2700000" algn="tl" rotWithShape="0">
              <a:prstClr val="black">
                <a:alpha val="10000"/>
              </a:prstClr>
            </a:outerShdw>
          </a:effectLst>
        </p:spPr>
      </p:pic>
    </p:spTree>
    <p:extLst>
      <p:ext uri="{BB962C8B-B14F-4D97-AF65-F5344CB8AC3E}">
        <p14:creationId xmlns:p14="http://schemas.microsoft.com/office/powerpoint/2010/main" val="5369698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44</a:t>
            </a:fld>
            <a:endParaRPr lang="en-US" dirty="0"/>
          </a:p>
        </p:txBody>
      </p:sp>
      <p:sp>
        <p:nvSpPr>
          <p:cNvPr id="4" name="Title 3"/>
          <p:cNvSpPr>
            <a:spLocks noGrp="1"/>
          </p:cNvSpPr>
          <p:nvPr>
            <p:ph type="title"/>
          </p:nvPr>
        </p:nvSpPr>
        <p:spPr/>
        <p:txBody>
          <a:bodyPr/>
          <a:lstStyle/>
          <a:p>
            <a:r>
              <a:rPr lang="en-US" dirty="0"/>
              <a:t>What Is Your Energy Right Now?</a:t>
            </a:r>
          </a:p>
        </p:txBody>
      </p:sp>
      <p:grpSp>
        <p:nvGrpSpPr>
          <p:cNvPr id="20" name="Group 19"/>
          <p:cNvGrpSpPr/>
          <p:nvPr/>
        </p:nvGrpSpPr>
        <p:grpSpPr>
          <a:xfrm>
            <a:off x="916383" y="1747732"/>
            <a:ext cx="7323788" cy="4260480"/>
            <a:chOff x="916383" y="1747732"/>
            <a:chExt cx="7323788" cy="4260480"/>
          </a:xfrm>
        </p:grpSpPr>
        <p:sp>
          <p:nvSpPr>
            <p:cNvPr id="21" name="Rounded Rectangle 20"/>
            <p:cNvSpPr/>
            <p:nvPr/>
          </p:nvSpPr>
          <p:spPr bwMode="auto">
            <a:xfrm>
              <a:off x="916383" y="1747732"/>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22" name="Straight Connector 21"/>
            <p:cNvCxnSpPr/>
            <p:nvPr/>
          </p:nvCxnSpPr>
          <p:spPr bwMode="auto">
            <a:xfrm flipH="1">
              <a:off x="2025282" y="2845876"/>
              <a:ext cx="5705" cy="1962547"/>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3" name="Triangle 22"/>
            <p:cNvSpPr/>
            <p:nvPr/>
          </p:nvSpPr>
          <p:spPr bwMode="auto">
            <a:xfrm rot="10800000">
              <a:off x="1878254" y="4808423"/>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4" name="TextBox 23"/>
            <p:cNvSpPr txBox="1"/>
            <p:nvPr/>
          </p:nvSpPr>
          <p:spPr>
            <a:xfrm>
              <a:off x="1079197" y="1865421"/>
              <a:ext cx="1903583" cy="707886"/>
            </a:xfrm>
            <a:prstGeom prst="rect">
              <a:avLst/>
            </a:prstGeom>
            <a:noFill/>
          </p:spPr>
          <p:txBody>
            <a:bodyPr wrap="square" rtlCol="0">
              <a:spAutoFit/>
            </a:bodyPr>
            <a:lstStyle/>
            <a:p>
              <a:pPr algn="ctr"/>
              <a:r>
                <a:rPr lang="en-US" sz="2000" b="1" dirty="0">
                  <a:solidFill>
                    <a:schemeClr val="accent3"/>
                  </a:solidFill>
                </a:rPr>
                <a:t>Totally Comfortable</a:t>
              </a:r>
            </a:p>
          </p:txBody>
        </p:sp>
        <p:sp>
          <p:nvSpPr>
            <p:cNvPr id="25" name="Triangle 24"/>
            <p:cNvSpPr/>
            <p:nvPr/>
          </p:nvSpPr>
          <p:spPr bwMode="auto">
            <a:xfrm>
              <a:off x="1878255" y="2596921"/>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6" name="TextBox 25"/>
            <p:cNvSpPr txBox="1"/>
            <p:nvPr/>
          </p:nvSpPr>
          <p:spPr>
            <a:xfrm>
              <a:off x="991515" y="5171005"/>
              <a:ext cx="2078947" cy="707886"/>
            </a:xfrm>
            <a:prstGeom prst="rect">
              <a:avLst/>
            </a:prstGeom>
            <a:noFill/>
          </p:spPr>
          <p:txBody>
            <a:bodyPr wrap="square" rtlCol="0">
              <a:spAutoFit/>
            </a:bodyPr>
            <a:lstStyle/>
            <a:p>
              <a:pPr algn="ctr"/>
              <a:r>
                <a:rPr lang="en-US" sz="2000" b="1" dirty="0">
                  <a:solidFill>
                    <a:schemeClr val="accent5"/>
                  </a:solidFill>
                </a:rPr>
                <a:t>Really Uncomfortable</a:t>
              </a:r>
            </a:p>
          </p:txBody>
        </p:sp>
        <p:sp>
          <p:nvSpPr>
            <p:cNvPr id="27" name="Rounded Rectangle 26"/>
            <p:cNvSpPr/>
            <p:nvPr/>
          </p:nvSpPr>
          <p:spPr bwMode="auto">
            <a:xfrm>
              <a:off x="6027763" y="1747732"/>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z</a:t>
              </a:r>
            </a:p>
          </p:txBody>
        </p:sp>
        <p:cxnSp>
          <p:nvCxnSpPr>
            <p:cNvPr id="28" name="Straight Connector 27"/>
            <p:cNvCxnSpPr/>
            <p:nvPr/>
          </p:nvCxnSpPr>
          <p:spPr bwMode="auto">
            <a:xfrm flipH="1">
              <a:off x="7136662" y="2772706"/>
              <a:ext cx="5705" cy="2206990"/>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9" name="Triangle 28"/>
            <p:cNvSpPr/>
            <p:nvPr/>
          </p:nvSpPr>
          <p:spPr bwMode="auto">
            <a:xfrm rot="10800000">
              <a:off x="6989634" y="4979696"/>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0" name="TextBox 29"/>
            <p:cNvSpPr txBox="1"/>
            <p:nvPr/>
          </p:nvSpPr>
          <p:spPr>
            <a:xfrm>
              <a:off x="6190577" y="2009533"/>
              <a:ext cx="1903583" cy="400110"/>
            </a:xfrm>
            <a:prstGeom prst="rect">
              <a:avLst/>
            </a:prstGeom>
            <a:noFill/>
          </p:spPr>
          <p:txBody>
            <a:bodyPr wrap="square" rtlCol="0">
              <a:spAutoFit/>
            </a:bodyPr>
            <a:lstStyle/>
            <a:p>
              <a:pPr algn="ctr"/>
              <a:r>
                <a:rPr lang="en-US" sz="2000" b="1" dirty="0">
                  <a:solidFill>
                    <a:schemeClr val="accent3"/>
                  </a:solidFill>
                </a:rPr>
                <a:t>Great Match</a:t>
              </a:r>
            </a:p>
          </p:txBody>
        </p:sp>
        <p:sp>
          <p:nvSpPr>
            <p:cNvPr id="31" name="Triangle 30"/>
            <p:cNvSpPr/>
            <p:nvPr/>
          </p:nvSpPr>
          <p:spPr bwMode="auto">
            <a:xfrm>
              <a:off x="6989635" y="2505645"/>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2" name="TextBox 31"/>
            <p:cNvSpPr txBox="1"/>
            <p:nvPr/>
          </p:nvSpPr>
          <p:spPr>
            <a:xfrm>
              <a:off x="6102895" y="5369438"/>
              <a:ext cx="2078947" cy="400110"/>
            </a:xfrm>
            <a:prstGeom prst="rect">
              <a:avLst/>
            </a:prstGeom>
            <a:noFill/>
          </p:spPr>
          <p:txBody>
            <a:bodyPr wrap="square" rtlCol="0">
              <a:spAutoFit/>
            </a:bodyPr>
            <a:lstStyle/>
            <a:p>
              <a:pPr algn="ctr"/>
              <a:r>
                <a:rPr lang="en-US" sz="2000" b="1" dirty="0">
                  <a:solidFill>
                    <a:schemeClr val="accent5"/>
                  </a:solidFill>
                </a:rPr>
                <a:t>Terrible Match</a:t>
              </a:r>
            </a:p>
          </p:txBody>
        </p:sp>
        <p:grpSp>
          <p:nvGrpSpPr>
            <p:cNvPr id="33" name="Group 32"/>
            <p:cNvGrpSpPr/>
            <p:nvPr/>
          </p:nvGrpSpPr>
          <p:grpSpPr>
            <a:xfrm>
              <a:off x="3695564" y="1747732"/>
              <a:ext cx="1765426" cy="4260480"/>
              <a:chOff x="3561881" y="1747732"/>
              <a:chExt cx="1765426" cy="4260480"/>
            </a:xfrm>
          </p:grpSpPr>
          <p:sp>
            <p:nvSpPr>
              <p:cNvPr id="34" name="Rounded Rectangle 33"/>
              <p:cNvSpPr/>
              <p:nvPr/>
            </p:nvSpPr>
            <p:spPr bwMode="auto">
              <a:xfrm>
                <a:off x="3561881" y="1747732"/>
                <a:ext cx="1765426"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nvGrpSpPr>
              <p:cNvPr id="35" name="Group 34"/>
              <p:cNvGrpSpPr/>
              <p:nvPr/>
            </p:nvGrpSpPr>
            <p:grpSpPr>
              <a:xfrm>
                <a:off x="3903739" y="1969604"/>
                <a:ext cx="1122445" cy="3769805"/>
                <a:chOff x="4443077" y="2425570"/>
                <a:chExt cx="1122445" cy="3769805"/>
              </a:xfrm>
            </p:grpSpPr>
            <p:grpSp>
              <p:nvGrpSpPr>
                <p:cNvPr id="36" name="Group 35"/>
                <p:cNvGrpSpPr/>
                <p:nvPr/>
              </p:nvGrpSpPr>
              <p:grpSpPr>
                <a:xfrm>
                  <a:off x="4443077" y="2662742"/>
                  <a:ext cx="1122445" cy="3532633"/>
                  <a:chOff x="4443077" y="2662742"/>
                  <a:chExt cx="1122445" cy="3532633"/>
                </a:xfrm>
              </p:grpSpPr>
              <p:sp>
                <p:nvSpPr>
                  <p:cNvPr id="38" name="Off-page Connector 37"/>
                  <p:cNvSpPr/>
                  <p:nvPr/>
                </p:nvSpPr>
                <p:spPr bwMode="auto">
                  <a:xfrm rot="5400000">
                    <a:off x="4978523" y="5197316"/>
                    <a:ext cx="350132" cy="823865"/>
                  </a:xfrm>
                  <a:prstGeom prst="flowChartOffpageConnector">
                    <a:avLst/>
                  </a:prstGeom>
                  <a:solidFill>
                    <a:schemeClr val="accent5"/>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9" name="Off-page Connector 38"/>
                  <p:cNvSpPr/>
                  <p:nvPr/>
                </p:nvSpPr>
                <p:spPr bwMode="auto">
                  <a:xfrm rot="5400000">
                    <a:off x="4978523" y="3293512"/>
                    <a:ext cx="350132" cy="823865"/>
                  </a:xfrm>
                  <a:prstGeom prst="flowChartOffpageConnector">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0" name="Off-page Connector 39"/>
                  <p:cNvSpPr/>
                  <p:nvPr/>
                </p:nvSpPr>
                <p:spPr bwMode="auto">
                  <a:xfrm rot="5400000">
                    <a:off x="4978523" y="2666840"/>
                    <a:ext cx="350132" cy="823865"/>
                  </a:xfrm>
                  <a:prstGeom prst="flowChartOffpageConnector">
                    <a:avLst/>
                  </a:prstGeom>
                  <a:solidFill>
                    <a:schemeClr val="accent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1" name="Off-page Connector 40"/>
                  <p:cNvSpPr/>
                  <p:nvPr/>
                </p:nvSpPr>
                <p:spPr bwMode="auto">
                  <a:xfrm rot="5400000">
                    <a:off x="4978523" y="4573471"/>
                    <a:ext cx="350132" cy="823865"/>
                  </a:xfrm>
                  <a:prstGeom prst="flowChartOffpageConnector">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2" name="Off-page Connector 41"/>
                  <p:cNvSpPr/>
                  <p:nvPr/>
                </p:nvSpPr>
                <p:spPr bwMode="auto">
                  <a:xfrm rot="5400000">
                    <a:off x="4978523" y="3920185"/>
                    <a:ext cx="350132" cy="823865"/>
                  </a:xfrm>
                  <a:prstGeom prst="flowChartOffpageConnector">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43" name="Straight Connector 42"/>
                  <p:cNvCxnSpPr/>
                  <p:nvPr/>
                </p:nvCxnSpPr>
                <p:spPr bwMode="auto">
                  <a:xfrm>
                    <a:off x="4590107" y="2662742"/>
                    <a:ext cx="0" cy="3295461"/>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4" name="Triangle 43"/>
                  <p:cNvSpPr/>
                  <p:nvPr/>
                </p:nvSpPr>
                <p:spPr bwMode="auto">
                  <a:xfrm rot="10800000">
                    <a:off x="4443077" y="5941878"/>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5" name="TextBox 44"/>
                  <p:cNvSpPr txBox="1"/>
                  <p:nvPr/>
                </p:nvSpPr>
                <p:spPr>
                  <a:xfrm>
                    <a:off x="4868407" y="2877228"/>
                    <a:ext cx="697115" cy="400110"/>
                  </a:xfrm>
                  <a:prstGeom prst="rect">
                    <a:avLst/>
                  </a:prstGeom>
                  <a:noFill/>
                </p:spPr>
                <p:txBody>
                  <a:bodyPr wrap="square" rtlCol="0">
                    <a:spAutoFit/>
                  </a:bodyPr>
                  <a:lstStyle/>
                  <a:p>
                    <a:pPr algn="ctr"/>
                    <a:r>
                      <a:rPr lang="en-US" sz="2000" b="1" dirty="0">
                        <a:solidFill>
                          <a:schemeClr val="bg1"/>
                        </a:solidFill>
                      </a:rPr>
                      <a:t>+10</a:t>
                    </a:r>
                  </a:p>
                </p:txBody>
              </p:sp>
              <p:sp>
                <p:nvSpPr>
                  <p:cNvPr id="46" name="TextBox 45"/>
                  <p:cNvSpPr txBox="1"/>
                  <p:nvPr/>
                </p:nvSpPr>
                <p:spPr>
                  <a:xfrm>
                    <a:off x="4868407" y="3507943"/>
                    <a:ext cx="697114" cy="400110"/>
                  </a:xfrm>
                  <a:prstGeom prst="rect">
                    <a:avLst/>
                  </a:prstGeom>
                  <a:noFill/>
                </p:spPr>
                <p:txBody>
                  <a:bodyPr wrap="square" rtlCol="0">
                    <a:spAutoFit/>
                  </a:bodyPr>
                  <a:lstStyle/>
                  <a:p>
                    <a:pPr algn="ctr"/>
                    <a:r>
                      <a:rPr lang="en-US" sz="2000" b="1" dirty="0">
                        <a:solidFill>
                          <a:schemeClr val="bg1"/>
                        </a:solidFill>
                      </a:rPr>
                      <a:t>+5</a:t>
                    </a:r>
                  </a:p>
                </p:txBody>
              </p:sp>
              <p:sp>
                <p:nvSpPr>
                  <p:cNvPr id="47" name="TextBox 46"/>
                  <p:cNvSpPr txBox="1"/>
                  <p:nvPr/>
                </p:nvSpPr>
                <p:spPr>
                  <a:xfrm>
                    <a:off x="4868407" y="4134357"/>
                    <a:ext cx="697114" cy="400110"/>
                  </a:xfrm>
                  <a:prstGeom prst="rect">
                    <a:avLst/>
                  </a:prstGeom>
                  <a:noFill/>
                </p:spPr>
                <p:txBody>
                  <a:bodyPr wrap="square" rtlCol="0">
                    <a:spAutoFit/>
                  </a:bodyPr>
                  <a:lstStyle/>
                  <a:p>
                    <a:pPr algn="ctr"/>
                    <a:r>
                      <a:rPr lang="en-US" sz="2000" b="1" dirty="0">
                        <a:solidFill>
                          <a:schemeClr val="bg1"/>
                        </a:solidFill>
                      </a:rPr>
                      <a:t>0</a:t>
                    </a:r>
                  </a:p>
                </p:txBody>
              </p:sp>
              <p:sp>
                <p:nvSpPr>
                  <p:cNvPr id="48" name="TextBox 47"/>
                  <p:cNvSpPr txBox="1"/>
                  <p:nvPr/>
                </p:nvSpPr>
                <p:spPr>
                  <a:xfrm>
                    <a:off x="4868406" y="4784705"/>
                    <a:ext cx="697115" cy="400110"/>
                  </a:xfrm>
                  <a:prstGeom prst="rect">
                    <a:avLst/>
                  </a:prstGeom>
                  <a:noFill/>
                </p:spPr>
                <p:txBody>
                  <a:bodyPr wrap="square" rtlCol="0">
                    <a:spAutoFit/>
                  </a:bodyPr>
                  <a:lstStyle/>
                  <a:p>
                    <a:pPr algn="ctr"/>
                    <a:r>
                      <a:rPr lang="en-US" sz="2000" b="1" dirty="0">
                        <a:solidFill>
                          <a:schemeClr val="bg1"/>
                        </a:solidFill>
                      </a:rPr>
                      <a:t>-5</a:t>
                    </a:r>
                  </a:p>
                </p:txBody>
              </p:sp>
              <p:sp>
                <p:nvSpPr>
                  <p:cNvPr id="49" name="TextBox 48"/>
                  <p:cNvSpPr txBox="1"/>
                  <p:nvPr/>
                </p:nvSpPr>
                <p:spPr>
                  <a:xfrm>
                    <a:off x="4947625" y="5401544"/>
                    <a:ext cx="617896" cy="400110"/>
                  </a:xfrm>
                  <a:prstGeom prst="rect">
                    <a:avLst/>
                  </a:prstGeom>
                  <a:noFill/>
                </p:spPr>
                <p:txBody>
                  <a:bodyPr wrap="square" rtlCol="0">
                    <a:spAutoFit/>
                  </a:bodyPr>
                  <a:lstStyle/>
                  <a:p>
                    <a:pPr algn="ctr"/>
                    <a:r>
                      <a:rPr lang="en-US" sz="2000" b="1" dirty="0">
                        <a:solidFill>
                          <a:schemeClr val="bg1"/>
                        </a:solidFill>
                      </a:rPr>
                      <a:t>-10</a:t>
                    </a:r>
                  </a:p>
                </p:txBody>
              </p:sp>
            </p:grpSp>
            <p:sp>
              <p:nvSpPr>
                <p:cNvPr id="37" name="Triangle 36"/>
                <p:cNvSpPr/>
                <p:nvPr/>
              </p:nvSpPr>
              <p:spPr bwMode="auto">
                <a:xfrm>
                  <a:off x="4443078" y="2425570"/>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grpSp>
      </p:grpSp>
    </p:spTree>
    <p:extLst>
      <p:ext uri="{BB962C8B-B14F-4D97-AF65-F5344CB8AC3E}">
        <p14:creationId xmlns:p14="http://schemas.microsoft.com/office/powerpoint/2010/main" val="20406578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0"/>
            <a:ext cx="7772400" cy="1861185"/>
          </a:xfrm>
        </p:spPr>
        <p:txBody>
          <a:bodyPr/>
          <a:lstStyle/>
          <a:p>
            <a:r>
              <a:rPr lang="en-US" sz="3000" b="1" dirty="0">
                <a:solidFill>
                  <a:schemeClr val="bg1"/>
                </a:solidFill>
              </a:rPr>
              <a:t>See you next time!</a:t>
            </a:r>
          </a:p>
        </p:txBody>
      </p:sp>
    </p:spTree>
    <p:extLst>
      <p:ext uri="{BB962C8B-B14F-4D97-AF65-F5344CB8AC3E}">
        <p14:creationId xmlns:p14="http://schemas.microsoft.com/office/powerpoint/2010/main" val="622911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ctrTitle"/>
          </p:nvPr>
        </p:nvSpPr>
        <p:spPr>
          <a:xfrm>
            <a:off x="680719" y="5624338"/>
            <a:ext cx="7772400" cy="623372"/>
          </a:xfrm>
          <a:ln>
            <a:noFill/>
          </a:ln>
        </p:spPr>
        <p:txBody>
          <a:bodyPr/>
          <a:lstStyle/>
          <a:p>
            <a:r>
              <a:rPr lang="en-US" sz="4000" b="1" cap="none" dirty="0">
                <a:solidFill>
                  <a:schemeClr val="bg1"/>
                </a:solidFill>
                <a:effectLst>
                  <a:outerShdw blurRad="50800" dist="76200" dir="2700000" algn="tl" rotWithShape="0">
                    <a:prstClr val="black">
                      <a:alpha val="40000"/>
                    </a:prstClr>
                  </a:outerShdw>
                </a:effectLst>
              </a:rPr>
              <a:t>WARM-UP</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11813" y="1244464"/>
            <a:ext cx="4110211" cy="4114800"/>
          </a:xfrm>
          <a:prstGeom prst="rect">
            <a:avLst/>
          </a:prstGeom>
          <a:effectLst>
            <a:outerShdw blurRad="50800" dist="76200" dir="2700000" algn="tl" rotWithShape="0">
              <a:prstClr val="black">
                <a:alpha val="10000"/>
              </a:prstClr>
            </a:outerShdw>
          </a:effectLst>
        </p:spPr>
      </p:pic>
    </p:spTree>
    <p:extLst>
      <p:ext uri="{BB962C8B-B14F-4D97-AF65-F5344CB8AC3E}">
        <p14:creationId xmlns:p14="http://schemas.microsoft.com/office/powerpoint/2010/main" val="3141887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5</a:t>
            </a:fld>
            <a:endParaRPr lang="en-US" dirty="0"/>
          </a:p>
        </p:txBody>
      </p:sp>
      <p:sp>
        <p:nvSpPr>
          <p:cNvPr id="4" name="Title 3"/>
          <p:cNvSpPr>
            <a:spLocks noGrp="1"/>
          </p:cNvSpPr>
          <p:nvPr>
            <p:ph type="title"/>
          </p:nvPr>
        </p:nvSpPr>
        <p:spPr/>
        <p:txBody>
          <a:bodyPr/>
          <a:lstStyle/>
          <a:p>
            <a:r>
              <a:rPr lang="en-US" dirty="0"/>
              <a:t>Warm-Up</a:t>
            </a:r>
          </a:p>
        </p:txBody>
      </p:sp>
      <p:grpSp>
        <p:nvGrpSpPr>
          <p:cNvPr id="13" name="Group 12"/>
          <p:cNvGrpSpPr/>
          <p:nvPr/>
        </p:nvGrpSpPr>
        <p:grpSpPr>
          <a:xfrm>
            <a:off x="1794381" y="1800434"/>
            <a:ext cx="5555238" cy="4525806"/>
            <a:chOff x="1698171" y="1890869"/>
            <a:chExt cx="6100671" cy="4970166"/>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698171" y="1890869"/>
              <a:ext cx="3211286" cy="243683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05874" y="1890870"/>
              <a:ext cx="2792968" cy="2436830"/>
            </a:xfrm>
            <a:prstGeom prst="rect">
              <a:avLst/>
            </a:prstGeom>
          </p:spPr>
        </p:pic>
        <p:pic>
          <p:nvPicPr>
            <p:cNvPr id="11" name="Picture 10"/>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005874" y="4415577"/>
              <a:ext cx="2792968" cy="2445458"/>
            </a:xfrm>
            <a:prstGeom prst="rect">
              <a:avLst/>
            </a:prstGeom>
          </p:spPr>
        </p:pic>
        <p:pic>
          <p:nvPicPr>
            <p:cNvPr id="12" name="Picture 11"/>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698171" y="4415577"/>
              <a:ext cx="3211286" cy="2442423"/>
            </a:xfrm>
            <a:prstGeom prst="rect">
              <a:avLst/>
            </a:prstGeom>
          </p:spPr>
        </p:pic>
      </p:grpSp>
    </p:spTree>
    <p:extLst>
      <p:ext uri="{BB962C8B-B14F-4D97-AF65-F5344CB8AC3E}">
        <p14:creationId xmlns:p14="http://schemas.microsoft.com/office/powerpoint/2010/main" val="573732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0719" y="5604095"/>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OPENING CHECK-IN</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8376" y="1271780"/>
            <a:ext cx="4117086" cy="4114800"/>
          </a:xfrm>
          <a:prstGeom prst="rect">
            <a:avLst/>
          </a:prstGeom>
          <a:effectLst>
            <a:outerShdw blurRad="50800" dist="76200" dir="2700000" algn="tl" rotWithShape="0">
              <a:prstClr val="black">
                <a:alpha val="10000"/>
              </a:prstClr>
            </a:outerShdw>
          </a:effectLst>
        </p:spPr>
      </p:pic>
    </p:spTree>
    <p:extLst>
      <p:ext uri="{BB962C8B-B14F-4D97-AF65-F5344CB8AC3E}">
        <p14:creationId xmlns:p14="http://schemas.microsoft.com/office/powerpoint/2010/main" val="1533290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7</a:t>
            </a:fld>
            <a:endParaRPr lang="en-US" dirty="0"/>
          </a:p>
        </p:txBody>
      </p:sp>
      <p:sp>
        <p:nvSpPr>
          <p:cNvPr id="4" name="Title 3"/>
          <p:cNvSpPr>
            <a:spLocks noGrp="1"/>
          </p:cNvSpPr>
          <p:nvPr>
            <p:ph type="title"/>
          </p:nvPr>
        </p:nvSpPr>
        <p:spPr/>
        <p:txBody>
          <a:bodyPr/>
          <a:lstStyle/>
          <a:p>
            <a:r>
              <a:rPr lang="en-US" dirty="0"/>
              <a:t>What Is Your Energy Right Now?</a:t>
            </a:r>
          </a:p>
        </p:txBody>
      </p:sp>
      <p:grpSp>
        <p:nvGrpSpPr>
          <p:cNvPr id="20" name="Group 19"/>
          <p:cNvGrpSpPr/>
          <p:nvPr/>
        </p:nvGrpSpPr>
        <p:grpSpPr>
          <a:xfrm>
            <a:off x="916383" y="1882486"/>
            <a:ext cx="7323788" cy="4260480"/>
            <a:chOff x="916383" y="1882486"/>
            <a:chExt cx="7323788" cy="4260480"/>
          </a:xfrm>
        </p:grpSpPr>
        <p:sp>
          <p:nvSpPr>
            <p:cNvPr id="21" name="Rounded Rectangle 20"/>
            <p:cNvSpPr/>
            <p:nvPr/>
          </p:nvSpPr>
          <p:spPr bwMode="auto">
            <a:xfrm>
              <a:off x="916383" y="1882486"/>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22" name="Straight Connector 21"/>
            <p:cNvCxnSpPr/>
            <p:nvPr/>
          </p:nvCxnSpPr>
          <p:spPr bwMode="auto">
            <a:xfrm flipH="1">
              <a:off x="2025282" y="2980630"/>
              <a:ext cx="5705" cy="1962547"/>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3" name="Triangle 22"/>
            <p:cNvSpPr/>
            <p:nvPr/>
          </p:nvSpPr>
          <p:spPr bwMode="auto">
            <a:xfrm rot="10800000">
              <a:off x="1878254" y="4943177"/>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4" name="TextBox 23"/>
            <p:cNvSpPr txBox="1"/>
            <p:nvPr/>
          </p:nvSpPr>
          <p:spPr>
            <a:xfrm>
              <a:off x="1079197" y="2000175"/>
              <a:ext cx="1903583" cy="707886"/>
            </a:xfrm>
            <a:prstGeom prst="rect">
              <a:avLst/>
            </a:prstGeom>
            <a:noFill/>
          </p:spPr>
          <p:txBody>
            <a:bodyPr wrap="square" rtlCol="0">
              <a:spAutoFit/>
            </a:bodyPr>
            <a:lstStyle/>
            <a:p>
              <a:pPr algn="ctr"/>
              <a:r>
                <a:rPr lang="en-US" sz="2000" b="1" dirty="0">
                  <a:solidFill>
                    <a:schemeClr val="accent3"/>
                  </a:solidFill>
                </a:rPr>
                <a:t>Totally Comfortable</a:t>
              </a:r>
            </a:p>
          </p:txBody>
        </p:sp>
        <p:sp>
          <p:nvSpPr>
            <p:cNvPr id="25" name="Triangle 24"/>
            <p:cNvSpPr/>
            <p:nvPr/>
          </p:nvSpPr>
          <p:spPr bwMode="auto">
            <a:xfrm>
              <a:off x="1878255" y="2731675"/>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6" name="TextBox 25"/>
            <p:cNvSpPr txBox="1"/>
            <p:nvPr/>
          </p:nvSpPr>
          <p:spPr>
            <a:xfrm>
              <a:off x="991515" y="5305759"/>
              <a:ext cx="2078947" cy="707886"/>
            </a:xfrm>
            <a:prstGeom prst="rect">
              <a:avLst/>
            </a:prstGeom>
            <a:noFill/>
          </p:spPr>
          <p:txBody>
            <a:bodyPr wrap="square" rtlCol="0">
              <a:spAutoFit/>
            </a:bodyPr>
            <a:lstStyle/>
            <a:p>
              <a:pPr algn="ctr"/>
              <a:r>
                <a:rPr lang="en-US" sz="2000" b="1" dirty="0">
                  <a:solidFill>
                    <a:schemeClr val="accent5"/>
                  </a:solidFill>
                </a:rPr>
                <a:t>Really Uncomfortable</a:t>
              </a:r>
            </a:p>
          </p:txBody>
        </p:sp>
        <p:sp>
          <p:nvSpPr>
            <p:cNvPr id="27" name="Rounded Rectangle 26"/>
            <p:cNvSpPr/>
            <p:nvPr/>
          </p:nvSpPr>
          <p:spPr bwMode="auto">
            <a:xfrm>
              <a:off x="6027763" y="1882486"/>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z</a:t>
              </a:r>
            </a:p>
          </p:txBody>
        </p:sp>
        <p:cxnSp>
          <p:nvCxnSpPr>
            <p:cNvPr id="28" name="Straight Connector 27"/>
            <p:cNvCxnSpPr/>
            <p:nvPr/>
          </p:nvCxnSpPr>
          <p:spPr bwMode="auto">
            <a:xfrm flipH="1">
              <a:off x="7136662" y="2907460"/>
              <a:ext cx="5705" cy="2206990"/>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9" name="Triangle 28"/>
            <p:cNvSpPr/>
            <p:nvPr/>
          </p:nvSpPr>
          <p:spPr bwMode="auto">
            <a:xfrm rot="10800000">
              <a:off x="6989634" y="5114450"/>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0" name="TextBox 29"/>
            <p:cNvSpPr txBox="1"/>
            <p:nvPr/>
          </p:nvSpPr>
          <p:spPr>
            <a:xfrm>
              <a:off x="6190577" y="2144287"/>
              <a:ext cx="1903583" cy="400110"/>
            </a:xfrm>
            <a:prstGeom prst="rect">
              <a:avLst/>
            </a:prstGeom>
            <a:noFill/>
          </p:spPr>
          <p:txBody>
            <a:bodyPr wrap="square" rtlCol="0">
              <a:spAutoFit/>
            </a:bodyPr>
            <a:lstStyle/>
            <a:p>
              <a:pPr algn="ctr"/>
              <a:r>
                <a:rPr lang="en-US" sz="2000" b="1" dirty="0">
                  <a:solidFill>
                    <a:schemeClr val="accent3"/>
                  </a:solidFill>
                </a:rPr>
                <a:t>Great Match</a:t>
              </a:r>
            </a:p>
          </p:txBody>
        </p:sp>
        <p:sp>
          <p:nvSpPr>
            <p:cNvPr id="31" name="Triangle 30"/>
            <p:cNvSpPr/>
            <p:nvPr/>
          </p:nvSpPr>
          <p:spPr bwMode="auto">
            <a:xfrm>
              <a:off x="6989635" y="2640399"/>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2" name="TextBox 31"/>
            <p:cNvSpPr txBox="1"/>
            <p:nvPr/>
          </p:nvSpPr>
          <p:spPr>
            <a:xfrm>
              <a:off x="6102895" y="5504192"/>
              <a:ext cx="2078947" cy="400110"/>
            </a:xfrm>
            <a:prstGeom prst="rect">
              <a:avLst/>
            </a:prstGeom>
            <a:noFill/>
          </p:spPr>
          <p:txBody>
            <a:bodyPr wrap="square" rtlCol="0">
              <a:spAutoFit/>
            </a:bodyPr>
            <a:lstStyle/>
            <a:p>
              <a:pPr algn="ctr"/>
              <a:r>
                <a:rPr lang="en-US" sz="2000" b="1" dirty="0">
                  <a:solidFill>
                    <a:schemeClr val="accent5"/>
                  </a:solidFill>
                </a:rPr>
                <a:t>Terrible Match</a:t>
              </a:r>
            </a:p>
          </p:txBody>
        </p:sp>
        <p:grpSp>
          <p:nvGrpSpPr>
            <p:cNvPr id="33" name="Group 32"/>
            <p:cNvGrpSpPr/>
            <p:nvPr/>
          </p:nvGrpSpPr>
          <p:grpSpPr>
            <a:xfrm>
              <a:off x="3695564" y="1882486"/>
              <a:ext cx="1765426" cy="4260480"/>
              <a:chOff x="3561881" y="1747732"/>
              <a:chExt cx="1765426" cy="4260480"/>
            </a:xfrm>
          </p:grpSpPr>
          <p:sp>
            <p:nvSpPr>
              <p:cNvPr id="34" name="Rounded Rectangle 33"/>
              <p:cNvSpPr/>
              <p:nvPr/>
            </p:nvSpPr>
            <p:spPr bwMode="auto">
              <a:xfrm>
                <a:off x="3561881" y="1747732"/>
                <a:ext cx="1765426"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nvGrpSpPr>
              <p:cNvPr id="35" name="Group 34"/>
              <p:cNvGrpSpPr/>
              <p:nvPr/>
            </p:nvGrpSpPr>
            <p:grpSpPr>
              <a:xfrm>
                <a:off x="3903739" y="1969604"/>
                <a:ext cx="1122445" cy="3769805"/>
                <a:chOff x="4443077" y="2425570"/>
                <a:chExt cx="1122445" cy="3769805"/>
              </a:xfrm>
            </p:grpSpPr>
            <p:grpSp>
              <p:nvGrpSpPr>
                <p:cNvPr id="36" name="Group 35"/>
                <p:cNvGrpSpPr/>
                <p:nvPr/>
              </p:nvGrpSpPr>
              <p:grpSpPr>
                <a:xfrm>
                  <a:off x="4443077" y="2662742"/>
                  <a:ext cx="1122445" cy="3532633"/>
                  <a:chOff x="4443077" y="2662742"/>
                  <a:chExt cx="1122445" cy="3532633"/>
                </a:xfrm>
              </p:grpSpPr>
              <p:sp>
                <p:nvSpPr>
                  <p:cNvPr id="38" name="Off-page Connector 37"/>
                  <p:cNvSpPr/>
                  <p:nvPr/>
                </p:nvSpPr>
                <p:spPr bwMode="auto">
                  <a:xfrm rot="5400000">
                    <a:off x="4978523" y="5197316"/>
                    <a:ext cx="350132" cy="823865"/>
                  </a:xfrm>
                  <a:prstGeom prst="flowChartOffpageConnector">
                    <a:avLst/>
                  </a:prstGeom>
                  <a:solidFill>
                    <a:schemeClr val="accent5"/>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9" name="Off-page Connector 38"/>
                  <p:cNvSpPr/>
                  <p:nvPr/>
                </p:nvSpPr>
                <p:spPr bwMode="auto">
                  <a:xfrm rot="5400000">
                    <a:off x="4978523" y="3293512"/>
                    <a:ext cx="350132" cy="823865"/>
                  </a:xfrm>
                  <a:prstGeom prst="flowChartOffpageConnector">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0" name="Off-page Connector 39"/>
                  <p:cNvSpPr/>
                  <p:nvPr/>
                </p:nvSpPr>
                <p:spPr bwMode="auto">
                  <a:xfrm rot="5400000">
                    <a:off x="4978523" y="2666840"/>
                    <a:ext cx="350132" cy="823865"/>
                  </a:xfrm>
                  <a:prstGeom prst="flowChartOffpageConnector">
                    <a:avLst/>
                  </a:prstGeom>
                  <a:solidFill>
                    <a:schemeClr val="accent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1" name="Off-page Connector 40"/>
                  <p:cNvSpPr/>
                  <p:nvPr/>
                </p:nvSpPr>
                <p:spPr bwMode="auto">
                  <a:xfrm rot="5400000">
                    <a:off x="4978523" y="4573471"/>
                    <a:ext cx="350132" cy="823865"/>
                  </a:xfrm>
                  <a:prstGeom prst="flowChartOffpageConnector">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2" name="Off-page Connector 41"/>
                  <p:cNvSpPr/>
                  <p:nvPr/>
                </p:nvSpPr>
                <p:spPr bwMode="auto">
                  <a:xfrm rot="5400000">
                    <a:off x="4978523" y="3920185"/>
                    <a:ext cx="350132" cy="823865"/>
                  </a:xfrm>
                  <a:prstGeom prst="flowChartOffpageConnector">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43" name="Straight Connector 42"/>
                  <p:cNvCxnSpPr/>
                  <p:nvPr/>
                </p:nvCxnSpPr>
                <p:spPr bwMode="auto">
                  <a:xfrm>
                    <a:off x="4590107" y="2662742"/>
                    <a:ext cx="0" cy="3295461"/>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4" name="Triangle 43"/>
                  <p:cNvSpPr/>
                  <p:nvPr/>
                </p:nvSpPr>
                <p:spPr bwMode="auto">
                  <a:xfrm rot="10800000">
                    <a:off x="4443077" y="5941878"/>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5" name="TextBox 44"/>
                  <p:cNvSpPr txBox="1"/>
                  <p:nvPr/>
                </p:nvSpPr>
                <p:spPr>
                  <a:xfrm>
                    <a:off x="4868407" y="2877228"/>
                    <a:ext cx="697115" cy="400110"/>
                  </a:xfrm>
                  <a:prstGeom prst="rect">
                    <a:avLst/>
                  </a:prstGeom>
                  <a:noFill/>
                </p:spPr>
                <p:txBody>
                  <a:bodyPr wrap="square" rtlCol="0">
                    <a:spAutoFit/>
                  </a:bodyPr>
                  <a:lstStyle/>
                  <a:p>
                    <a:pPr algn="ctr"/>
                    <a:r>
                      <a:rPr lang="en-US" sz="2000" b="1" dirty="0">
                        <a:solidFill>
                          <a:schemeClr val="bg1"/>
                        </a:solidFill>
                      </a:rPr>
                      <a:t>+10</a:t>
                    </a:r>
                  </a:p>
                </p:txBody>
              </p:sp>
              <p:sp>
                <p:nvSpPr>
                  <p:cNvPr id="46" name="TextBox 45"/>
                  <p:cNvSpPr txBox="1"/>
                  <p:nvPr/>
                </p:nvSpPr>
                <p:spPr>
                  <a:xfrm>
                    <a:off x="4868407" y="3507943"/>
                    <a:ext cx="697114" cy="400110"/>
                  </a:xfrm>
                  <a:prstGeom prst="rect">
                    <a:avLst/>
                  </a:prstGeom>
                  <a:noFill/>
                </p:spPr>
                <p:txBody>
                  <a:bodyPr wrap="square" rtlCol="0">
                    <a:spAutoFit/>
                  </a:bodyPr>
                  <a:lstStyle/>
                  <a:p>
                    <a:pPr algn="ctr"/>
                    <a:r>
                      <a:rPr lang="en-US" sz="2000" b="1" dirty="0">
                        <a:solidFill>
                          <a:schemeClr val="bg1"/>
                        </a:solidFill>
                      </a:rPr>
                      <a:t>+5</a:t>
                    </a:r>
                  </a:p>
                </p:txBody>
              </p:sp>
              <p:sp>
                <p:nvSpPr>
                  <p:cNvPr id="47" name="TextBox 46"/>
                  <p:cNvSpPr txBox="1"/>
                  <p:nvPr/>
                </p:nvSpPr>
                <p:spPr>
                  <a:xfrm>
                    <a:off x="4868407" y="4134357"/>
                    <a:ext cx="697114" cy="400110"/>
                  </a:xfrm>
                  <a:prstGeom prst="rect">
                    <a:avLst/>
                  </a:prstGeom>
                  <a:noFill/>
                </p:spPr>
                <p:txBody>
                  <a:bodyPr wrap="square" rtlCol="0">
                    <a:spAutoFit/>
                  </a:bodyPr>
                  <a:lstStyle/>
                  <a:p>
                    <a:pPr algn="ctr"/>
                    <a:r>
                      <a:rPr lang="en-US" sz="2000" b="1" dirty="0">
                        <a:solidFill>
                          <a:schemeClr val="bg1"/>
                        </a:solidFill>
                      </a:rPr>
                      <a:t>0</a:t>
                    </a:r>
                  </a:p>
                </p:txBody>
              </p:sp>
              <p:sp>
                <p:nvSpPr>
                  <p:cNvPr id="48" name="TextBox 47"/>
                  <p:cNvSpPr txBox="1"/>
                  <p:nvPr/>
                </p:nvSpPr>
                <p:spPr>
                  <a:xfrm>
                    <a:off x="4868406" y="4784705"/>
                    <a:ext cx="697115" cy="400110"/>
                  </a:xfrm>
                  <a:prstGeom prst="rect">
                    <a:avLst/>
                  </a:prstGeom>
                  <a:noFill/>
                </p:spPr>
                <p:txBody>
                  <a:bodyPr wrap="square" rtlCol="0">
                    <a:spAutoFit/>
                  </a:bodyPr>
                  <a:lstStyle/>
                  <a:p>
                    <a:pPr algn="ctr"/>
                    <a:r>
                      <a:rPr lang="en-US" sz="2000" b="1" dirty="0">
                        <a:solidFill>
                          <a:schemeClr val="bg1"/>
                        </a:solidFill>
                      </a:rPr>
                      <a:t>-5</a:t>
                    </a:r>
                  </a:p>
                </p:txBody>
              </p:sp>
              <p:sp>
                <p:nvSpPr>
                  <p:cNvPr id="49" name="TextBox 48"/>
                  <p:cNvSpPr txBox="1"/>
                  <p:nvPr/>
                </p:nvSpPr>
                <p:spPr>
                  <a:xfrm>
                    <a:off x="4947625" y="5401544"/>
                    <a:ext cx="617896" cy="400110"/>
                  </a:xfrm>
                  <a:prstGeom prst="rect">
                    <a:avLst/>
                  </a:prstGeom>
                  <a:noFill/>
                </p:spPr>
                <p:txBody>
                  <a:bodyPr wrap="square" rtlCol="0">
                    <a:spAutoFit/>
                  </a:bodyPr>
                  <a:lstStyle/>
                  <a:p>
                    <a:pPr algn="ctr"/>
                    <a:r>
                      <a:rPr lang="en-US" sz="2000" b="1" dirty="0">
                        <a:solidFill>
                          <a:schemeClr val="bg1"/>
                        </a:solidFill>
                      </a:rPr>
                      <a:t>-10</a:t>
                    </a:r>
                  </a:p>
                </p:txBody>
              </p:sp>
            </p:grpSp>
            <p:sp>
              <p:nvSpPr>
                <p:cNvPr id="37" name="Triangle 36"/>
                <p:cNvSpPr/>
                <p:nvPr/>
              </p:nvSpPr>
              <p:spPr bwMode="auto">
                <a:xfrm>
                  <a:off x="4443078" y="2425570"/>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grpSp>
      </p:grpSp>
    </p:spTree>
    <p:extLst>
      <p:ext uri="{BB962C8B-B14F-4D97-AF65-F5344CB8AC3E}">
        <p14:creationId xmlns:p14="http://schemas.microsoft.com/office/powerpoint/2010/main" val="1234525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8</a:t>
            </a:fld>
            <a:endParaRPr lang="en-US" dirty="0"/>
          </a:p>
        </p:txBody>
      </p:sp>
      <p:sp>
        <p:nvSpPr>
          <p:cNvPr id="7" name="Text Placeholder 2"/>
          <p:cNvSpPr>
            <a:spLocks noGrp="1"/>
          </p:cNvSpPr>
          <p:nvPr>
            <p:ph type="body" sz="quarter" idx="10"/>
          </p:nvPr>
        </p:nvSpPr>
        <p:spPr>
          <a:xfrm>
            <a:off x="1295400" y="2067025"/>
            <a:ext cx="6553200" cy="3886200"/>
          </a:xfrm>
        </p:spPr>
        <p:txBody>
          <a:bodyPr/>
          <a:lstStyle/>
          <a:p>
            <a:pPr>
              <a:lnSpc>
                <a:spcPct val="100000"/>
              </a:lnSpc>
              <a:spcAft>
                <a:spcPts val="1800"/>
              </a:spcAft>
              <a:buSzPct val="100000"/>
            </a:pPr>
            <a:r>
              <a:rPr lang="en-US" dirty="0"/>
              <a:t>If your energy is comfortable and a good match, great!</a:t>
            </a:r>
          </a:p>
          <a:p>
            <a:pPr>
              <a:lnSpc>
                <a:spcPct val="100000"/>
              </a:lnSpc>
              <a:spcAft>
                <a:spcPts val="1800"/>
              </a:spcAft>
              <a:buSzPct val="100000"/>
            </a:pPr>
            <a:r>
              <a:rPr lang="en-US" dirty="0"/>
              <a:t>If not, </a:t>
            </a:r>
            <a:r>
              <a:rPr lang="en-US" b="1" dirty="0">
                <a:solidFill>
                  <a:schemeClr val="accent3"/>
                </a:solidFill>
              </a:rPr>
              <a:t>what can you do to get it there</a:t>
            </a:r>
            <a:r>
              <a:rPr lang="en-US" dirty="0"/>
              <a:t>?</a:t>
            </a:r>
          </a:p>
        </p:txBody>
      </p:sp>
      <p:sp>
        <p:nvSpPr>
          <p:cNvPr id="8" name="Title 3"/>
          <p:cNvSpPr>
            <a:spLocks noGrp="1"/>
          </p:cNvSpPr>
          <p:nvPr>
            <p:ph type="title"/>
          </p:nvPr>
        </p:nvSpPr>
        <p:spPr>
          <a:xfrm>
            <a:off x="457200" y="274638"/>
            <a:ext cx="8229600" cy="1020762"/>
          </a:xfrm>
        </p:spPr>
        <p:txBody>
          <a:bodyPr/>
          <a:lstStyle/>
          <a:p>
            <a:r>
              <a:rPr lang="en-US" dirty="0"/>
              <a:t>Getting Comfortable</a:t>
            </a:r>
          </a:p>
        </p:txBody>
      </p:sp>
    </p:spTree>
    <p:extLst>
      <p:ext uri="{BB962C8B-B14F-4D97-AF65-F5344CB8AC3E}">
        <p14:creationId xmlns:p14="http://schemas.microsoft.com/office/powerpoint/2010/main" val="2366443734"/>
      </p:ext>
    </p:extLst>
  </p:cSld>
  <p:clrMapOvr>
    <a:masterClrMapping/>
  </p:clrMapOvr>
</p:sld>
</file>

<file path=ppt/theme/theme1.xml><?xml version="1.0" encoding="utf-8"?>
<a:theme xmlns:a="http://schemas.openxmlformats.org/drawingml/2006/main" name="2_Office Theme">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ECF_ColorPalette_Office_r1">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80808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80808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C0C0C0"/>
        </a:lt2>
        <a:accent1>
          <a:srgbClr val="B72C00"/>
        </a:accent1>
        <a:accent2>
          <a:srgbClr val="006666"/>
        </a:accent2>
        <a:accent3>
          <a:srgbClr val="FFFFFF"/>
        </a:accent3>
        <a:accent4>
          <a:srgbClr val="000000"/>
        </a:accent4>
        <a:accent5>
          <a:srgbClr val="D8ACAA"/>
        </a:accent5>
        <a:accent6>
          <a:srgbClr val="005C5C"/>
        </a:accent6>
        <a:hlink>
          <a:srgbClr val="3D97AF"/>
        </a:hlink>
        <a:folHlink>
          <a:srgbClr val="E2E1C0"/>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000000"/>
        </a:dk2>
        <a:lt2>
          <a:srgbClr val="C0C0C0"/>
        </a:lt2>
        <a:accent1>
          <a:srgbClr val="B72C00"/>
        </a:accent1>
        <a:accent2>
          <a:srgbClr val="0000FF"/>
        </a:accent2>
        <a:accent3>
          <a:srgbClr val="FFFFFF"/>
        </a:accent3>
        <a:accent4>
          <a:srgbClr val="000000"/>
        </a:accent4>
        <a:accent5>
          <a:srgbClr val="D8ACAA"/>
        </a:accent5>
        <a:accent6>
          <a:srgbClr val="0000E7"/>
        </a:accent6>
        <a:hlink>
          <a:srgbClr val="3D97AF"/>
        </a:hlink>
        <a:folHlink>
          <a:srgbClr val="E2E1C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Office Theme">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4_Office Theme">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49A96110ACDB5428B13BAB874E3215B" ma:contentTypeVersion="0" ma:contentTypeDescription="Create a new document." ma:contentTypeScope="" ma:versionID="4fab5cec9f4742c53e04ba51c40e5325">
  <xsd:schema xmlns:xsd="http://www.w3.org/2001/XMLSchema" xmlns:xs="http://www.w3.org/2001/XMLSchema" xmlns:p="http://schemas.microsoft.com/office/2006/metadata/properties" targetNamespace="http://schemas.microsoft.com/office/2006/metadata/properties" ma:root="true" ma:fieldsID="a4dacf80bf3dc4653b5ffcc0cf5ce856">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D57F3BB-5A1E-4C49-B3E6-6D0BD5825369}">
  <ds:schemaRefs>
    <ds:schemaRef ds:uri="http://schemas.microsoft.com/sharepoint/v3/contenttype/forms"/>
  </ds:schemaRefs>
</ds:datastoreItem>
</file>

<file path=customXml/itemProps2.xml><?xml version="1.0" encoding="utf-8"?>
<ds:datastoreItem xmlns:ds="http://schemas.openxmlformats.org/officeDocument/2006/customXml" ds:itemID="{D7087737-6343-4534-925B-8F1191AEB8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9239B419-7817-410E-8951-AD9E0C898A99}">
  <ds:schemaRefs>
    <ds:schemaRef ds:uri="http://purl.org/dc/elements/1.1/"/>
    <ds:schemaRef ds:uri="http://schemas.microsoft.com/office/2006/documentManagement/types"/>
    <ds:schemaRef ds:uri="http://purl.org/dc/terms/"/>
    <ds:schemaRef ds:uri="http://schemas.openxmlformats.org/package/2006/metadata/core-properties"/>
    <ds:schemaRef ds:uri="http://schemas.microsoft.com/office/2006/metadata/properti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E2S ppt Theme Experiment.thmx</Template>
  <TotalTime>20484</TotalTime>
  <Words>2109</Words>
  <Application>Microsoft Macintosh PowerPoint</Application>
  <PresentationFormat>On-screen Show (4:3)</PresentationFormat>
  <Paragraphs>227</Paragraphs>
  <Slides>46</Slides>
  <Notes>0</Notes>
  <HiddenSlides>0</HiddenSlides>
  <MMClips>0</MMClips>
  <ScaleCrop>false</ScaleCrop>
  <HeadingPairs>
    <vt:vector size="4" baseType="variant">
      <vt:variant>
        <vt:lpstr>Theme</vt:lpstr>
      </vt:variant>
      <vt:variant>
        <vt:i4>4</vt:i4>
      </vt:variant>
      <vt:variant>
        <vt:lpstr>Slide Titles</vt:lpstr>
      </vt:variant>
      <vt:variant>
        <vt:i4>46</vt:i4>
      </vt:variant>
    </vt:vector>
  </HeadingPairs>
  <TitlesOfParts>
    <vt:vector size="50" baseType="lpstr">
      <vt:lpstr>2_Office Theme</vt:lpstr>
      <vt:lpstr>AECF_ColorPalette_Office_r1</vt:lpstr>
      <vt:lpstr>3_Office Theme</vt:lpstr>
      <vt:lpstr>4_Office Theme</vt:lpstr>
      <vt:lpstr>PowerPoint Presentation</vt:lpstr>
      <vt:lpstr>PowerPoint Presentation</vt:lpstr>
      <vt:lpstr>ARC Reflections</vt:lpstr>
      <vt:lpstr>Welcome</vt:lpstr>
      <vt:lpstr>WARM-UP</vt:lpstr>
      <vt:lpstr>Warm-Up</vt:lpstr>
      <vt:lpstr>PowerPoint Presentation</vt:lpstr>
      <vt:lpstr>What Is Your Energy Right Now?</vt:lpstr>
      <vt:lpstr>Getting Comfortable</vt:lpstr>
      <vt:lpstr>PowerPoint Presentation</vt:lpstr>
      <vt:lpstr>Review</vt:lpstr>
      <vt:lpstr>Report Back</vt:lpstr>
      <vt:lpstr>PowerPoint Presentation</vt:lpstr>
      <vt:lpstr>Let’s talk about identity</vt:lpstr>
      <vt:lpstr>Infancy: Existence</vt:lpstr>
      <vt:lpstr>Toddlers: Explorers</vt:lpstr>
      <vt:lpstr>Early Childhood: The Concrete Self</vt:lpstr>
      <vt:lpstr>Elementary Years: Unique Self</vt:lpstr>
      <vt:lpstr>Early Adolescence: Emerging Self</vt:lpstr>
      <vt:lpstr>Late Adolescence: Abstract Self</vt:lpstr>
      <vt:lpstr>How might trauma, loss and chaos affect children in each of these stages?  </vt:lpstr>
      <vt:lpstr>The Layers of Self</vt:lpstr>
      <vt:lpstr>Our Filter</vt:lpstr>
      <vt:lpstr>Have Any of the Children or Teens You Have Cared for…</vt:lpstr>
      <vt:lpstr>Remember the lens…</vt:lpstr>
      <vt:lpstr>PowerPoint Presentation</vt:lpstr>
      <vt:lpstr>You have the power to help shift the child’s lens </vt:lpstr>
      <vt:lpstr>Explore Unique Self</vt:lpstr>
      <vt:lpstr>Build Positive Self</vt:lpstr>
      <vt:lpstr>Tolerate Vulnerable Self</vt:lpstr>
      <vt:lpstr>Honor the Past</vt:lpstr>
      <vt:lpstr>Capture the Present</vt:lpstr>
      <vt:lpstr>Build the Future</vt:lpstr>
      <vt:lpstr>Checking In on Olivia</vt:lpstr>
      <vt:lpstr>Olivia’s Growing Identity</vt:lpstr>
      <vt:lpstr>Olivia and Her Foster Parents</vt:lpstr>
      <vt:lpstr>Olivia and Her Foster Parents</vt:lpstr>
      <vt:lpstr>Wrap-Up</vt:lpstr>
      <vt:lpstr>PowerPoint Presentation</vt:lpstr>
      <vt:lpstr>Your Identity</vt:lpstr>
      <vt:lpstr>PowerPoint Presentation</vt:lpstr>
      <vt:lpstr>PowerPoint Presentation</vt:lpstr>
      <vt:lpstr>Practice</vt:lpstr>
      <vt:lpstr>PowerPoint Presentation</vt:lpstr>
      <vt:lpstr>What Is Your Energy Right Now?</vt:lpstr>
      <vt:lpstr>See you next time!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zippie</dc:creator>
  <cp:lastModifiedBy>Kathryn Shagas</cp:lastModifiedBy>
  <cp:revision>251</cp:revision>
  <cp:lastPrinted>2015-07-29T14:54:00Z</cp:lastPrinted>
  <dcterms:created xsi:type="dcterms:W3CDTF">2012-07-31T09:32:17Z</dcterms:created>
  <dcterms:modified xsi:type="dcterms:W3CDTF">2017-09-22T12:30:53Z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0x010100D49A96110ACDB5428B13BAB874E3215B</vt:lpwstr>
  </property>
</Properties>
</file>