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94" r:id="rId4"/>
    <p:sldMasterId id="2147483773" r:id="rId5"/>
    <p:sldMasterId id="2147483787" r:id="rId6"/>
    <p:sldMasterId id="2147483804" r:id="rId7"/>
  </p:sldMasterIdLst>
  <p:notesMasterIdLst>
    <p:notesMasterId r:id="rId49"/>
  </p:notesMasterIdLst>
  <p:handoutMasterIdLst>
    <p:handoutMasterId r:id="rId50"/>
  </p:handoutMasterIdLst>
  <p:sldIdLst>
    <p:sldId id="366" r:id="rId8"/>
    <p:sldId id="367" r:id="rId9"/>
    <p:sldId id="278" r:id="rId10"/>
    <p:sldId id="358" r:id="rId11"/>
    <p:sldId id="284" r:id="rId12"/>
    <p:sldId id="280" r:id="rId13"/>
    <p:sldId id="285" r:id="rId14"/>
    <p:sldId id="362" r:id="rId15"/>
    <p:sldId id="369" r:id="rId16"/>
    <p:sldId id="292" r:id="rId17"/>
    <p:sldId id="282" r:id="rId18"/>
    <p:sldId id="323" r:id="rId19"/>
    <p:sldId id="343" r:id="rId20"/>
    <p:sldId id="283" r:id="rId21"/>
    <p:sldId id="288" r:id="rId22"/>
    <p:sldId id="290" r:id="rId23"/>
    <p:sldId id="345" r:id="rId24"/>
    <p:sldId id="291" r:id="rId25"/>
    <p:sldId id="293" r:id="rId26"/>
    <p:sldId id="325" r:id="rId27"/>
    <p:sldId id="346" r:id="rId28"/>
    <p:sldId id="294" r:id="rId29"/>
    <p:sldId id="347" r:id="rId30"/>
    <p:sldId id="348" r:id="rId31"/>
    <p:sldId id="349" r:id="rId32"/>
    <p:sldId id="350" r:id="rId33"/>
    <p:sldId id="295" r:id="rId34"/>
    <p:sldId id="296" r:id="rId35"/>
    <p:sldId id="352" r:id="rId36"/>
    <p:sldId id="361" r:id="rId37"/>
    <p:sldId id="302" r:id="rId38"/>
    <p:sldId id="327" r:id="rId39"/>
    <p:sldId id="353" r:id="rId40"/>
    <p:sldId id="355" r:id="rId41"/>
    <p:sldId id="339" r:id="rId42"/>
    <p:sldId id="360" r:id="rId43"/>
    <p:sldId id="368" r:id="rId44"/>
    <p:sldId id="356" r:id="rId45"/>
    <p:sldId id="319" r:id="rId46"/>
    <p:sldId id="363" r:id="rId47"/>
    <p:sldId id="321" r:id="rId48"/>
  </p:sldIdLst>
  <p:sldSz cx="9144000" cy="6858000" type="screen4x3"/>
  <p:notesSz cx="6934200" cy="9220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5EB79C-34C3-463B-987F-72EB9DA92AA2}">
          <p14:sldIdLst>
            <p14:sldId id="366"/>
            <p14:sldId id="367"/>
            <p14:sldId id="278"/>
            <p14:sldId id="358"/>
            <p14:sldId id="284"/>
            <p14:sldId id="280"/>
            <p14:sldId id="285"/>
            <p14:sldId id="362"/>
            <p14:sldId id="369"/>
            <p14:sldId id="292"/>
            <p14:sldId id="282"/>
            <p14:sldId id="323"/>
            <p14:sldId id="343"/>
            <p14:sldId id="283"/>
            <p14:sldId id="288"/>
            <p14:sldId id="290"/>
            <p14:sldId id="345"/>
            <p14:sldId id="291"/>
            <p14:sldId id="293"/>
            <p14:sldId id="325"/>
            <p14:sldId id="346"/>
            <p14:sldId id="294"/>
            <p14:sldId id="347"/>
            <p14:sldId id="348"/>
            <p14:sldId id="349"/>
            <p14:sldId id="350"/>
            <p14:sldId id="295"/>
            <p14:sldId id="296"/>
            <p14:sldId id="352"/>
            <p14:sldId id="361"/>
            <p14:sldId id="302"/>
            <p14:sldId id="327"/>
            <p14:sldId id="353"/>
            <p14:sldId id="355"/>
            <p14:sldId id="339"/>
            <p14:sldId id="360"/>
            <p14:sldId id="368"/>
            <p14:sldId id="356"/>
            <p14:sldId id="319"/>
            <p14:sldId id="363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istin Coffey" initials="KC" lastIdx="2" clrIdx="0">
    <p:extLst/>
  </p:cmAuthor>
  <p:cmAuthor id="2" name="Leah Glasheen" initials="LG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7DCBA"/>
    <a:srgbClr val="DA5521"/>
    <a:srgbClr val="E9AF1D"/>
    <a:srgbClr val="595959"/>
    <a:srgbClr val="8C9C22"/>
    <a:srgbClr val="787878"/>
    <a:srgbClr val="FFFFFF"/>
    <a:srgbClr val="0665A4"/>
    <a:srgbClr val="4F85BA"/>
    <a:srgbClr val="706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5"/>
    <p:restoredTop sz="50000" autoAdjust="0"/>
  </p:normalViewPr>
  <p:slideViewPr>
    <p:cSldViewPr snapToGrid="0" snapToObjects="1">
      <p:cViewPr varScale="1">
        <p:scale>
          <a:sx n="127" d="100"/>
          <a:sy n="127" d="100"/>
        </p:scale>
        <p:origin x="60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3" d="100"/>
          <a:sy n="103" d="100"/>
        </p:scale>
        <p:origin x="2056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50" Type="http://schemas.openxmlformats.org/officeDocument/2006/relationships/handoutMaster" Target="handoutMasters/handoutMaster1.xml"/><Relationship Id="rId51" Type="http://schemas.openxmlformats.org/officeDocument/2006/relationships/commentAuthors" Target="commentAuthors.xml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FE5B4-EE97-4912-A148-27CA5775971E}" type="datetimeFigureOut">
              <a:rPr lang="en-US" smtClean="0"/>
              <a:pPr/>
              <a:t>8/24/17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8"/>
            <a:ext cx="3005138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58238"/>
            <a:ext cx="3005138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78D85-C2F3-4BEF-BF6A-176E5A8C15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36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5" y="0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60CDC-B10D-4341-8BD2-40D0519B1364}" type="datetimeFigureOut">
              <a:rPr lang="en-US" smtClean="0"/>
              <a:pPr/>
              <a:t>8/24/17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8" y="4379913"/>
            <a:ext cx="5546725" cy="41481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8238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5" y="8758238"/>
            <a:ext cx="3005138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4E6A3-318F-3248-B2B5-9093920FC1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6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4E6A3-318F-3248-B2B5-9093920FC197}" type="slidenum">
              <a:rPr lang="en-US" smtClean="0"/>
              <a:pPr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8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467600" cy="4486240"/>
          </a:xfrm>
          <a:ln>
            <a:noFill/>
          </a:ln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rgbClr val="595959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85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defRPr>
                <a:solidFill>
                  <a:schemeClr val="tx2"/>
                </a:solidFill>
              </a:defRPr>
            </a:lvl1pPr>
            <a:lvl2pPr>
              <a:lnSpc>
                <a:spcPts val="2500"/>
              </a:lnSpc>
              <a:buClr>
                <a:schemeClr val="accent3"/>
              </a:buClr>
              <a:buFont typeface="Lucida Grande"/>
              <a:buChar char="–"/>
              <a:defRPr>
                <a:solidFill>
                  <a:schemeClr val="tx2"/>
                </a:solidFill>
              </a:defRPr>
            </a:lvl2pPr>
            <a:lvl3pPr>
              <a:lnSpc>
                <a:spcPts val="2500"/>
              </a:lnSpc>
              <a:buClr>
                <a:schemeClr val="accent3"/>
              </a:buClr>
              <a:buSzPct val="85000"/>
              <a:buFont typeface="Courier New"/>
              <a:buChar char="o"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dit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298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rgbClr val="DA55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buSzPct val="100000"/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SzPct val="100000"/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100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buSzPct val="100000"/>
              <a:defRPr/>
            </a:lvl1pPr>
            <a:lvl2pPr>
              <a:lnSpc>
                <a:spcPts val="2500"/>
              </a:lnSpc>
              <a:buClr>
                <a:schemeClr val="accent3"/>
              </a:buClr>
              <a:buSzPct val="100000"/>
              <a:buFont typeface="Lucida Grande"/>
              <a:buChar char="–"/>
              <a:defRPr/>
            </a:lvl2pPr>
            <a:lvl3pPr>
              <a:lnSpc>
                <a:spcPts val="2500"/>
              </a:lnSpc>
              <a:buClr>
                <a:schemeClr val="accent3"/>
              </a:buClr>
              <a:buSzPct val="100000"/>
              <a:buFont typeface="Courier New"/>
              <a:buChar char="o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20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27.xml"/><Relationship Id="rId2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2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4" Type="http://schemas.openxmlformats.org/officeDocument/2006/relationships/theme" Target="../theme/theme4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86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057400"/>
            <a:ext cx="65532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1"/>
          <p:cNvSpPr txBox="1">
            <a:spLocks/>
          </p:cNvSpPr>
          <p:nvPr/>
        </p:nvSpPr>
        <p:spPr>
          <a:xfrm>
            <a:off x="152400" y="152400"/>
            <a:ext cx="8869680" cy="12306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prstGeom prst="rect">
            <a:avLst/>
          </a:prstGeo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684" r:id="rId13"/>
    <p:sldLayoutId id="2147483685" r:id="rId14"/>
    <p:sldLayoutId id="2147483772" r:id="rId15"/>
    <p:sldLayoutId id="2147483686" r:id="rId16"/>
    <p:sldLayoutId id="2147483687" r:id="rId17"/>
    <p:sldLayoutId id="2147483688" r:id="rId18"/>
    <p:sldLayoutId id="2147483690" r:id="rId19"/>
    <p:sldLayoutId id="2147483691" r:id="rId20"/>
    <p:sldLayoutId id="2147483692" r:id="rId21"/>
    <p:sldLayoutId id="2147483693" r:id="rId22"/>
    <p:sldLayoutId id="2147483761" r:id="rId23"/>
    <p:sldLayoutId id="2147483808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7432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130000"/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Char char="–"/>
        <a:defRPr sz="2000">
          <a:solidFill>
            <a:schemeClr val="tx2"/>
          </a:solidFill>
          <a:latin typeface="+mn-lt"/>
        </a:defRPr>
      </a:lvl2pPr>
      <a:lvl3pPr marL="86868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85000"/>
        <a:buFont typeface="Courier New"/>
        <a:buChar char="o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6382693" y="2554801"/>
            <a:ext cx="2761307" cy="2761307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ubtitle 5"/>
          <p:cNvSpPr txBox="1">
            <a:spLocks/>
          </p:cNvSpPr>
          <p:nvPr/>
        </p:nvSpPr>
        <p:spPr>
          <a:xfrm>
            <a:off x="6516531" y="3633147"/>
            <a:ext cx="2564095" cy="198843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marL="27432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130000"/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Char char="–"/>
              <a:defRPr sz="2000">
                <a:solidFill>
                  <a:schemeClr val="tx2"/>
                </a:solidFill>
                <a:latin typeface="+mn-lt"/>
              </a:defRPr>
            </a:lvl2pPr>
            <a:lvl3pPr marL="86868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85000"/>
              <a:buFont typeface="Courier New"/>
              <a:buChar char="o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ts val="30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600" kern="1100" spc="8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 Four</a:t>
            </a:r>
          </a:p>
          <a:p>
            <a:pPr marL="0" indent="0">
              <a:lnSpc>
                <a:spcPts val="33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Cultivate Connection</a:t>
            </a:r>
            <a:endParaRPr lang="en-US" sz="2800" b="1" kern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6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300" kern="1100" spc="8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 Reflections</a:t>
            </a:r>
            <a:endParaRPr lang="en-US" sz="1300" kern="1100" spc="8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097" y="6346674"/>
            <a:ext cx="3417806" cy="14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1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REVIEW AND REPORT BACK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33" y="1246728"/>
            <a:ext cx="4114800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9806" y="1246728"/>
            <a:ext cx="4117098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702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599" y="1878227"/>
            <a:ext cx="6814457" cy="406537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Parenting is hard. Foster parenting is harder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595959"/>
                </a:solidFill>
              </a:rPr>
              <a:t>Your feelings matter, for a lot of reasons</a:t>
            </a:r>
          </a:p>
          <a:p>
            <a:pPr>
              <a:spcAft>
                <a:spcPts val="600"/>
              </a:spcAft>
            </a:pPr>
            <a:r>
              <a:rPr lang="en-US" dirty="0"/>
              <a:t>Self-care is easy on good days, but harder on hard days</a:t>
            </a:r>
          </a:p>
          <a:p>
            <a:pPr>
              <a:spcAft>
                <a:spcPts val="600"/>
              </a:spcAft>
            </a:pPr>
            <a:r>
              <a:rPr lang="en-US" dirty="0"/>
              <a:t>Keep in mind what makes a hard day</a:t>
            </a:r>
          </a:p>
          <a:p>
            <a:r>
              <a:rPr lang="en-US" b="1" dirty="0">
                <a:solidFill>
                  <a:schemeClr val="accent3"/>
                </a:solidFill>
              </a:rPr>
              <a:t>Stay on the main road</a:t>
            </a:r>
          </a:p>
          <a:p>
            <a:pPr lvl="1"/>
            <a:r>
              <a:rPr lang="en-US" sz="1800" dirty="0"/>
              <a:t>Acknowledge your feelings</a:t>
            </a:r>
          </a:p>
          <a:p>
            <a:pPr lvl="1"/>
            <a:r>
              <a:rPr lang="en-US" sz="1800" dirty="0"/>
              <a:t>Stay aware</a:t>
            </a:r>
          </a:p>
          <a:p>
            <a:pPr lvl="1"/>
            <a:r>
              <a:rPr lang="en-US" sz="1800" dirty="0"/>
              <a:t>Build and use a self-care toolbox</a:t>
            </a:r>
          </a:p>
          <a:p>
            <a:endParaRPr lang="en-US" dirty="0">
              <a:solidFill>
                <a:srgbClr val="DA552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366443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28800" y="2144485"/>
            <a:ext cx="5486400" cy="3886200"/>
          </a:xfrm>
        </p:spPr>
        <p:txBody>
          <a:bodyPr/>
          <a:lstStyle/>
          <a:p>
            <a:r>
              <a:rPr lang="en-US" dirty="0"/>
              <a:t>In small groups, discuss what you practiced</a:t>
            </a:r>
          </a:p>
          <a:p>
            <a:pPr lvl="1"/>
            <a:r>
              <a:rPr lang="en-US" sz="1800" b="1" dirty="0">
                <a:solidFill>
                  <a:srgbClr val="DA5521"/>
                </a:solidFill>
              </a:rPr>
              <a:t>What went well?</a:t>
            </a:r>
          </a:p>
          <a:p>
            <a:pPr lvl="1"/>
            <a:r>
              <a:rPr lang="en-US" sz="1800" dirty="0"/>
              <a:t>What was challenging?</a:t>
            </a:r>
          </a:p>
          <a:p>
            <a:pPr lvl="1"/>
            <a:r>
              <a:rPr lang="en-US" sz="1800" dirty="0"/>
              <a:t>What was something you noticed?</a:t>
            </a:r>
          </a:p>
          <a:p>
            <a:endParaRPr lang="en-US" dirty="0">
              <a:solidFill>
                <a:srgbClr val="DA552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Back</a:t>
            </a:r>
          </a:p>
        </p:txBody>
      </p:sp>
    </p:spTree>
    <p:extLst>
      <p:ext uri="{BB962C8B-B14F-4D97-AF65-F5344CB8AC3E}">
        <p14:creationId xmlns:p14="http://schemas.microsoft.com/office/powerpoint/2010/main" val="1158939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594160"/>
            <a:ext cx="7772400" cy="10395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CULTIVATE CONNECTION</a:t>
            </a:r>
            <a:endParaRPr lang="en-US" sz="4000" b="1" cap="none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63" y="1183687"/>
            <a:ext cx="4117111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8498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en-US" dirty="0"/>
              <a:t>What are the ingredients of a good relationship?</a:t>
            </a:r>
          </a:p>
          <a:p>
            <a:pPr algn="ctr"/>
            <a:endParaRPr lang="en-US" dirty="0"/>
          </a:p>
          <a:p>
            <a:pPr marL="0" indent="0">
              <a:buNone/>
            </a:pPr>
            <a:endParaRPr lang="en-US" kern="12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Relationship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512" y="3633280"/>
            <a:ext cx="3236976" cy="218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0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568232" y="239514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660325" y="2397245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752418" y="239514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844123" y="239514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663790" y="400937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745634" y="400937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5827478" y="4027132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956162" y="2856518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Joy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71976" y="2856518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Mutuality</a:t>
            </a:r>
          </a:p>
        </p:txBody>
      </p:sp>
      <p:sp>
        <p:nvSpPr>
          <p:cNvPr id="93" name="Rectangle 92"/>
          <p:cNvSpPr/>
          <p:nvPr/>
        </p:nvSpPr>
        <p:spPr>
          <a:xfrm>
            <a:off x="3861762" y="4470751"/>
            <a:ext cx="1558440" cy="3847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Acceptance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919698" y="6434430"/>
            <a:ext cx="2133600" cy="288925"/>
          </a:xfrm>
        </p:spPr>
        <p:txBody>
          <a:bodyPr/>
          <a:lstStyle/>
          <a:p>
            <a:fld id="{06B3CCE6-3D7D-AC46-9877-BAC74626ABE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Ingredients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71976" y="2621126"/>
            <a:ext cx="1388723" cy="905478"/>
            <a:chOff x="1074419" y="5222768"/>
            <a:chExt cx="1561012" cy="1017814"/>
          </a:xfrm>
        </p:grpSpPr>
        <p:cxnSp>
          <p:nvCxnSpPr>
            <p:cNvPr id="13" name="Straight Connector 12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2" name="TextBox 21"/>
          <p:cNvSpPr txBox="1"/>
          <p:nvPr/>
        </p:nvSpPr>
        <p:spPr>
          <a:xfrm>
            <a:off x="680537" y="247356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3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864069" y="2623227"/>
            <a:ext cx="1388723" cy="905478"/>
            <a:chOff x="1074419" y="5222768"/>
            <a:chExt cx="1561012" cy="1017814"/>
          </a:xfrm>
        </p:grpSpPr>
        <p:cxnSp>
          <p:nvCxnSpPr>
            <p:cNvPr id="33" name="Straight Connector 32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4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>
          <a:xfrm>
            <a:off x="2772630" y="2475666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4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4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4956162" y="2621126"/>
            <a:ext cx="1388723" cy="905478"/>
            <a:chOff x="1074419" y="5222768"/>
            <a:chExt cx="1561012" cy="1017814"/>
          </a:xfrm>
        </p:grpSpPr>
        <p:cxnSp>
          <p:nvCxnSpPr>
            <p:cNvPr id="42" name="Straight Connector 41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8" name="TextBox 47"/>
          <p:cNvSpPr txBox="1"/>
          <p:nvPr/>
        </p:nvSpPr>
        <p:spPr>
          <a:xfrm>
            <a:off x="4864723" y="247356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7047867" y="2621126"/>
            <a:ext cx="1388723" cy="905478"/>
            <a:chOff x="1074419" y="5222768"/>
            <a:chExt cx="1561012" cy="1017814"/>
          </a:xfrm>
        </p:grpSpPr>
        <p:cxnSp>
          <p:nvCxnSpPr>
            <p:cNvPr id="51" name="Straight Connector 50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51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5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7" name="TextBox 56"/>
          <p:cNvSpPr txBox="1"/>
          <p:nvPr/>
        </p:nvSpPr>
        <p:spPr>
          <a:xfrm>
            <a:off x="6956428" y="247356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5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5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864032" y="2856518"/>
            <a:ext cx="1388760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Respect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047868" y="2856518"/>
            <a:ext cx="1388722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Trust</a:t>
            </a:r>
            <a:endParaRPr lang="en-US" sz="19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1867534" y="4235359"/>
            <a:ext cx="1388723" cy="905478"/>
            <a:chOff x="1074419" y="5222768"/>
            <a:chExt cx="1561012" cy="1017814"/>
          </a:xfrm>
        </p:grpSpPr>
        <p:cxnSp>
          <p:nvCxnSpPr>
            <p:cNvPr id="76" name="Straight Connector 75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2" name="TextBox 81"/>
          <p:cNvSpPr txBox="1"/>
          <p:nvPr/>
        </p:nvSpPr>
        <p:spPr>
          <a:xfrm>
            <a:off x="1776095" y="408779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6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6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867533" y="4470751"/>
            <a:ext cx="1388724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Curiosity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3949378" y="4235359"/>
            <a:ext cx="1388723" cy="905478"/>
            <a:chOff x="1074419" y="5222768"/>
            <a:chExt cx="1561012" cy="1017814"/>
          </a:xfrm>
        </p:grpSpPr>
        <p:cxnSp>
          <p:nvCxnSpPr>
            <p:cNvPr id="86" name="Straight Connector 85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2" name="TextBox 91"/>
          <p:cNvSpPr txBox="1"/>
          <p:nvPr/>
        </p:nvSpPr>
        <p:spPr>
          <a:xfrm>
            <a:off x="3857939" y="408779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bg2">
                  <a:lumMod val="90000"/>
                </a:schemeClr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6031222" y="4253114"/>
            <a:ext cx="1388723" cy="905478"/>
            <a:chOff x="1074419" y="5222768"/>
            <a:chExt cx="1561012" cy="1017814"/>
          </a:xfrm>
        </p:grpSpPr>
        <p:cxnSp>
          <p:nvCxnSpPr>
            <p:cNvPr id="96" name="Straight Connector 95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Straight Connector 10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tx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" name="TextBox 101"/>
          <p:cNvSpPr txBox="1"/>
          <p:nvPr/>
        </p:nvSpPr>
        <p:spPr>
          <a:xfrm>
            <a:off x="5939783" y="4105553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tx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6031223" y="4488506"/>
            <a:ext cx="1388722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Repair</a:t>
            </a:r>
          </a:p>
        </p:txBody>
      </p:sp>
    </p:spTree>
    <p:extLst>
      <p:ext uri="{BB962C8B-B14F-4D97-AF65-F5344CB8AC3E}">
        <p14:creationId xmlns:p14="http://schemas.microsoft.com/office/powerpoint/2010/main" val="1016076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562231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654324" y="3080795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4746417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838122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657789" y="469292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3739633" y="469292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5821477" y="4710682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858068" y="3540068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Respect</a:t>
            </a:r>
          </a:p>
        </p:txBody>
      </p:sp>
      <p:sp>
        <p:nvSpPr>
          <p:cNvPr id="66" name="Rectangle 65"/>
          <p:cNvSpPr/>
          <p:nvPr/>
        </p:nvSpPr>
        <p:spPr>
          <a:xfrm>
            <a:off x="3855761" y="5154301"/>
            <a:ext cx="1558440" cy="3847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Acceptance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762000"/>
          </a:xfrm>
        </p:spPr>
        <p:txBody>
          <a:bodyPr/>
          <a:lstStyle/>
          <a:p>
            <a:r>
              <a:rPr lang="en-US" dirty="0"/>
              <a:t>What do you think these words mean to children and teens in your care?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Child’s </a:t>
            </a:r>
            <a:r>
              <a:rPr lang="en-US" dirty="0" smtClean="0"/>
              <a:t>or Teen’s Experience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65975" y="3304676"/>
            <a:ext cx="1388723" cy="905478"/>
            <a:chOff x="1074419" y="5222768"/>
            <a:chExt cx="1561012" cy="1017814"/>
          </a:xfrm>
        </p:grpSpPr>
        <p:cxnSp>
          <p:nvCxnSpPr>
            <p:cNvPr id="8" name="Straight Connector 7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5" name="TextBox 14"/>
          <p:cNvSpPr txBox="1"/>
          <p:nvPr/>
        </p:nvSpPr>
        <p:spPr>
          <a:xfrm>
            <a:off x="674536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3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58068" y="3306777"/>
            <a:ext cx="1388723" cy="905478"/>
            <a:chOff x="1074419" y="5222768"/>
            <a:chExt cx="1561012" cy="1017814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4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4" name="TextBox 23"/>
          <p:cNvSpPr txBox="1"/>
          <p:nvPr/>
        </p:nvSpPr>
        <p:spPr>
          <a:xfrm>
            <a:off x="2766629" y="3159216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4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4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950161" y="3304676"/>
            <a:ext cx="1388723" cy="905478"/>
            <a:chOff x="1074419" y="5222768"/>
            <a:chExt cx="1561012" cy="1017814"/>
          </a:xfrm>
        </p:grpSpPr>
        <p:cxnSp>
          <p:nvCxnSpPr>
            <p:cNvPr id="27" name="Straight Connector 26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TextBox 32"/>
          <p:cNvSpPr txBox="1"/>
          <p:nvPr/>
        </p:nvSpPr>
        <p:spPr>
          <a:xfrm>
            <a:off x="4858722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7041866" y="3304676"/>
            <a:ext cx="1388723" cy="905478"/>
            <a:chOff x="1074419" y="5222768"/>
            <a:chExt cx="1561012" cy="1017814"/>
          </a:xfrm>
        </p:grpSpPr>
        <p:cxnSp>
          <p:nvCxnSpPr>
            <p:cNvPr id="36" name="Straight Connector 35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5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2" name="TextBox 41"/>
          <p:cNvSpPr txBox="1"/>
          <p:nvPr/>
        </p:nvSpPr>
        <p:spPr>
          <a:xfrm>
            <a:off x="6950427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5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5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46097" y="3540068"/>
            <a:ext cx="1406118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Mutuality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950161" y="3540068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Joy</a:t>
            </a:r>
            <a:endParaRPr lang="en-US" sz="19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041866" y="3540068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Trust</a:t>
            </a:r>
            <a:endParaRPr lang="en-US" sz="19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861533" y="4918909"/>
            <a:ext cx="1388723" cy="905478"/>
            <a:chOff x="1074419" y="5222768"/>
            <a:chExt cx="1561012" cy="1017814"/>
          </a:xfrm>
        </p:grpSpPr>
        <p:cxnSp>
          <p:nvCxnSpPr>
            <p:cNvPr id="49" name="Straight Connector 4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51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5" name="TextBox 54"/>
          <p:cNvSpPr txBox="1"/>
          <p:nvPr/>
        </p:nvSpPr>
        <p:spPr>
          <a:xfrm>
            <a:off x="1770094" y="477134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6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6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61533" y="5154301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Curiosity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3943377" y="4918909"/>
            <a:ext cx="1388723" cy="905478"/>
            <a:chOff x="1074419" y="5222768"/>
            <a:chExt cx="1561012" cy="1017814"/>
          </a:xfrm>
        </p:grpSpPr>
        <p:cxnSp>
          <p:nvCxnSpPr>
            <p:cNvPr id="59" name="Straight Connector 5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5" name="TextBox 64"/>
          <p:cNvSpPr txBox="1"/>
          <p:nvPr/>
        </p:nvSpPr>
        <p:spPr>
          <a:xfrm>
            <a:off x="3851938" y="477134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bg2">
                  <a:lumMod val="90000"/>
                </a:schemeClr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025221" y="4936664"/>
            <a:ext cx="1388723" cy="905478"/>
            <a:chOff x="1074419" y="5222768"/>
            <a:chExt cx="1561012" cy="1017814"/>
          </a:xfrm>
        </p:grpSpPr>
        <p:cxnSp>
          <p:nvCxnSpPr>
            <p:cNvPr id="69" name="Straight Connector 6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tx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5" name="TextBox 74"/>
          <p:cNvSpPr txBox="1"/>
          <p:nvPr/>
        </p:nvSpPr>
        <p:spPr>
          <a:xfrm>
            <a:off x="5933782" y="4789103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tx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025221" y="5172056"/>
            <a:ext cx="1388723" cy="3847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Repair</a:t>
            </a:r>
          </a:p>
        </p:txBody>
      </p:sp>
    </p:spTree>
    <p:extLst>
      <p:ext uri="{BB962C8B-B14F-4D97-AF65-F5344CB8AC3E}">
        <p14:creationId xmlns:p14="http://schemas.microsoft.com/office/powerpoint/2010/main" val="33344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/>
          <p:cNvSpPr/>
          <p:nvPr/>
        </p:nvSpPr>
        <p:spPr bwMode="auto">
          <a:xfrm>
            <a:off x="2654324" y="3080795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746417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6838122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1657789" y="469292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Rectangle 126"/>
          <p:cNvSpPr/>
          <p:nvPr/>
        </p:nvSpPr>
        <p:spPr bwMode="auto">
          <a:xfrm>
            <a:off x="3739633" y="4692927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5821477" y="4710682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2858068" y="3540068"/>
            <a:ext cx="13887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Tcepser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3825943" y="5169209"/>
            <a:ext cx="162167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Ecnatpecca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729343"/>
          </a:xfrm>
        </p:spPr>
        <p:txBody>
          <a:bodyPr/>
          <a:lstStyle/>
          <a:p>
            <a:r>
              <a:rPr lang="en-US" dirty="0"/>
              <a:t>What do you think these words mean to children and teens in your care?</a:t>
            </a:r>
            <a:r>
              <a:rPr lang="en-US" b="1" dirty="0"/>
              <a:t>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Child’s or Teen’s </a:t>
            </a:r>
            <a:r>
              <a:rPr lang="en-US" dirty="0"/>
              <a:t>Experience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62231" y="3078694"/>
            <a:ext cx="1751237" cy="1307553"/>
          </a:xfrm>
          <a:prstGeom prst="rect">
            <a:avLst/>
          </a:prstGeom>
          <a:solidFill>
            <a:schemeClr val="bg1"/>
          </a:solidFill>
          <a:ln w="889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765975" y="3304676"/>
            <a:ext cx="1388723" cy="905478"/>
            <a:chOff x="1074419" y="5222768"/>
            <a:chExt cx="1561012" cy="1017814"/>
          </a:xfrm>
        </p:grpSpPr>
        <p:cxnSp>
          <p:nvCxnSpPr>
            <p:cNvPr id="79" name="Straight Connector 7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5" name="TextBox 84"/>
          <p:cNvSpPr txBox="1"/>
          <p:nvPr/>
        </p:nvSpPr>
        <p:spPr>
          <a:xfrm>
            <a:off x="674536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3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2858068" y="3306777"/>
            <a:ext cx="1388723" cy="905478"/>
            <a:chOff x="1074419" y="5222768"/>
            <a:chExt cx="1561012" cy="1017814"/>
          </a:xfrm>
        </p:grpSpPr>
        <p:cxnSp>
          <p:nvCxnSpPr>
            <p:cNvPr id="88" name="Straight Connector 87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4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4" name="TextBox 93"/>
          <p:cNvSpPr txBox="1"/>
          <p:nvPr/>
        </p:nvSpPr>
        <p:spPr>
          <a:xfrm>
            <a:off x="2766629" y="3159216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4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4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4950161" y="3304676"/>
            <a:ext cx="1388723" cy="905478"/>
            <a:chOff x="1074419" y="5222768"/>
            <a:chExt cx="1561012" cy="1017814"/>
          </a:xfrm>
        </p:grpSpPr>
        <p:cxnSp>
          <p:nvCxnSpPr>
            <p:cNvPr id="97" name="Straight Connector 96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Straight Connector 100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2" name="Straight Connector 101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3" name="TextBox 102"/>
          <p:cNvSpPr txBox="1"/>
          <p:nvPr/>
        </p:nvSpPr>
        <p:spPr>
          <a:xfrm>
            <a:off x="4858722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7041866" y="3304676"/>
            <a:ext cx="1388723" cy="905478"/>
            <a:chOff x="1074419" y="5222768"/>
            <a:chExt cx="1561012" cy="1017814"/>
          </a:xfrm>
        </p:grpSpPr>
        <p:cxnSp>
          <p:nvCxnSpPr>
            <p:cNvPr id="106" name="Straight Connector 105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Connector 106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Straight Connector 109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1" name="Straight Connector 110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5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2" name="TextBox 111"/>
          <p:cNvSpPr txBox="1"/>
          <p:nvPr/>
        </p:nvSpPr>
        <p:spPr>
          <a:xfrm>
            <a:off x="6950427" y="3157115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5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5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767810" y="3540068"/>
            <a:ext cx="140928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Ytilautum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4950161" y="3540068"/>
            <a:ext cx="13887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Yoj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7041866" y="3540068"/>
            <a:ext cx="13887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Tsurt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861533" y="4918909"/>
            <a:ext cx="1388723" cy="905478"/>
            <a:chOff x="1074419" y="5222768"/>
            <a:chExt cx="1561012" cy="1017814"/>
          </a:xfrm>
        </p:grpSpPr>
        <p:cxnSp>
          <p:nvCxnSpPr>
            <p:cNvPr id="119" name="Straight Connector 11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Straight Connector 11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Straight Connector 12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Straight Connector 12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accent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5" name="TextBox 124"/>
          <p:cNvSpPr txBox="1"/>
          <p:nvPr/>
        </p:nvSpPr>
        <p:spPr>
          <a:xfrm>
            <a:off x="1770094" y="477134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accent6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accent6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1821777" y="5169209"/>
            <a:ext cx="147503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Ytisoiruc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28" name="Group 127"/>
          <p:cNvGrpSpPr/>
          <p:nvPr/>
        </p:nvGrpSpPr>
        <p:grpSpPr>
          <a:xfrm>
            <a:off x="3943377" y="4918909"/>
            <a:ext cx="1388723" cy="905478"/>
            <a:chOff x="1074419" y="5222768"/>
            <a:chExt cx="1561012" cy="1017814"/>
          </a:xfrm>
        </p:grpSpPr>
        <p:cxnSp>
          <p:nvCxnSpPr>
            <p:cNvPr id="129" name="Straight Connector 12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Straight Connector 12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5" name="TextBox 134"/>
          <p:cNvSpPr txBox="1"/>
          <p:nvPr/>
        </p:nvSpPr>
        <p:spPr>
          <a:xfrm>
            <a:off x="3851938" y="4771348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bg2">
                  <a:lumMod val="90000"/>
                </a:schemeClr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>
            <a:off x="6025221" y="4936664"/>
            <a:ext cx="1388723" cy="905478"/>
            <a:chOff x="1074419" y="5222768"/>
            <a:chExt cx="1561012" cy="1017814"/>
          </a:xfrm>
        </p:grpSpPr>
        <p:cxnSp>
          <p:nvCxnSpPr>
            <p:cNvPr id="139" name="Straight Connector 138"/>
            <p:cNvCxnSpPr/>
            <p:nvPr/>
          </p:nvCxnSpPr>
          <p:spPr bwMode="auto">
            <a:xfrm>
              <a:off x="1074419" y="522276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0" name="Straight Connector 139"/>
            <p:cNvCxnSpPr/>
            <p:nvPr/>
          </p:nvCxnSpPr>
          <p:spPr bwMode="auto">
            <a:xfrm>
              <a:off x="1074419" y="5420888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>
              <a:off x="1074419" y="5620096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1074419" y="581930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1074419" y="6025045"/>
              <a:ext cx="1561012" cy="0"/>
            </a:xfrm>
            <a:prstGeom prst="line">
              <a:avLst/>
            </a:prstGeom>
            <a:solidFill>
              <a:srgbClr val="80808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/>
            <p:cNvCxnSpPr/>
            <p:nvPr/>
          </p:nvCxnSpPr>
          <p:spPr bwMode="auto">
            <a:xfrm>
              <a:off x="1074419" y="6240582"/>
              <a:ext cx="1561012" cy="0"/>
            </a:xfrm>
            <a:prstGeom prst="line">
              <a:avLst/>
            </a:prstGeom>
            <a:solidFill>
              <a:srgbClr val="808080"/>
            </a:solidFill>
            <a:ln w="19050" cap="rnd" cmpd="sng" algn="ctr">
              <a:solidFill>
                <a:schemeClr val="tx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5" name="TextBox 144"/>
          <p:cNvSpPr txBox="1"/>
          <p:nvPr/>
        </p:nvSpPr>
        <p:spPr>
          <a:xfrm>
            <a:off x="5933782" y="4789103"/>
            <a:ext cx="669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2"/>
                </a:solidFill>
                <a:latin typeface="Apple Chancery" charset="0"/>
                <a:ea typeface="Apple Chancery" charset="0"/>
                <a:cs typeface="Apple Chancery" charset="0"/>
              </a:rPr>
              <a:t>recipe:</a:t>
            </a:r>
            <a:endParaRPr lang="en-US" sz="800" dirty="0">
              <a:solidFill>
                <a:schemeClr val="tx2"/>
              </a:solidFill>
              <a:latin typeface="Apple Chancery" charset="0"/>
              <a:ea typeface="Apple Chancery" charset="0"/>
              <a:cs typeface="Apple Chancery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6025221" y="5169209"/>
            <a:ext cx="13887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Riaper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8642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8414" y="2122715"/>
            <a:ext cx="5127171" cy="3886200"/>
          </a:xfrm>
        </p:spPr>
        <p:txBody>
          <a:bodyPr/>
          <a:lstStyle/>
          <a:p>
            <a:r>
              <a:rPr lang="en-US" dirty="0"/>
              <a:t>How many people in this room have ever been hurt in a relationship?</a:t>
            </a:r>
            <a:endParaRPr lang="en-US" dirty="0">
              <a:solidFill>
                <a:srgbClr val="595959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842" y="3217276"/>
            <a:ext cx="4492313" cy="299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03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595959"/>
                </a:solidFill>
              </a:rPr>
              <a:t>When entering into the relationship, don’t forget the </a:t>
            </a:r>
            <a:r>
              <a:rPr lang="en-US" dirty="0" smtClean="0">
                <a:solidFill>
                  <a:srgbClr val="595959"/>
                </a:solidFill>
              </a:rPr>
              <a:t>child’s </a:t>
            </a:r>
            <a:r>
              <a:rPr lang="en-US" dirty="0">
                <a:solidFill>
                  <a:srgbClr val="595959"/>
                </a:solidFill>
              </a:rPr>
              <a:t>or teen’s lens: Who is in the room?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in Mind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513" y="2944513"/>
            <a:ext cx="4406973" cy="3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593" y="3965871"/>
            <a:ext cx="3708345" cy="8103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412" y="2332345"/>
            <a:ext cx="4553028" cy="84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33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18152" y="2047461"/>
            <a:ext cx="6907696" cy="3886200"/>
          </a:xfrm>
        </p:spPr>
        <p:txBody>
          <a:bodyPr/>
          <a:lstStyle/>
          <a:p>
            <a:r>
              <a:rPr lang="en-US" dirty="0"/>
              <a:t>What do you think your foster </a:t>
            </a:r>
            <a:r>
              <a:rPr lang="en-US" dirty="0" smtClean="0"/>
              <a:t>child’s </a:t>
            </a:r>
            <a:r>
              <a:rPr lang="en-US" dirty="0"/>
              <a:t>or teen’s expectations might be when he or she meets you?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840" y="3209653"/>
            <a:ext cx="4317348" cy="287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61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93471" y="1964136"/>
            <a:ext cx="4757057" cy="4197178"/>
          </a:xfrm>
        </p:spPr>
        <p:txBody>
          <a:bodyPr/>
          <a:lstStyle/>
          <a:p>
            <a:r>
              <a:rPr lang="en-US" dirty="0"/>
              <a:t>Steps to building the relationship…</a:t>
            </a:r>
          </a:p>
          <a:p>
            <a:pPr lvl="1">
              <a:lnSpc>
                <a:spcPts val="2000"/>
              </a:lnSpc>
            </a:pPr>
            <a:r>
              <a:rPr lang="en-US" sz="1800" dirty="0">
                <a:solidFill>
                  <a:srgbClr val="595959"/>
                </a:solidFill>
              </a:rPr>
              <a:t>Before the child or teen arrives</a:t>
            </a:r>
          </a:p>
          <a:p>
            <a:pPr lvl="1">
              <a:lnSpc>
                <a:spcPts val="2000"/>
              </a:lnSpc>
            </a:pPr>
            <a:r>
              <a:rPr lang="en-US" sz="1800" dirty="0">
                <a:solidFill>
                  <a:srgbClr val="595959"/>
                </a:solidFill>
              </a:rPr>
              <a:t>As the child or teen arrives (the basics)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Ease into the relationship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Build the relationship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Meet the </a:t>
            </a:r>
            <a:r>
              <a:rPr lang="en-US" sz="1800" dirty="0" smtClean="0">
                <a:solidFill>
                  <a:srgbClr val="595959"/>
                </a:solidFill>
              </a:rPr>
              <a:t>child’s </a:t>
            </a:r>
            <a:r>
              <a:rPr lang="en-US" sz="1800" dirty="0">
                <a:solidFill>
                  <a:srgbClr val="595959"/>
                </a:solidFill>
              </a:rPr>
              <a:t>or teen’s pace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Ride the roller coaster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Address the disconnects</a:t>
            </a:r>
          </a:p>
          <a:p>
            <a:pPr lvl="1">
              <a:lnSpc>
                <a:spcPts val="2000"/>
              </a:lnSpc>
              <a:buFont typeface="Arial" panose="020B0604020202020204" pitchFamily="34" charset="0"/>
              <a:buChar char="−"/>
            </a:pPr>
            <a:r>
              <a:rPr lang="en-US" sz="1800" b="1" dirty="0">
                <a:solidFill>
                  <a:schemeClr val="accent3"/>
                </a:solidFill>
              </a:rPr>
              <a:t>Engage with joy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Some Steps to Building a Relationship? </a:t>
            </a:r>
          </a:p>
        </p:txBody>
      </p:sp>
    </p:spTree>
    <p:extLst>
      <p:ext uri="{BB962C8B-B14F-4D97-AF65-F5344CB8AC3E}">
        <p14:creationId xmlns:p14="http://schemas.microsoft.com/office/powerpoint/2010/main" val="795320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70957" y="1956485"/>
            <a:ext cx="5802086" cy="413951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Make sure the whole family is on board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b="1" dirty="0">
                <a:solidFill>
                  <a:schemeClr val="accent3"/>
                </a:solidFill>
              </a:rPr>
              <a:t>Have a support plan</a:t>
            </a:r>
            <a:r>
              <a:rPr lang="en-US" dirty="0">
                <a:solidFill>
                  <a:srgbClr val="595959"/>
                </a:solidFill>
              </a:rPr>
              <a:t>: Anticipate your family’s self-care needs and resources</a:t>
            </a:r>
            <a:endParaRPr lang="en-US" b="1" dirty="0">
              <a:solidFill>
                <a:schemeClr val="accent3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Prepare siblings and other children in the home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Connect with extended family and community. Don’t let yourself get isolated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Entry</a:t>
            </a:r>
          </a:p>
        </p:txBody>
      </p:sp>
    </p:spTree>
    <p:extLst>
      <p:ext uri="{BB962C8B-B14F-4D97-AF65-F5344CB8AC3E}">
        <p14:creationId xmlns:p14="http://schemas.microsoft.com/office/powerpoint/2010/main" val="33315495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58043" y="1902057"/>
            <a:ext cx="5627914" cy="413951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Welcome kits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595959"/>
                </a:solidFill>
              </a:rPr>
              <a:t>Establish the child’s </a:t>
            </a:r>
            <a:r>
              <a:rPr lang="en-US" dirty="0">
                <a:solidFill>
                  <a:srgbClr val="595959"/>
                </a:solidFill>
              </a:rPr>
              <a:t>or teen’s space and provide permission to use it</a:t>
            </a:r>
            <a:endParaRPr lang="en-US" b="1" dirty="0">
              <a:solidFill>
                <a:schemeClr val="accent3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b="1" dirty="0">
                <a:solidFill>
                  <a:schemeClr val="accent3"/>
                </a:solidFill>
              </a:rPr>
              <a:t>Ask about </a:t>
            </a:r>
            <a:r>
              <a:rPr lang="en-US" b="1" dirty="0" smtClean="0">
                <a:solidFill>
                  <a:schemeClr val="accent3"/>
                </a:solidFill>
              </a:rPr>
              <a:t>the child’s </a:t>
            </a:r>
            <a:r>
              <a:rPr lang="en-US" b="1" dirty="0">
                <a:solidFill>
                  <a:schemeClr val="accent3"/>
                </a:solidFill>
              </a:rPr>
              <a:t>or </a:t>
            </a:r>
            <a:r>
              <a:rPr lang="en-US" b="1" dirty="0" smtClean="0">
                <a:solidFill>
                  <a:schemeClr val="accent3"/>
                </a:solidFill>
              </a:rPr>
              <a:t>teen’s </a:t>
            </a:r>
            <a:r>
              <a:rPr lang="en-US" b="1" dirty="0">
                <a:solidFill>
                  <a:schemeClr val="accent3"/>
                </a:solidFill>
              </a:rPr>
              <a:t>preferences </a:t>
            </a:r>
            <a:r>
              <a:rPr lang="en-US" dirty="0">
                <a:solidFill>
                  <a:srgbClr val="595959"/>
                </a:solidFill>
              </a:rPr>
              <a:t>(food, clothing, routines, hygiene, colors/decoration)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Be clear about household expectations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dirty="0">
                <a:solidFill>
                  <a:srgbClr val="595959"/>
                </a:solidFill>
              </a:rPr>
              <a:t>Give </a:t>
            </a:r>
            <a:r>
              <a:rPr lang="en-US" dirty="0" smtClean="0">
                <a:solidFill>
                  <a:srgbClr val="595959"/>
                </a:solidFill>
              </a:rPr>
              <a:t>the child </a:t>
            </a:r>
            <a:r>
              <a:rPr lang="en-US" dirty="0">
                <a:solidFill>
                  <a:srgbClr val="595959"/>
                </a:solidFill>
              </a:rPr>
              <a:t>or teen choices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With the Basics</a:t>
            </a:r>
          </a:p>
        </p:txBody>
      </p:sp>
    </p:spTree>
    <p:extLst>
      <p:ext uri="{BB962C8B-B14F-4D97-AF65-F5344CB8AC3E}">
        <p14:creationId xmlns:p14="http://schemas.microsoft.com/office/powerpoint/2010/main" val="3804306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1978257"/>
            <a:ext cx="6553200" cy="413951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b="1" dirty="0">
                <a:solidFill>
                  <a:srgbClr val="DA5521"/>
                </a:solidFill>
              </a:rPr>
              <a:t>Move at the </a:t>
            </a:r>
            <a:r>
              <a:rPr lang="en-US" b="1" dirty="0" smtClean="0">
                <a:solidFill>
                  <a:srgbClr val="DA5521"/>
                </a:solidFill>
              </a:rPr>
              <a:t>child’s </a:t>
            </a:r>
            <a:r>
              <a:rPr lang="en-US" b="1" dirty="0">
                <a:solidFill>
                  <a:srgbClr val="DA5521"/>
                </a:solidFill>
              </a:rPr>
              <a:t>or teen’s pace. </a:t>
            </a:r>
            <a:r>
              <a:rPr lang="en-US" dirty="0">
                <a:solidFill>
                  <a:srgbClr val="595959"/>
                </a:solidFill>
              </a:rPr>
              <a:t>It’s hard for a relationship to start in the middle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>
                <a:solidFill>
                  <a:srgbClr val="595959"/>
                </a:solidFill>
              </a:rPr>
              <a:t>Let the child or teen choose how much of himself or herself to share with you. Ease the pressure</a:t>
            </a:r>
            <a:endParaRPr lang="en-US" b="1" dirty="0">
              <a:solidFill>
                <a:schemeClr val="accent3"/>
              </a:solidFill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>
                <a:solidFill>
                  <a:srgbClr val="595959"/>
                </a:solidFill>
              </a:rPr>
              <a:t>Expect the good. Don’t assume that history will dictate the present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b="1" dirty="0">
                <a:solidFill>
                  <a:srgbClr val="DA5521"/>
                </a:solidFill>
              </a:rPr>
              <a:t>Keep the expectations realistic.</a:t>
            </a:r>
            <a:r>
              <a:rPr lang="en-US" dirty="0">
                <a:solidFill>
                  <a:srgbClr val="595959"/>
                </a:solidFill>
              </a:rPr>
              <a:t> Your early goal is to build safety and comfort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>
                <a:solidFill>
                  <a:srgbClr val="595959"/>
                </a:solidFill>
              </a:rPr>
              <a:t>Give the child or teen choices about what to call you and other family members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Ease Into the Relationship</a:t>
            </a:r>
          </a:p>
        </p:txBody>
      </p:sp>
    </p:spTree>
    <p:extLst>
      <p:ext uri="{BB962C8B-B14F-4D97-AF65-F5344CB8AC3E}">
        <p14:creationId xmlns:p14="http://schemas.microsoft.com/office/powerpoint/2010/main" val="2508558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58610" y="1812320"/>
            <a:ext cx="7426779" cy="460435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Be curious about the whole child</a:t>
            </a:r>
            <a:r>
              <a:rPr lang="en-US" dirty="0">
                <a:solidFill>
                  <a:srgbClr val="595959"/>
                </a:solidFill>
              </a:rPr>
              <a:t>: </a:t>
            </a:r>
            <a:r>
              <a:rPr lang="en-US" dirty="0" smtClean="0">
                <a:solidFill>
                  <a:srgbClr val="595959"/>
                </a:solidFill>
              </a:rPr>
              <a:t>Interests</a:t>
            </a:r>
            <a:r>
              <a:rPr lang="en-US" dirty="0">
                <a:solidFill>
                  <a:srgbClr val="595959"/>
                </a:solidFill>
              </a:rPr>
              <a:t>, fears, talents, wants, needs</a:t>
            </a:r>
            <a:endParaRPr lang="en-US" b="1" dirty="0">
              <a:solidFill>
                <a:schemeClr val="accent3"/>
              </a:solidFill>
            </a:endParaRP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Find time to engage with your child or teen and support him or her in engaging with other family members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Acknowledge (or be aware of) both hopes and fears about relationships (your own and the </a:t>
            </a:r>
            <a:r>
              <a:rPr lang="en-US" dirty="0" smtClean="0">
                <a:solidFill>
                  <a:srgbClr val="595959"/>
                </a:solidFill>
              </a:rPr>
              <a:t>child’s </a:t>
            </a:r>
            <a:r>
              <a:rPr lang="en-US" dirty="0">
                <a:solidFill>
                  <a:srgbClr val="595959"/>
                </a:solidFill>
              </a:rPr>
              <a:t>or teen’s)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Honor history. Your </a:t>
            </a:r>
            <a:r>
              <a:rPr lang="en-US" dirty="0" smtClean="0">
                <a:solidFill>
                  <a:srgbClr val="595959"/>
                </a:solidFill>
              </a:rPr>
              <a:t>child’s </a:t>
            </a:r>
            <a:r>
              <a:rPr lang="en-US" dirty="0">
                <a:solidFill>
                  <a:srgbClr val="595959"/>
                </a:solidFill>
              </a:rPr>
              <a:t>or teen’s life began before he or she entered your home. Support continuity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95959"/>
                </a:solidFill>
              </a:rPr>
              <a:t>Consider things like previous connections, culture and rituals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Ask your child or teen what he or she wants or needs from you; be aware of what you are asking of him or her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the Relationship</a:t>
            </a:r>
          </a:p>
        </p:txBody>
      </p:sp>
    </p:spTree>
    <p:extLst>
      <p:ext uri="{BB962C8B-B14F-4D97-AF65-F5344CB8AC3E}">
        <p14:creationId xmlns:p14="http://schemas.microsoft.com/office/powerpoint/2010/main" val="2165798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26028" y="2169200"/>
            <a:ext cx="6291943" cy="393709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Think of the many different ways we express our needs, form connections, manage our feelings, etc.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>
                <a:solidFill>
                  <a:srgbClr val="595959"/>
                </a:solidFill>
              </a:rPr>
              <a:t>Instead of expecting your child or teen to do things your way, get curious. Keep asking yourself, “What am I learning about this child’s way?” Try to </a:t>
            </a:r>
            <a:r>
              <a:rPr lang="en-US" b="1" dirty="0">
                <a:solidFill>
                  <a:schemeClr val="accent3"/>
                </a:solidFill>
              </a:rPr>
              <a:t>meet the child or teen where he or she is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 the Child Where He or She Is</a:t>
            </a:r>
          </a:p>
        </p:txBody>
      </p:sp>
    </p:spTree>
    <p:extLst>
      <p:ext uri="{BB962C8B-B14F-4D97-AF65-F5344CB8AC3E}">
        <p14:creationId xmlns:p14="http://schemas.microsoft.com/office/powerpoint/2010/main" val="2178071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84032" y="1930936"/>
            <a:ext cx="6571382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Olivia is now 6 years old and on her fourth foster placement. The home she is in is noisy — four kids, two dogs and some extended family. Her foster mother works in child care and is enthusiastic about playing with Olivia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Olivia is overwhelmed </a:t>
            </a:r>
            <a:r>
              <a:rPr lang="en-US" dirty="0"/>
              <a:t>by all the chaos. She has </a:t>
            </a:r>
            <a:br>
              <a:rPr lang="en-US" dirty="0"/>
            </a:br>
            <a:r>
              <a:rPr lang="en-US" dirty="0"/>
              <a:t>lost three homes in three years and does not trust </a:t>
            </a:r>
            <a:br>
              <a:rPr lang="en-US" dirty="0"/>
            </a:br>
            <a:r>
              <a:rPr lang="en-US" dirty="0"/>
              <a:t>that this one will stick 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She is quiet and watchful and resists her foster mother’s attempts to engage her. When her foster mother tries to play, Olivia sometimes shuts down, </a:t>
            </a:r>
            <a:br>
              <a:rPr lang="en-US" dirty="0"/>
            </a:br>
            <a:r>
              <a:rPr lang="en-US" dirty="0"/>
              <a:t>but may explode, yell and scream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Olivia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5414" y="1930936"/>
            <a:ext cx="697992" cy="441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620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60714" y="2079172"/>
            <a:ext cx="6422571" cy="3886200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dirty="0"/>
              <a:t>Remember:</a:t>
            </a:r>
          </a:p>
          <a:p>
            <a:pPr>
              <a:buSzPct val="100000"/>
            </a:pPr>
            <a:r>
              <a:rPr lang="en-US" dirty="0"/>
              <a:t>All relationships shift over time</a:t>
            </a:r>
          </a:p>
          <a:p>
            <a:pPr>
              <a:buSzPct val="100000"/>
            </a:pPr>
            <a:r>
              <a:rPr lang="en-US" dirty="0">
                <a:solidFill>
                  <a:srgbClr val="595959"/>
                </a:solidFill>
              </a:rPr>
              <a:t>All of us have good days and hard days</a:t>
            </a:r>
          </a:p>
          <a:p>
            <a:pPr>
              <a:buSzPct val="100000"/>
            </a:pPr>
            <a:r>
              <a:rPr lang="en-US" dirty="0">
                <a:solidFill>
                  <a:srgbClr val="595959"/>
                </a:solidFill>
              </a:rPr>
              <a:t>All of us have changing moods that affect our relationships</a:t>
            </a:r>
          </a:p>
          <a:p>
            <a:pPr>
              <a:buSzPct val="100000"/>
            </a:pPr>
            <a:r>
              <a:rPr lang="en-US" dirty="0">
                <a:solidFill>
                  <a:srgbClr val="595959"/>
                </a:solidFill>
              </a:rPr>
              <a:t>All of us have moments when we feel disconnected from those we care about</a:t>
            </a:r>
          </a:p>
          <a:p>
            <a:pPr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All of this is even harder for children or teens who have experienced trauma </a:t>
            </a:r>
            <a:r>
              <a:rPr lang="en-US" b="1" dirty="0">
                <a:solidFill>
                  <a:srgbClr val="DA5521"/>
                </a:solidFill>
              </a:rPr>
              <a:t>or</a:t>
            </a:r>
            <a:r>
              <a:rPr lang="en-US" b="1" dirty="0">
                <a:solidFill>
                  <a:schemeClr val="accent3"/>
                </a:solidFill>
              </a:rPr>
              <a:t> been </a:t>
            </a:r>
            <a:r>
              <a:rPr lang="en-US" b="1" dirty="0">
                <a:solidFill>
                  <a:srgbClr val="DA5521"/>
                </a:solidFill>
              </a:rPr>
              <a:t>hurt </a:t>
            </a:r>
            <a:br>
              <a:rPr lang="en-US" b="1" dirty="0">
                <a:solidFill>
                  <a:srgbClr val="DA5521"/>
                </a:solidFill>
              </a:rPr>
            </a:br>
            <a:r>
              <a:rPr lang="en-US" b="1" dirty="0">
                <a:solidFill>
                  <a:srgbClr val="DA5521"/>
                </a:solidFill>
              </a:rPr>
              <a:t>in relationships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the Roller Coaster</a:t>
            </a:r>
          </a:p>
        </p:txBody>
      </p:sp>
    </p:spTree>
    <p:extLst>
      <p:ext uri="{BB962C8B-B14F-4D97-AF65-F5344CB8AC3E}">
        <p14:creationId xmlns:p14="http://schemas.microsoft.com/office/powerpoint/2010/main" val="9864110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2400" y="2700050"/>
            <a:ext cx="63233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3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DISCONNECT</a:t>
            </a:r>
            <a:r>
              <a:rPr lang="en-US" sz="30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ion</a:t>
            </a:r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is often about </a:t>
            </a:r>
            <a:r>
              <a:rPr lang="en-US" sz="3000" b="1" spc="300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Arial" charset="0"/>
                <a:ea typeface="Arial" charset="0"/>
                <a:cs typeface="Arial" charset="0"/>
              </a:rPr>
              <a:t>PROTECT</a:t>
            </a:r>
            <a:r>
              <a:rPr lang="en-US" sz="30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ion</a:t>
            </a:r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not</a:t>
            </a:r>
          </a:p>
          <a:p>
            <a:r>
              <a:rPr lang="en-US" sz="3000" b="1" spc="300" dirty="0" err="1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rPr>
              <a:t>REJECT</a:t>
            </a:r>
            <a:r>
              <a:rPr lang="en-US" sz="30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ion</a:t>
            </a:r>
            <a:endParaRPr lang="en-US" sz="30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537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Reflections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51720" y="2000816"/>
            <a:ext cx="7240559" cy="3942784"/>
          </a:xfrm>
        </p:spPr>
        <p:txBody>
          <a:bodyPr/>
          <a:lstStyle/>
          <a:p>
            <a:pPr marL="285750" indent="-285750">
              <a:lnSpc>
                <a:spcPts val="2800"/>
              </a:lnSpc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ARC, or </a:t>
            </a:r>
            <a:r>
              <a:rPr lang="en-US" b="1" dirty="0">
                <a:solidFill>
                  <a:schemeClr val="accent3"/>
                </a:solidFill>
              </a:rPr>
              <a:t>Attachment, Regulation and Competency</a:t>
            </a:r>
            <a:r>
              <a:rPr lang="en-US" dirty="0"/>
              <a:t>, is a framework for working with children and teens who have experienced trauma. Developed by Margaret Blaustein and Kristine </a:t>
            </a:r>
            <a:r>
              <a:rPr lang="en-US" dirty="0" err="1"/>
              <a:t>Kinniburgh</a:t>
            </a:r>
            <a:r>
              <a:rPr lang="en-US" dirty="0"/>
              <a:t> of the Justice Resource Institute</a:t>
            </a:r>
            <a:r>
              <a:rPr lang="en-US" dirty="0">
                <a:solidFill>
                  <a:schemeClr val="accent3"/>
                </a:solidFill>
              </a:rPr>
              <a:t>, </a:t>
            </a:r>
            <a:r>
              <a:rPr lang="en-US" b="1" dirty="0">
                <a:solidFill>
                  <a:schemeClr val="accent3"/>
                </a:solidFill>
              </a:rPr>
              <a:t>ARC builds on the resilience of children, teens and families</a:t>
            </a:r>
            <a:r>
              <a:rPr lang="en-US" dirty="0"/>
              <a:t> </a:t>
            </a:r>
          </a:p>
          <a:p>
            <a:pPr marL="285750" indent="-285750">
              <a:lnSpc>
                <a:spcPts val="28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ARC Reflections — an ARC-informed caregiver training curriculum for foster parents, kin and other caregivers — was written by </a:t>
            </a:r>
            <a:r>
              <a:rPr lang="en-US" dirty="0" err="1"/>
              <a:t>Blaustein</a:t>
            </a:r>
            <a:r>
              <a:rPr lang="en-US" dirty="0"/>
              <a:t> and </a:t>
            </a:r>
            <a:r>
              <a:rPr lang="en-US" dirty="0" err="1"/>
              <a:t>Kinniburgh</a:t>
            </a:r>
            <a:r>
              <a:rPr lang="en-US" dirty="0"/>
              <a:t> with support and consultation from the Annie E. Casey Foundation</a:t>
            </a:r>
          </a:p>
        </p:txBody>
      </p:sp>
    </p:spTree>
    <p:extLst>
      <p:ext uri="{BB962C8B-B14F-4D97-AF65-F5344CB8AC3E}">
        <p14:creationId xmlns:p14="http://schemas.microsoft.com/office/powerpoint/2010/main" val="1189234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66157" y="2068286"/>
            <a:ext cx="6411686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Don’t take it personally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Anticipate that things will change…even when they are going really well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Believe that reconnection is possible. Take responsibility for it. </a:t>
            </a:r>
            <a:r>
              <a:rPr lang="en-US" b="1" dirty="0">
                <a:solidFill>
                  <a:schemeClr val="accent3"/>
                </a:solidFill>
              </a:rPr>
              <a:t>Don’t expect the child or teen to take the first step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Get curious: What might have led to the disconnect? Step into the child’s </a:t>
            </a:r>
            <a:r>
              <a:rPr lang="en-US" dirty="0" smtClean="0"/>
              <a:t>world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 the Disconnects</a:t>
            </a:r>
          </a:p>
        </p:txBody>
      </p:sp>
    </p:spTree>
    <p:extLst>
      <p:ext uri="{BB962C8B-B14F-4D97-AF65-F5344CB8AC3E}">
        <p14:creationId xmlns:p14="http://schemas.microsoft.com/office/powerpoint/2010/main" val="42915452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1905000"/>
            <a:ext cx="6553200" cy="41148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Reaffirm the relationship</a:t>
            </a:r>
            <a:r>
              <a:rPr lang="en-US" dirty="0"/>
              <a:t>. Find a way to reassure the child or teen that your relationship exists and can continue, even when times are hard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Reconnect </a:t>
            </a:r>
            <a:r>
              <a:rPr lang="en-US" b="1" dirty="0">
                <a:solidFill>
                  <a:schemeClr val="accent3"/>
                </a:solidFill>
              </a:rPr>
              <a:t>at the child’s pace</a:t>
            </a:r>
            <a:r>
              <a:rPr lang="en-US" dirty="0"/>
              <a:t>. Give the child or teen permission to protect himself or herself (even if you don’t feel like they need to)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If needed, make repairs. Give apologies, but don’t expect them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Move on</a:t>
            </a:r>
            <a:r>
              <a:rPr lang="en-US" dirty="0"/>
              <a:t>. Try to shift out of whatever is hard and into something that is positive. You’re not reinforcing the negative when </a:t>
            </a:r>
            <a:r>
              <a:rPr lang="en-US" dirty="0" smtClean="0"/>
              <a:t>you </a:t>
            </a:r>
            <a:r>
              <a:rPr lang="en-US" dirty="0"/>
              <a:t>reconnect in positive ways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 the Disconnects</a:t>
            </a:r>
          </a:p>
        </p:txBody>
      </p:sp>
    </p:spTree>
    <p:extLst>
      <p:ext uri="{BB962C8B-B14F-4D97-AF65-F5344CB8AC3E}">
        <p14:creationId xmlns:p14="http://schemas.microsoft.com/office/powerpoint/2010/main" val="4067689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1948542"/>
            <a:ext cx="6553200" cy="4114800"/>
          </a:xfrm>
        </p:spPr>
        <p:txBody>
          <a:bodyPr/>
          <a:lstStyle/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Experiencing good times in relationships makes it easier to weather hard times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Look for ways to </a:t>
            </a:r>
            <a:r>
              <a:rPr lang="en-US" b="1" dirty="0">
                <a:solidFill>
                  <a:schemeClr val="accent3"/>
                </a:solidFill>
              </a:rPr>
              <a:t>engage in the positive</a:t>
            </a:r>
            <a:r>
              <a:rPr lang="en-US" dirty="0"/>
              <a:t>: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Find, explore and try to share the </a:t>
            </a:r>
            <a:r>
              <a:rPr lang="en-US" sz="1800" dirty="0" smtClean="0">
                <a:solidFill>
                  <a:srgbClr val="595959"/>
                </a:solidFill>
              </a:rPr>
              <a:t>child’s </a:t>
            </a:r>
            <a:r>
              <a:rPr lang="en-US" sz="1800" dirty="0">
                <a:solidFill>
                  <a:srgbClr val="595959"/>
                </a:solidFill>
              </a:rPr>
              <a:t>or teen’s interests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Look for opportunities for one-on-one time and for whole-family experiences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Make sure every day includes at least five minutes of positive connection (or on very busy days, at least two)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 and Create Joyful Opportunities</a:t>
            </a:r>
          </a:p>
        </p:txBody>
      </p:sp>
    </p:spTree>
    <p:extLst>
      <p:ext uri="{BB962C8B-B14F-4D97-AF65-F5344CB8AC3E}">
        <p14:creationId xmlns:p14="http://schemas.microsoft.com/office/powerpoint/2010/main" val="2760483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28800" y="1768630"/>
            <a:ext cx="5486400" cy="4457403"/>
          </a:xfrm>
        </p:spPr>
        <p:txBody>
          <a:bodyPr/>
          <a:lstStyle/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Good relationships require many ingredients</a:t>
            </a:r>
          </a:p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When building the relationship, remember the </a:t>
            </a:r>
            <a:r>
              <a:rPr lang="en-US" dirty="0" smtClean="0"/>
              <a:t>child’s </a:t>
            </a:r>
            <a:r>
              <a:rPr lang="en-US" dirty="0"/>
              <a:t>or teen’s lens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Relationships take time: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Prepare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Ease in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Meet the child or teen where he or she is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Ride the roller coaster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Reconnect</a:t>
            </a:r>
          </a:p>
          <a:p>
            <a:pPr lvl="1">
              <a:spcBef>
                <a:spcPts val="600"/>
              </a:spcBef>
              <a:buSzPct val="100000"/>
              <a:buFont typeface="Arial" panose="020B0604020202020204" pitchFamily="34" charset="0"/>
              <a:buChar char="−"/>
            </a:pPr>
            <a:r>
              <a:rPr lang="en-US" sz="1800" dirty="0">
                <a:solidFill>
                  <a:srgbClr val="595959"/>
                </a:solidFill>
              </a:rPr>
              <a:t>Cultivate joy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20950649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SELF-REFLECTION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118" y="1255154"/>
            <a:ext cx="4333700" cy="4110337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2647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04257" y="2111829"/>
            <a:ext cx="6335486" cy="38862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SzPct val="100000"/>
            </a:pPr>
            <a:r>
              <a:rPr lang="en-US" dirty="0"/>
              <a:t>What has led you to disconnect in relationships?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100000"/>
            </a:pPr>
            <a:r>
              <a:rPr lang="en-US" dirty="0"/>
              <a:t>What has helped you ease back into relationships? Think about what you do and what you want others to do for you as you reconnect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Your Own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77861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45152" y="5416361"/>
            <a:ext cx="6643534" cy="130511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TAKE HOME</a:t>
            </a:r>
          </a:p>
          <a:p>
            <a:pPr>
              <a:lnSpc>
                <a:spcPct val="100000"/>
              </a:lnSpc>
            </a:pPr>
            <a:r>
              <a:rPr lang="en-US" sz="1600" cap="none" dirty="0">
                <a:ln w="0"/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is one sentence (idea, concept or something you have learned) that you can take away from today? Write it in your log.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519" y="1185350"/>
            <a:ext cx="4114800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3010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PRACTICE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929" y="1259008"/>
            <a:ext cx="4274077" cy="4368545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61013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64128" y="2090057"/>
            <a:ext cx="6215743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This week make a list. How many </a:t>
            </a:r>
            <a:r>
              <a:rPr lang="en-US" b="1" dirty="0">
                <a:solidFill>
                  <a:srgbClr val="DA5521"/>
                </a:solidFill>
              </a:rPr>
              <a:t>five-minute joy </a:t>
            </a:r>
            <a:r>
              <a:rPr lang="en-US" dirty="0"/>
              <a:t>activities can you come up with?</a:t>
            </a:r>
          </a:p>
          <a:p>
            <a:pPr lvl="1">
              <a:buSzPct val="100000"/>
            </a:pPr>
            <a:r>
              <a:rPr lang="en-US" sz="1800" dirty="0"/>
              <a:t>Try to bring back a list of at least five joy/engagement activities to share with the group</a:t>
            </a:r>
          </a:p>
          <a:p>
            <a:pPr lvl="1">
              <a:buSzPct val="100000"/>
            </a:pPr>
            <a:r>
              <a:rPr lang="en-US" sz="1800" dirty="0"/>
              <a:t>Try to engage in </a:t>
            </a:r>
            <a:r>
              <a:rPr lang="en-US" sz="1800" b="1" dirty="0">
                <a:solidFill>
                  <a:srgbClr val="DA5521"/>
                </a:solidFill>
              </a:rPr>
              <a:t>one every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773806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CLOSING CHECK-IN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96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52053" y="1984972"/>
            <a:ext cx="6839893" cy="1382917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This group will meet nine times for two hours each time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Please attend all sessions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Each session will include the following segments: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8557" y="3739082"/>
            <a:ext cx="292427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Warm-up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Opening check-in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Review and report back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Theme of the 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17270" y="3739082"/>
            <a:ext cx="30578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Self-reflection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Take home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Practice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Closing check-in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6598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Your Energy Right Now?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16383" y="1747732"/>
            <a:ext cx="7323788" cy="4260480"/>
            <a:chOff x="916383" y="1747732"/>
            <a:chExt cx="7323788" cy="4260480"/>
          </a:xfrm>
        </p:grpSpPr>
        <p:sp>
          <p:nvSpPr>
            <p:cNvPr id="21" name="Rounded Rectangle 20"/>
            <p:cNvSpPr/>
            <p:nvPr/>
          </p:nvSpPr>
          <p:spPr bwMode="auto">
            <a:xfrm>
              <a:off x="91638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 bwMode="auto">
            <a:xfrm flipH="1">
              <a:off x="2025282" y="2845876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riangle 22"/>
            <p:cNvSpPr/>
            <p:nvPr/>
          </p:nvSpPr>
          <p:spPr bwMode="auto">
            <a:xfrm rot="10800000">
              <a:off x="1878254" y="4808423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79197" y="1865421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25" name="Triangle 24"/>
            <p:cNvSpPr/>
            <p:nvPr/>
          </p:nvSpPr>
          <p:spPr bwMode="auto">
            <a:xfrm>
              <a:off x="1878255" y="2596921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91515" y="5171005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27" name="Rounded Rectangle 26"/>
            <p:cNvSpPr/>
            <p:nvPr/>
          </p:nvSpPr>
          <p:spPr bwMode="auto">
            <a:xfrm>
              <a:off x="602776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28" name="Straight Connector 27"/>
            <p:cNvCxnSpPr/>
            <p:nvPr/>
          </p:nvCxnSpPr>
          <p:spPr bwMode="auto">
            <a:xfrm flipH="1">
              <a:off x="7136662" y="2772706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riangle 28"/>
            <p:cNvSpPr/>
            <p:nvPr/>
          </p:nvSpPr>
          <p:spPr bwMode="auto">
            <a:xfrm rot="10800000">
              <a:off x="6989634" y="4979696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90577" y="2009533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31" name="Triangle 30"/>
            <p:cNvSpPr/>
            <p:nvPr/>
          </p:nvSpPr>
          <p:spPr bwMode="auto">
            <a:xfrm>
              <a:off x="6989635" y="250564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102895" y="5369438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95564" y="1747732"/>
              <a:ext cx="1765426" cy="4260480"/>
              <a:chOff x="3561881" y="1747732"/>
              <a:chExt cx="1765426" cy="4260480"/>
            </a:xfrm>
          </p:grpSpPr>
          <p:sp>
            <p:nvSpPr>
              <p:cNvPr id="34" name="Rounded Rectangle 33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38" name="Off-page Connector 37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9" name="Off-page Connector 38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0" name="Off-page Connector 39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1" name="Off-page Connector 40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2" name="Off-page Connector 41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43" name="Straight Connector 42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Triangle 43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37" name="Triangle 36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06300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7772400" cy="1861185"/>
          </a:xfrm>
        </p:spPr>
        <p:txBody>
          <a:bodyPr/>
          <a:lstStyle/>
          <a:p>
            <a:r>
              <a:rPr lang="en-US" sz="3000" b="1" dirty="0"/>
              <a:t>See you next time!</a:t>
            </a:r>
          </a:p>
        </p:txBody>
      </p:sp>
    </p:spTree>
    <p:extLst>
      <p:ext uri="{BB962C8B-B14F-4D97-AF65-F5344CB8AC3E}">
        <p14:creationId xmlns:p14="http://schemas.microsoft.com/office/powerpoint/2010/main" val="622911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0719" y="5624338"/>
            <a:ext cx="7772400" cy="623372"/>
          </a:xfrm>
          <a:ln>
            <a:noFill/>
          </a:ln>
        </p:spPr>
        <p:txBody>
          <a:bodyPr/>
          <a:lstStyle/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WARM-UP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813" y="1244464"/>
            <a:ext cx="4110211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887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0814" y="2122714"/>
            <a:ext cx="4822371" cy="3886200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Pair up with the person next to you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In five minutes, identify five things you have in common</a:t>
            </a:r>
          </a:p>
          <a:p>
            <a:pPr marL="0" indent="0">
              <a:spcAft>
                <a:spcPts val="1200"/>
              </a:spcAft>
              <a:buSzPct val="100000"/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57373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OPENING CHECK-IN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3290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Your Energy Right Now?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16383" y="1747732"/>
            <a:ext cx="7323788" cy="4260480"/>
            <a:chOff x="916383" y="1747732"/>
            <a:chExt cx="7323788" cy="4260480"/>
          </a:xfrm>
        </p:grpSpPr>
        <p:sp>
          <p:nvSpPr>
            <p:cNvPr id="21" name="Rounded Rectangle 20"/>
            <p:cNvSpPr/>
            <p:nvPr/>
          </p:nvSpPr>
          <p:spPr bwMode="auto">
            <a:xfrm>
              <a:off x="91638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2" name="Straight Connector 21"/>
            <p:cNvCxnSpPr>
              <a:endCxn id="40" idx="3"/>
            </p:cNvCxnSpPr>
            <p:nvPr/>
          </p:nvCxnSpPr>
          <p:spPr bwMode="auto">
            <a:xfrm flipH="1">
              <a:off x="2025282" y="2845876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riangle 22"/>
            <p:cNvSpPr/>
            <p:nvPr/>
          </p:nvSpPr>
          <p:spPr bwMode="auto">
            <a:xfrm rot="10800000">
              <a:off x="1878254" y="4808423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79197" y="1865421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25" name="Triangle 24"/>
            <p:cNvSpPr/>
            <p:nvPr/>
          </p:nvSpPr>
          <p:spPr bwMode="auto">
            <a:xfrm>
              <a:off x="1878255" y="2596921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91515" y="5171005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27" name="Rounded Rectangle 26"/>
            <p:cNvSpPr/>
            <p:nvPr/>
          </p:nvSpPr>
          <p:spPr bwMode="auto">
            <a:xfrm>
              <a:off x="602776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28" name="Straight Connector 27"/>
            <p:cNvCxnSpPr>
              <a:endCxn id="46" idx="3"/>
            </p:cNvCxnSpPr>
            <p:nvPr/>
          </p:nvCxnSpPr>
          <p:spPr bwMode="auto">
            <a:xfrm flipH="1">
              <a:off x="7136662" y="2772706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riangle 28"/>
            <p:cNvSpPr/>
            <p:nvPr/>
          </p:nvSpPr>
          <p:spPr bwMode="auto">
            <a:xfrm rot="10800000">
              <a:off x="6989634" y="4979696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90577" y="2009533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31" name="Triangle 30"/>
            <p:cNvSpPr/>
            <p:nvPr/>
          </p:nvSpPr>
          <p:spPr bwMode="auto">
            <a:xfrm>
              <a:off x="6989635" y="250564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102895" y="5369438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695564" y="1747732"/>
              <a:ext cx="1765426" cy="4260480"/>
              <a:chOff x="3561881" y="1747732"/>
              <a:chExt cx="1765426" cy="4260480"/>
            </a:xfrm>
          </p:grpSpPr>
          <p:sp>
            <p:nvSpPr>
              <p:cNvPr id="34" name="Rounded Rectangle 33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38" name="Off-page Connector 37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9" name="Off-page Connector 38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0" name="Off-page Connector 39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1" name="Off-page Connector 40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2" name="Off-page Connector 41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43" name="Straight Connector 42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Triangle 43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37" name="Triangle 36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07864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Comfortable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67025"/>
            <a:ext cx="6553200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If your energy is comfortable and a good match, great!</a:t>
            </a:r>
          </a:p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If not, </a:t>
            </a:r>
            <a:r>
              <a:rPr lang="en-US" b="1" dirty="0">
                <a:solidFill>
                  <a:schemeClr val="accent3"/>
                </a:solidFill>
              </a:rPr>
              <a:t>what can you do to get it there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4510614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ECF_ColorPalette_Office_r1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5C5C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00E7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9A96110ACDB5428B13BAB874E3215B" ma:contentTypeVersion="0" ma:contentTypeDescription="Create a new document." ma:contentTypeScope="" ma:versionID="4fab5cec9f4742c53e04ba51c40e532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4dacf80bf3dc4653b5ffcc0cf5ce85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7087737-6343-4534-925B-8F1191AEB8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D57F3BB-5A1E-4C49-B3E6-6D0BD58253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39B419-7817-410E-8951-AD9E0C898A99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E2S ppt Theme Experiment.thmx</Template>
  <TotalTime>22276</TotalTime>
  <Words>1447</Words>
  <Application>Microsoft Macintosh PowerPoint</Application>
  <PresentationFormat>On-screen Show (4:3)</PresentationFormat>
  <Paragraphs>239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Apple Chancery</vt:lpstr>
      <vt:lpstr>Calibri</vt:lpstr>
      <vt:lpstr>Courier New</vt:lpstr>
      <vt:lpstr>Lucida Grande</vt:lpstr>
      <vt:lpstr>Arial</vt:lpstr>
      <vt:lpstr>2_Office Theme</vt:lpstr>
      <vt:lpstr>AECF_ColorPalette_Office_r1</vt:lpstr>
      <vt:lpstr>3_Office Theme</vt:lpstr>
      <vt:lpstr>4_Office Theme</vt:lpstr>
      <vt:lpstr>PowerPoint Presentation</vt:lpstr>
      <vt:lpstr>PowerPoint Presentation</vt:lpstr>
      <vt:lpstr>ARC Reflections</vt:lpstr>
      <vt:lpstr>Welcome</vt:lpstr>
      <vt:lpstr>WARM-UP</vt:lpstr>
      <vt:lpstr>Warm-Up</vt:lpstr>
      <vt:lpstr>PowerPoint Presentation</vt:lpstr>
      <vt:lpstr>What Is Your Energy Right Now?</vt:lpstr>
      <vt:lpstr>Get Comfortable</vt:lpstr>
      <vt:lpstr>PowerPoint Presentation</vt:lpstr>
      <vt:lpstr>Review</vt:lpstr>
      <vt:lpstr>Report Back</vt:lpstr>
      <vt:lpstr>PowerPoint Presentation</vt:lpstr>
      <vt:lpstr>Building a Relationship</vt:lpstr>
      <vt:lpstr>Possible Ingredients</vt:lpstr>
      <vt:lpstr>The Child’s or Teen’s Experience</vt:lpstr>
      <vt:lpstr>The Child’s or Teen’s Experience</vt:lpstr>
      <vt:lpstr>Question</vt:lpstr>
      <vt:lpstr>Keep in Mind</vt:lpstr>
      <vt:lpstr>Question</vt:lpstr>
      <vt:lpstr>What Are Some Steps to Building a Relationship? </vt:lpstr>
      <vt:lpstr>Before Entry</vt:lpstr>
      <vt:lpstr>Start With the Basics</vt:lpstr>
      <vt:lpstr>Ease Into the Relationship</vt:lpstr>
      <vt:lpstr>Build the Relationship</vt:lpstr>
      <vt:lpstr>Meet the Child Where He or She Is</vt:lpstr>
      <vt:lpstr>Olivia</vt:lpstr>
      <vt:lpstr>Ride the Roller Coaster</vt:lpstr>
      <vt:lpstr>PowerPoint Presentation</vt:lpstr>
      <vt:lpstr>How to Address the Disconnects</vt:lpstr>
      <vt:lpstr>How to Address the Disconnects</vt:lpstr>
      <vt:lpstr>Expect and Create Joyful Opportunities</vt:lpstr>
      <vt:lpstr>Wrap-Up</vt:lpstr>
      <vt:lpstr>PowerPoint Presentation</vt:lpstr>
      <vt:lpstr>Thinking About Your Own Relationships</vt:lpstr>
      <vt:lpstr>PowerPoint Presentation</vt:lpstr>
      <vt:lpstr>PowerPoint Presentation</vt:lpstr>
      <vt:lpstr>Practice</vt:lpstr>
      <vt:lpstr>PowerPoint Presentation</vt:lpstr>
      <vt:lpstr>What Is Your Energy Right Now?</vt:lpstr>
      <vt:lpstr>See you next time!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zippie</dc:creator>
  <cp:lastModifiedBy>Kate Alter</cp:lastModifiedBy>
  <cp:revision>263</cp:revision>
  <cp:lastPrinted>2015-07-29T14:54:00Z</cp:lastPrinted>
  <dcterms:created xsi:type="dcterms:W3CDTF">2012-07-31T09:32:17Z</dcterms:created>
  <dcterms:modified xsi:type="dcterms:W3CDTF">2017-08-24T22:20:03Z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0x010100D49A96110ACDB5428B13BAB874E3215B</vt:lpwstr>
  </property>
</Properties>
</file>