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94" r:id="rId4"/>
    <p:sldMasterId id="2147483773" r:id="rId5"/>
    <p:sldMasterId id="2147483787" r:id="rId6"/>
    <p:sldMasterId id="2147483804" r:id="rId7"/>
  </p:sldMasterIdLst>
  <p:notesMasterIdLst>
    <p:notesMasterId r:id="rId56"/>
  </p:notesMasterIdLst>
  <p:handoutMasterIdLst>
    <p:handoutMasterId r:id="rId57"/>
  </p:handoutMasterIdLst>
  <p:sldIdLst>
    <p:sldId id="334" r:id="rId8"/>
    <p:sldId id="337" r:id="rId9"/>
    <p:sldId id="278" r:id="rId10"/>
    <p:sldId id="279" r:id="rId11"/>
    <p:sldId id="284" r:id="rId12"/>
    <p:sldId id="280" r:id="rId13"/>
    <p:sldId id="336" r:id="rId14"/>
    <p:sldId id="259" r:id="rId15"/>
    <p:sldId id="285" r:id="rId16"/>
    <p:sldId id="282" r:id="rId17"/>
    <p:sldId id="283" r:id="rId18"/>
    <p:sldId id="286" r:id="rId19"/>
    <p:sldId id="323" r:id="rId20"/>
    <p:sldId id="287" r:id="rId21"/>
    <p:sldId id="292" r:id="rId22"/>
    <p:sldId id="288" r:id="rId23"/>
    <p:sldId id="290" r:id="rId24"/>
    <p:sldId id="291" r:id="rId25"/>
    <p:sldId id="293" r:id="rId26"/>
    <p:sldId id="296" r:id="rId27"/>
    <p:sldId id="295" r:id="rId28"/>
    <p:sldId id="335" r:id="rId29"/>
    <p:sldId id="322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32" r:id="rId39"/>
    <p:sldId id="342" r:id="rId40"/>
    <p:sldId id="307" r:id="rId41"/>
    <p:sldId id="309" r:id="rId42"/>
    <p:sldId id="338" r:id="rId43"/>
    <p:sldId id="340" r:id="rId44"/>
    <p:sldId id="339" r:id="rId45"/>
    <p:sldId id="313" r:id="rId46"/>
    <p:sldId id="314" r:id="rId47"/>
    <p:sldId id="315" r:id="rId48"/>
    <p:sldId id="316" r:id="rId49"/>
    <p:sldId id="317" r:id="rId50"/>
    <p:sldId id="341" r:id="rId51"/>
    <p:sldId id="318" r:id="rId52"/>
    <p:sldId id="319" r:id="rId53"/>
    <p:sldId id="331" r:id="rId54"/>
    <p:sldId id="321" r:id="rId55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istin Coffey" initials="KC" lastIdx="3" clrIdx="0">
    <p:extLst/>
  </p:cmAuthor>
  <p:cmAuthor id="2" name="Kristin Coffey" initials="KC [2]" lastIdx="1" clrIdx="1">
    <p:extLst/>
  </p:cmAuthor>
  <p:cmAuthor id="3" name="Leah Glasheen" initials="LG" lastIdx="17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9DC"/>
    <a:srgbClr val="DA5521"/>
    <a:srgbClr val="F3DA40"/>
    <a:srgbClr val="787878"/>
    <a:srgbClr val="FFFFFF"/>
    <a:srgbClr val="E7DCBA"/>
    <a:srgbClr val="0665A4"/>
    <a:srgbClr val="4F85BA"/>
    <a:srgbClr val="8C9C22"/>
    <a:srgbClr val="706C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903" autoAdjust="0"/>
    <p:restoredTop sz="83465" autoAdjust="0"/>
  </p:normalViewPr>
  <p:slideViewPr>
    <p:cSldViewPr snapToGrid="0" snapToObjects="1">
      <p:cViewPr varScale="1">
        <p:scale>
          <a:sx n="131" d="100"/>
          <a:sy n="131" d="100"/>
        </p:scale>
        <p:origin x="77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notesMaster" Target="notesMasters/notesMaster1.xml"/><Relationship Id="rId57" Type="http://schemas.openxmlformats.org/officeDocument/2006/relationships/handoutMaster" Target="handoutMasters/handoutMaster1.xml"/><Relationship Id="rId58" Type="http://schemas.openxmlformats.org/officeDocument/2006/relationships/commentAuthors" Target="commentAuthors.xml"/><Relationship Id="rId59" Type="http://schemas.openxmlformats.org/officeDocument/2006/relationships/presProps" Target="presProps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60" Type="http://schemas.openxmlformats.org/officeDocument/2006/relationships/viewProps" Target="viewProps.xml"/><Relationship Id="rId61" Type="http://schemas.openxmlformats.org/officeDocument/2006/relationships/theme" Target="theme/theme1.xml"/><Relationship Id="rId62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61" cy="465781"/>
          </a:xfrm>
          <a:prstGeom prst="rect">
            <a:avLst/>
          </a:prstGeom>
        </p:spPr>
        <p:txBody>
          <a:bodyPr vert="horz" lIns="92300" tIns="46150" rIns="92300" bIns="4615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634" y="0"/>
            <a:ext cx="3038161" cy="465781"/>
          </a:xfrm>
          <a:prstGeom prst="rect">
            <a:avLst/>
          </a:prstGeom>
        </p:spPr>
        <p:txBody>
          <a:bodyPr vert="horz" lIns="92300" tIns="46150" rIns="92300" bIns="46150" rtlCol="0"/>
          <a:lstStyle>
            <a:lvl1pPr algn="r">
              <a:defRPr sz="1200"/>
            </a:lvl1pPr>
          </a:lstStyle>
          <a:p>
            <a:fld id="{DFEFE5B4-EE97-4912-A148-27CA5775971E}" type="datetimeFigureOut">
              <a:rPr lang="en-US" smtClean="0"/>
              <a:pPr/>
              <a:t>8/10/17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620"/>
            <a:ext cx="3038161" cy="465780"/>
          </a:xfrm>
          <a:prstGeom prst="rect">
            <a:avLst/>
          </a:prstGeom>
        </p:spPr>
        <p:txBody>
          <a:bodyPr vert="horz" lIns="92300" tIns="46150" rIns="92300" bIns="4615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634" y="8830620"/>
            <a:ext cx="3038161" cy="465780"/>
          </a:xfrm>
          <a:prstGeom prst="rect">
            <a:avLst/>
          </a:prstGeom>
        </p:spPr>
        <p:txBody>
          <a:bodyPr vert="horz" lIns="92300" tIns="46150" rIns="92300" bIns="46150" rtlCol="0" anchor="b"/>
          <a:lstStyle>
            <a:lvl1pPr algn="r">
              <a:defRPr sz="1200"/>
            </a:lvl1pPr>
          </a:lstStyle>
          <a:p>
            <a:fld id="{DC878D85-C2F3-4BEF-BF6A-176E5A8C15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36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61" cy="464180"/>
          </a:xfrm>
          <a:prstGeom prst="rect">
            <a:avLst/>
          </a:prstGeom>
        </p:spPr>
        <p:txBody>
          <a:bodyPr vert="horz" lIns="92300" tIns="46150" rIns="92300" bIns="4615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634" y="0"/>
            <a:ext cx="3038161" cy="464180"/>
          </a:xfrm>
          <a:prstGeom prst="rect">
            <a:avLst/>
          </a:prstGeom>
        </p:spPr>
        <p:txBody>
          <a:bodyPr vert="horz" lIns="92300" tIns="46150" rIns="92300" bIns="46150" rtlCol="0"/>
          <a:lstStyle>
            <a:lvl1pPr algn="r">
              <a:defRPr sz="1200"/>
            </a:lvl1pPr>
          </a:lstStyle>
          <a:p>
            <a:fld id="{72060CDC-B10D-4341-8BD2-40D0519B1364}" type="datetimeFigureOut">
              <a:rPr lang="en-US" smtClean="0"/>
              <a:pPr/>
              <a:t>8/10/17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8500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0" tIns="46150" rIns="92300" bIns="4615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62" y="4416111"/>
            <a:ext cx="5607678" cy="4182419"/>
          </a:xfrm>
          <a:prstGeom prst="rect">
            <a:avLst/>
          </a:prstGeom>
        </p:spPr>
        <p:txBody>
          <a:bodyPr vert="horz" lIns="92300" tIns="46150" rIns="92300" bIns="4615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0621"/>
            <a:ext cx="3038161" cy="464180"/>
          </a:xfrm>
          <a:prstGeom prst="rect">
            <a:avLst/>
          </a:prstGeom>
        </p:spPr>
        <p:txBody>
          <a:bodyPr vert="horz" lIns="92300" tIns="46150" rIns="92300" bIns="4615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634" y="8830621"/>
            <a:ext cx="3038161" cy="464180"/>
          </a:xfrm>
          <a:prstGeom prst="rect">
            <a:avLst/>
          </a:prstGeom>
        </p:spPr>
        <p:txBody>
          <a:bodyPr vert="horz" lIns="92300" tIns="46150" rIns="92300" bIns="46150" rtlCol="0" anchor="b"/>
          <a:lstStyle>
            <a:lvl1pPr algn="r">
              <a:defRPr sz="1200"/>
            </a:lvl1pPr>
          </a:lstStyle>
          <a:p>
            <a:fld id="{12B4E6A3-318F-3248-B2B5-9093920FC1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664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4E6A3-318F-3248-B2B5-9093920FC197}" type="slidenum">
              <a:rPr lang="en-US" smtClean="0"/>
              <a:pPr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549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4E6A3-318F-3248-B2B5-9093920FC19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903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4E6A3-318F-3248-B2B5-9093920FC19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09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7467600" cy="4486240"/>
          </a:xfrm>
          <a:ln>
            <a:noFill/>
          </a:ln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mart ar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2"/>
          </p:nvPr>
        </p:nvSpPr>
        <p:spPr>
          <a:xfrm>
            <a:off x="990600" y="1981200"/>
            <a:ext cx="7315200" cy="4191000"/>
          </a:xfrm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143000" y="2057400"/>
            <a:ext cx="3352800" cy="42672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562600" y="1447800"/>
            <a:ext cx="3429000" cy="5257800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7647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6096000" cy="2014728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rgbClr val="595959"/>
                </a:solidFill>
              </a:defRPr>
            </a:lvl1pPr>
            <a:lvl2pPr marL="274320">
              <a:lnSpc>
                <a:spcPts val="2250"/>
              </a:lnSpc>
              <a:spcBef>
                <a:spcPts val="1200"/>
              </a:spcBef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7365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with thre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858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5943600" cy="2667000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chemeClr val="tx2"/>
                </a:solidFill>
              </a:defRPr>
            </a:lvl1pPr>
            <a:lvl2pPr marL="54864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59436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319272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30DA2-F49D-C44B-BD27-16F256BF84C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62560" y="1463040"/>
            <a:ext cx="8829040" cy="4348480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04875" y="6015038"/>
            <a:ext cx="6969125" cy="690562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800"/>
              </a:lnSpc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1pPr>
            <a:lvl2pPr>
              <a:lnSpc>
                <a:spcPts val="2800"/>
              </a:lnSpc>
              <a:buClr>
                <a:schemeClr val="accent3"/>
              </a:buClr>
              <a:buFont typeface="Lucida Grande"/>
              <a:buChar char="–"/>
              <a:defRPr sz="2400">
                <a:solidFill>
                  <a:schemeClr val="tx2"/>
                </a:solidFill>
              </a:defRPr>
            </a:lvl2pPr>
            <a:lvl3pPr>
              <a:lnSpc>
                <a:spcPts val="2800"/>
              </a:lnSpc>
              <a:buClr>
                <a:schemeClr val="accent3"/>
              </a:buClr>
              <a:buSzPct val="85000"/>
              <a:buFont typeface="Courier New"/>
              <a:buChar char="o"/>
              <a:defRPr sz="2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solidFill>
              <a:srgbClr val="97A825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0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500"/>
              </a:lnSpc>
              <a:buClr>
                <a:schemeClr val="accent3"/>
              </a:buClr>
              <a:defRPr>
                <a:solidFill>
                  <a:schemeClr val="tx2"/>
                </a:solidFill>
              </a:defRPr>
            </a:lvl1pPr>
            <a:lvl2pPr>
              <a:lnSpc>
                <a:spcPts val="2500"/>
              </a:lnSpc>
              <a:buClr>
                <a:schemeClr val="accent3"/>
              </a:buClr>
              <a:buFont typeface="Lucida Grande"/>
              <a:buChar char="–"/>
              <a:defRPr>
                <a:solidFill>
                  <a:schemeClr val="tx2"/>
                </a:solidFill>
              </a:defRPr>
            </a:lvl2pPr>
            <a:lvl3pPr>
              <a:lnSpc>
                <a:spcPts val="2500"/>
              </a:lnSpc>
              <a:buClr>
                <a:schemeClr val="accent3"/>
              </a:buClr>
              <a:buSzPct val="85000"/>
              <a:buFont typeface="Courier New"/>
              <a:buChar char="o"/>
              <a:defRPr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solidFill>
              <a:srgbClr val="97A825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8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800">
                <a:solidFill>
                  <a:schemeClr val="tx2"/>
                </a:solidFill>
              </a:defRPr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6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600">
                <a:solidFill>
                  <a:schemeClr val="tx2"/>
                </a:solidFill>
              </a:defRPr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600">
                <a:solidFill>
                  <a:schemeClr val="tx2"/>
                </a:solidFill>
              </a:defRPr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6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4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 marL="2286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defRPr sz="1400">
                <a:solidFill>
                  <a:schemeClr val="tx2"/>
                </a:solidFill>
              </a:defRPr>
            </a:lvl1pPr>
            <a:lvl2pPr marL="4572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Font typeface="Lucida Grande"/>
              <a:buChar char="–"/>
              <a:defRPr sz="1400">
                <a:solidFill>
                  <a:schemeClr val="tx2"/>
                </a:solidFill>
              </a:defRPr>
            </a:lvl2pPr>
            <a:lvl3pPr marL="6858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SzPct val="85000"/>
              <a:buFont typeface="Courier New"/>
              <a:buChar char="o"/>
              <a:defRPr sz="1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7467600" cy="4486240"/>
          </a:xfrm>
          <a:ln>
            <a:noFill/>
          </a:ln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mart ar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2"/>
          </p:nvPr>
        </p:nvSpPr>
        <p:spPr>
          <a:xfrm>
            <a:off x="990600" y="1981200"/>
            <a:ext cx="7315200" cy="4191000"/>
          </a:xfrm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6B3CCE6-3D7D-AC46-9877-BAC74626ABE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143000" y="2057400"/>
            <a:ext cx="3352800" cy="4267200"/>
          </a:xfrm>
        </p:spPr>
        <p:txBody>
          <a:bodyPr/>
          <a:lstStyle>
            <a:lvl1pPr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562600" y="1447800"/>
            <a:ext cx="3429000" cy="5257800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7647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6096000" cy="2014728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chemeClr val="tx2"/>
                </a:solidFill>
              </a:defRPr>
            </a:lvl1pPr>
            <a:lvl2pPr marL="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7365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with thre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858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5943600" cy="2667000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chemeClr val="tx2"/>
                </a:solidFill>
              </a:defRPr>
            </a:lvl1pPr>
            <a:lvl2pPr marL="54864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59436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319272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30DA2-F49D-C44B-BD27-16F256BF8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62560" y="1463040"/>
            <a:ext cx="8829040" cy="4348480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04875" y="6015038"/>
            <a:ext cx="6969125" cy="690562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rgbClr val="DA55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48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8448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rgbClr val="DA55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844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800"/>
              </a:lnSpc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1pPr>
            <a:lvl2pPr>
              <a:lnSpc>
                <a:spcPts val="2800"/>
              </a:lnSpc>
              <a:buClr>
                <a:schemeClr val="accent3"/>
              </a:buClr>
              <a:buFont typeface="Lucida Grande"/>
              <a:buChar char="–"/>
              <a:defRPr sz="2400">
                <a:solidFill>
                  <a:schemeClr val="tx2"/>
                </a:solidFill>
              </a:defRPr>
            </a:lvl2pPr>
            <a:lvl3pPr>
              <a:lnSpc>
                <a:spcPts val="2800"/>
              </a:lnSpc>
              <a:buClr>
                <a:schemeClr val="accent3"/>
              </a:buClr>
              <a:buSzPct val="85000"/>
              <a:buFont typeface="Courier New"/>
              <a:buChar char="o"/>
              <a:defRPr sz="2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solidFill>
              <a:srgbClr val="97A825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500"/>
              </a:lnSpc>
              <a:buClr>
                <a:schemeClr val="accent3"/>
              </a:buClr>
              <a:defRPr/>
            </a:lvl1pPr>
            <a:lvl2pPr>
              <a:lnSpc>
                <a:spcPts val="2500"/>
              </a:lnSpc>
              <a:buClr>
                <a:schemeClr val="accent3"/>
              </a:buClr>
              <a:buFont typeface="Lucida Grande"/>
              <a:buChar char="–"/>
              <a:defRPr/>
            </a:lvl2pPr>
            <a:lvl3pPr>
              <a:lnSpc>
                <a:spcPts val="2500"/>
              </a:lnSpc>
              <a:buClr>
                <a:schemeClr val="accent3"/>
              </a:buClr>
              <a:buSzPct val="85000"/>
              <a:buFont typeface="Courier New"/>
              <a:buChar char="o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solidFill>
              <a:srgbClr val="97A825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800"/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800"/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600"/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600"/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 marL="2286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defRPr sz="1400">
                <a:solidFill>
                  <a:schemeClr val="tx2"/>
                </a:solidFill>
              </a:defRPr>
            </a:lvl1pPr>
            <a:lvl2pPr marL="4572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Font typeface="Lucida Grande"/>
              <a:buChar char="–"/>
              <a:defRPr sz="1400">
                <a:solidFill>
                  <a:schemeClr val="tx2"/>
                </a:solidFill>
              </a:defRPr>
            </a:lvl2pPr>
            <a:lvl3pPr marL="6858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SzPct val="85000"/>
              <a:buFont typeface="Courier New"/>
              <a:buChar char="o"/>
              <a:defRPr sz="1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20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27.xml"/><Relationship Id="rId2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2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4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4" Type="http://schemas.openxmlformats.org/officeDocument/2006/relationships/theme" Target="../theme/theme4.xml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786" r:id="rId3"/>
  </p:sldLayoutIdLst>
  <p:hf hdr="0" ftr="0" dt="0"/>
  <p:txStyles>
    <p:titleStyle>
      <a:lvl1pPr marL="0" marR="0" indent="0" algn="ctr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400" kern="1200" cap="all" baseline="0" smtClean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057400"/>
            <a:ext cx="655320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Placeholder 1"/>
          <p:cNvSpPr txBox="1">
            <a:spLocks/>
          </p:cNvSpPr>
          <p:nvPr/>
        </p:nvSpPr>
        <p:spPr>
          <a:xfrm>
            <a:off x="152400" y="152400"/>
            <a:ext cx="8869680" cy="12306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prstGeom prst="rect">
            <a:avLst/>
          </a:prstGeom>
          <a:ln w="0" cap="flat" cmpd="sng" algn="ctr">
            <a:solidFill>
              <a:srgbClr val="97A825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684" r:id="rId13"/>
    <p:sldLayoutId id="2147483685" r:id="rId14"/>
    <p:sldLayoutId id="2147483772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  <p:sldLayoutId id="2147483692" r:id="rId22"/>
    <p:sldLayoutId id="2147483693" r:id="rId23"/>
    <p:sldLayoutId id="2147483761" r:id="rId2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74320" indent="-274320" algn="l" rtl="0" eaLnBrk="1" fontAlgn="base" hangingPunct="1">
        <a:lnSpc>
          <a:spcPts val="2500"/>
        </a:lnSpc>
        <a:spcBef>
          <a:spcPts val="1200"/>
        </a:spcBef>
        <a:spcAft>
          <a:spcPct val="0"/>
        </a:spcAft>
        <a:buClr>
          <a:schemeClr val="accent3"/>
        </a:buClr>
        <a:buSzPct val="130000"/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rtl="0" eaLnBrk="1" fontAlgn="base" hangingPunct="1">
        <a:lnSpc>
          <a:spcPts val="2500"/>
        </a:lnSpc>
        <a:spcBef>
          <a:spcPts val="1200"/>
        </a:spcBef>
        <a:spcAft>
          <a:spcPct val="0"/>
        </a:spcAft>
        <a:buClr>
          <a:schemeClr val="accent3"/>
        </a:buClr>
        <a:buChar char="–"/>
        <a:defRPr sz="2000">
          <a:solidFill>
            <a:schemeClr val="tx2"/>
          </a:solidFill>
          <a:latin typeface="+mn-lt"/>
        </a:defRPr>
      </a:lvl2pPr>
      <a:lvl3pPr marL="868680" indent="-274320" algn="l" rtl="0" eaLnBrk="1" fontAlgn="base" hangingPunct="1">
        <a:lnSpc>
          <a:spcPts val="2500"/>
        </a:lnSpc>
        <a:spcBef>
          <a:spcPts val="1200"/>
        </a:spcBef>
        <a:spcAft>
          <a:spcPct val="0"/>
        </a:spcAft>
        <a:buClr>
          <a:schemeClr val="accent3"/>
        </a:buClr>
        <a:buSzPct val="85000"/>
        <a:buFont typeface="Courier New"/>
        <a:buChar char="o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</p:sldLayoutIdLst>
  <p:hf hdr="0" ftr="0" dt="0"/>
  <p:txStyles>
    <p:titleStyle>
      <a:lvl1pPr marL="0" marR="0" indent="0" algn="ctr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400" kern="1200" cap="all" baseline="0" smtClean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</p:sldLayoutIdLst>
  <p:hf hdr="0" ftr="0" dt="0"/>
  <p:txStyles>
    <p:titleStyle>
      <a:lvl1pPr marL="0" marR="0" indent="0" algn="ctr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400" kern="1200" cap="all" baseline="0" smtClean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28433"/>
            <a:ext cx="9144001" cy="688643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6382693" y="2598344"/>
            <a:ext cx="2761307" cy="2761307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ubtitle 5"/>
          <p:cNvSpPr txBox="1">
            <a:spLocks/>
          </p:cNvSpPr>
          <p:nvPr/>
        </p:nvSpPr>
        <p:spPr>
          <a:xfrm>
            <a:off x="6516531" y="3676690"/>
            <a:ext cx="2732400" cy="1988435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 marL="27432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SzPct val="130000"/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Char char="–"/>
              <a:defRPr sz="2000">
                <a:solidFill>
                  <a:schemeClr val="tx2"/>
                </a:solidFill>
                <a:latin typeface="+mn-lt"/>
              </a:defRPr>
            </a:lvl2pPr>
            <a:lvl3pPr marL="86868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SzPct val="85000"/>
              <a:buFont typeface="Courier New"/>
              <a:buChar char="o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ts val="3000"/>
              </a:lnSpc>
              <a:spcBef>
                <a:spcPts val="0"/>
              </a:spcBef>
              <a:buClr>
                <a:srgbClr val="DA5521"/>
              </a:buClr>
              <a:buFontTx/>
              <a:buNone/>
            </a:pPr>
            <a:r>
              <a:rPr lang="en-US" sz="1600" kern="1100" spc="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Session One</a:t>
            </a:r>
          </a:p>
          <a:p>
            <a:pPr marL="0" indent="0">
              <a:lnSpc>
                <a:spcPts val="3300"/>
              </a:lnSpc>
              <a:spcBef>
                <a:spcPts val="0"/>
              </a:spcBef>
              <a:buClr>
                <a:srgbClr val="DA5521"/>
              </a:buClr>
              <a:buFontTx/>
              <a:buNone/>
            </a:pPr>
            <a:r>
              <a:rPr lang="en-US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Understanding Trauma</a:t>
            </a:r>
            <a:endParaRPr lang="en-US" sz="2600" b="1" kern="11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2600"/>
              </a:lnSpc>
              <a:spcBef>
                <a:spcPts val="0"/>
              </a:spcBef>
              <a:buClr>
                <a:srgbClr val="DA5521"/>
              </a:buClr>
              <a:buFontTx/>
              <a:buNone/>
            </a:pPr>
            <a:r>
              <a:rPr lang="en-US" sz="1300" kern="1100" spc="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 Reflections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097" y="6346674"/>
            <a:ext cx="3417806" cy="14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44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 bwMode="auto">
          <a:xfrm>
            <a:off x="3657601" y="2193526"/>
            <a:ext cx="1765426" cy="4260480"/>
          </a:xfrm>
          <a:prstGeom prst="roundRect">
            <a:avLst/>
          </a:prstGeom>
          <a:solidFill>
            <a:schemeClr val="bg2">
              <a:alpha val="5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3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71600" y="1633948"/>
            <a:ext cx="6553200" cy="65122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How high (or low) is your </a:t>
            </a:r>
            <a:r>
              <a:rPr lang="en-US" b="1" dirty="0">
                <a:solidFill>
                  <a:schemeClr val="accent3"/>
                </a:solidFill>
              </a:rPr>
              <a:t>energy</a:t>
            </a:r>
            <a:r>
              <a:rPr lang="en-US" dirty="0"/>
              <a:t> right now?</a:t>
            </a:r>
          </a:p>
          <a:p>
            <a:pPr algn="ctr"/>
            <a:endParaRPr lang="en-US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Talk About Energy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3999459" y="2415398"/>
            <a:ext cx="1122445" cy="3769805"/>
            <a:chOff x="4443077" y="2425570"/>
            <a:chExt cx="1122445" cy="3769805"/>
          </a:xfrm>
        </p:grpSpPr>
        <p:grpSp>
          <p:nvGrpSpPr>
            <p:cNvPr id="16" name="Group 15"/>
            <p:cNvGrpSpPr/>
            <p:nvPr/>
          </p:nvGrpSpPr>
          <p:grpSpPr>
            <a:xfrm>
              <a:off x="4443077" y="2662742"/>
              <a:ext cx="1122445" cy="3532633"/>
              <a:chOff x="4443077" y="2662742"/>
              <a:chExt cx="1122445" cy="3532633"/>
            </a:xfrm>
          </p:grpSpPr>
          <p:sp>
            <p:nvSpPr>
              <p:cNvPr id="29" name="Off-page Connector 28"/>
              <p:cNvSpPr/>
              <p:nvPr/>
            </p:nvSpPr>
            <p:spPr bwMode="auto">
              <a:xfrm rot="5400000">
                <a:off x="4978523" y="5197316"/>
                <a:ext cx="350132" cy="823865"/>
              </a:xfrm>
              <a:prstGeom prst="flowChartOffpageConnector">
                <a:avLst/>
              </a:prstGeom>
              <a:solidFill>
                <a:schemeClr val="accent5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Off-page Connector 29"/>
              <p:cNvSpPr/>
              <p:nvPr/>
            </p:nvSpPr>
            <p:spPr bwMode="auto">
              <a:xfrm rot="5400000">
                <a:off x="4978523" y="3293512"/>
                <a:ext cx="350132" cy="823865"/>
              </a:xfrm>
              <a:prstGeom prst="flowChartOffpageConnector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Off-page Connector 30"/>
              <p:cNvSpPr/>
              <p:nvPr/>
            </p:nvSpPr>
            <p:spPr bwMode="auto">
              <a:xfrm rot="5400000">
                <a:off x="4978523" y="2666840"/>
                <a:ext cx="350132" cy="823865"/>
              </a:xfrm>
              <a:prstGeom prst="flowChartOffpageConnector">
                <a:avLst/>
              </a:prstGeom>
              <a:solidFill>
                <a:schemeClr val="accent3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8" name="Off-page Connector 27"/>
              <p:cNvSpPr/>
              <p:nvPr/>
            </p:nvSpPr>
            <p:spPr bwMode="auto">
              <a:xfrm rot="5400000">
                <a:off x="4978523" y="4573471"/>
                <a:ext cx="350132" cy="823865"/>
              </a:xfrm>
              <a:prstGeom prst="flowChartOffpageConnector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3" name="Off-page Connector 12"/>
              <p:cNvSpPr/>
              <p:nvPr/>
            </p:nvSpPr>
            <p:spPr bwMode="auto">
              <a:xfrm rot="5400000">
                <a:off x="4978523" y="3920185"/>
                <a:ext cx="350132" cy="823865"/>
              </a:xfrm>
              <a:prstGeom prst="flowChartOffpageConnector">
                <a:avLst/>
              </a:pr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cxnSp>
            <p:nvCxnSpPr>
              <p:cNvPr id="7" name="Straight Connector 6"/>
              <p:cNvCxnSpPr/>
              <p:nvPr/>
            </p:nvCxnSpPr>
            <p:spPr bwMode="auto">
              <a:xfrm>
                <a:off x="4590107" y="2662742"/>
                <a:ext cx="0" cy="3295461"/>
              </a:xfrm>
              <a:prstGeom prst="line">
                <a:avLst/>
              </a:prstGeom>
              <a:ln w="82550" cmpd="sng">
                <a:solidFill>
                  <a:schemeClr val="bg1">
                    <a:lumMod val="75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" name="Triangle 16"/>
              <p:cNvSpPr/>
              <p:nvPr/>
            </p:nvSpPr>
            <p:spPr bwMode="auto">
              <a:xfrm rot="10800000">
                <a:off x="4443077" y="5941878"/>
                <a:ext cx="294057" cy="253497"/>
              </a:xfrm>
              <a:prstGeom prst="triangl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868407" y="2877228"/>
                <a:ext cx="6971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+10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868407" y="3507943"/>
                <a:ext cx="6971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+5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868407" y="4134357"/>
                <a:ext cx="6971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0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4868406" y="4784705"/>
                <a:ext cx="6971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-5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947625" y="5401544"/>
                <a:ext cx="6178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-10</a:t>
                </a:r>
              </a:p>
            </p:txBody>
          </p:sp>
        </p:grpSp>
        <p:sp>
          <p:nvSpPr>
            <p:cNvPr id="11" name="Triangle 10"/>
            <p:cNvSpPr/>
            <p:nvPr/>
          </p:nvSpPr>
          <p:spPr bwMode="auto">
            <a:xfrm>
              <a:off x="4443078" y="2425570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6443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46259" y="1512747"/>
            <a:ext cx="6553200" cy="539427"/>
          </a:xfrm>
        </p:spPr>
        <p:txBody>
          <a:bodyPr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dirty="0"/>
              <a:t>How comfortable does that </a:t>
            </a:r>
            <a:r>
              <a:rPr lang="en-US" b="1" dirty="0">
                <a:solidFill>
                  <a:schemeClr val="accent3"/>
                </a:solidFill>
              </a:rPr>
              <a:t>energy</a:t>
            </a:r>
            <a:r>
              <a:rPr lang="en-US" dirty="0"/>
              <a:t> feel in your body? </a:t>
            </a:r>
          </a:p>
          <a:p>
            <a:pPr algn="ctr"/>
            <a:endParaRPr lang="en-US" dirty="0"/>
          </a:p>
          <a:p>
            <a:endParaRPr lang="en-US" kern="120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Comfortable?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3416655" y="2408661"/>
            <a:ext cx="2212408" cy="4091724"/>
          </a:xfrm>
          <a:prstGeom prst="roundRect">
            <a:avLst/>
          </a:prstGeom>
          <a:solidFill>
            <a:schemeClr val="bg2">
              <a:alpha val="5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3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Straight Connector 19"/>
          <p:cNvCxnSpPr/>
          <p:nvPr/>
        </p:nvCxnSpPr>
        <p:spPr bwMode="auto">
          <a:xfrm flipH="1">
            <a:off x="4522859" y="3506805"/>
            <a:ext cx="8400" cy="1861898"/>
          </a:xfrm>
          <a:prstGeom prst="line">
            <a:avLst/>
          </a:prstGeom>
          <a:ln w="82550" cmpd="sng">
            <a:solidFill>
              <a:schemeClr val="bg1">
                <a:lumMod val="7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riangle 25"/>
          <p:cNvSpPr/>
          <p:nvPr/>
        </p:nvSpPr>
        <p:spPr bwMode="auto">
          <a:xfrm rot="10800000">
            <a:off x="4378526" y="5351661"/>
            <a:ext cx="294057" cy="253497"/>
          </a:xfrm>
          <a:prstGeom prst="triangl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9469" y="2526350"/>
            <a:ext cx="19035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</a:rPr>
              <a:t>Totally Comfortable</a:t>
            </a:r>
          </a:p>
        </p:txBody>
      </p:sp>
      <p:sp>
        <p:nvSpPr>
          <p:cNvPr id="14" name="Triangle 13"/>
          <p:cNvSpPr/>
          <p:nvPr/>
        </p:nvSpPr>
        <p:spPr bwMode="auto">
          <a:xfrm>
            <a:off x="4378527" y="3257850"/>
            <a:ext cx="294057" cy="253497"/>
          </a:xfrm>
          <a:prstGeom prst="triangl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91787" y="5623707"/>
            <a:ext cx="20789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5"/>
                </a:solidFill>
              </a:rPr>
              <a:t>Really Uncomfortable</a:t>
            </a:r>
          </a:p>
        </p:txBody>
      </p:sp>
    </p:spTree>
    <p:extLst>
      <p:ext uri="{BB962C8B-B14F-4D97-AF65-F5344CB8AC3E}">
        <p14:creationId xmlns:p14="http://schemas.microsoft.com/office/powerpoint/2010/main" val="3579830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96907" y="1546943"/>
            <a:ext cx="4851903" cy="38862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How good a match is your </a:t>
            </a:r>
            <a:r>
              <a:rPr lang="en-US" b="1" dirty="0">
                <a:solidFill>
                  <a:schemeClr val="accent3"/>
                </a:solidFill>
              </a:rPr>
              <a:t>energy</a:t>
            </a:r>
            <a:r>
              <a:rPr lang="en-US" dirty="0"/>
              <a:t> level for what you are doing?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Effective?</a:t>
            </a:r>
          </a:p>
        </p:txBody>
      </p:sp>
      <p:sp>
        <p:nvSpPr>
          <p:cNvPr id="14" name="Rounded Rectangle 13"/>
          <p:cNvSpPr/>
          <p:nvPr/>
        </p:nvSpPr>
        <p:spPr bwMode="auto">
          <a:xfrm>
            <a:off x="3416655" y="2525986"/>
            <a:ext cx="2212408" cy="3838603"/>
          </a:xfrm>
          <a:prstGeom prst="roundRect">
            <a:avLst/>
          </a:prstGeom>
          <a:solidFill>
            <a:schemeClr val="bg2">
              <a:alpha val="5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3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</a:t>
            </a: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4531259" y="3506810"/>
            <a:ext cx="0" cy="1780416"/>
          </a:xfrm>
          <a:prstGeom prst="line">
            <a:avLst/>
          </a:prstGeom>
          <a:ln w="82550" cmpd="sng">
            <a:solidFill>
              <a:schemeClr val="bg1">
                <a:lumMod val="7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riangle 15"/>
          <p:cNvSpPr/>
          <p:nvPr/>
        </p:nvSpPr>
        <p:spPr bwMode="auto">
          <a:xfrm rot="10800000">
            <a:off x="4378526" y="5252079"/>
            <a:ext cx="294057" cy="253497"/>
          </a:xfrm>
          <a:prstGeom prst="triangl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9469" y="2716476"/>
            <a:ext cx="1903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</a:rPr>
              <a:t>Great Match</a:t>
            </a:r>
          </a:p>
        </p:txBody>
      </p:sp>
      <p:sp>
        <p:nvSpPr>
          <p:cNvPr id="18" name="Triangle 17"/>
          <p:cNvSpPr/>
          <p:nvPr/>
        </p:nvSpPr>
        <p:spPr bwMode="auto">
          <a:xfrm>
            <a:off x="4378527" y="3239749"/>
            <a:ext cx="294057" cy="253497"/>
          </a:xfrm>
          <a:prstGeom prst="triangl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1787" y="5668980"/>
            <a:ext cx="2078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5"/>
                </a:solidFill>
              </a:rPr>
              <a:t>Terrible Match</a:t>
            </a:r>
          </a:p>
        </p:txBody>
      </p:sp>
    </p:spTree>
    <p:extLst>
      <p:ext uri="{BB962C8B-B14F-4D97-AF65-F5344CB8AC3E}">
        <p14:creationId xmlns:p14="http://schemas.microsoft.com/office/powerpoint/2010/main" val="1851749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Bringing the Check-In</a:t>
            </a:r>
            <a:r>
              <a:rPr lang="en-US" i="1" dirty="0"/>
              <a:t> </a:t>
            </a:r>
            <a:r>
              <a:rPr lang="en-US" dirty="0"/>
              <a:t>Together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16383" y="1747732"/>
            <a:ext cx="7323788" cy="4260480"/>
            <a:chOff x="916383" y="1747732"/>
            <a:chExt cx="7323788" cy="4260480"/>
          </a:xfrm>
        </p:grpSpPr>
        <p:sp>
          <p:nvSpPr>
            <p:cNvPr id="20" name="Rounded Rectangle 19"/>
            <p:cNvSpPr/>
            <p:nvPr/>
          </p:nvSpPr>
          <p:spPr bwMode="auto">
            <a:xfrm>
              <a:off x="91638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1" name="Straight Connector 20"/>
            <p:cNvCxnSpPr>
              <a:endCxn id="22" idx="3"/>
            </p:cNvCxnSpPr>
            <p:nvPr/>
          </p:nvCxnSpPr>
          <p:spPr bwMode="auto">
            <a:xfrm flipH="1">
              <a:off x="2025282" y="2845876"/>
              <a:ext cx="5705" cy="1962547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riangle 21"/>
            <p:cNvSpPr/>
            <p:nvPr/>
          </p:nvSpPr>
          <p:spPr bwMode="auto">
            <a:xfrm rot="10800000">
              <a:off x="1878254" y="4808423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9197" y="1865421"/>
              <a:ext cx="19035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Totally Comfortable</a:t>
              </a:r>
            </a:p>
          </p:txBody>
        </p:sp>
        <p:sp>
          <p:nvSpPr>
            <p:cNvPr id="24" name="Triangle 23"/>
            <p:cNvSpPr/>
            <p:nvPr/>
          </p:nvSpPr>
          <p:spPr bwMode="auto">
            <a:xfrm>
              <a:off x="1878255" y="2596921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91515" y="5171005"/>
              <a:ext cx="20789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Really Uncomfortable</a:t>
              </a:r>
            </a:p>
          </p:txBody>
        </p:sp>
        <p:sp>
          <p:nvSpPr>
            <p:cNvPr id="26" name="Rounded Rectangle 25"/>
            <p:cNvSpPr/>
            <p:nvPr/>
          </p:nvSpPr>
          <p:spPr bwMode="auto">
            <a:xfrm>
              <a:off x="602776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z</a:t>
              </a:r>
            </a:p>
          </p:txBody>
        </p:sp>
        <p:cxnSp>
          <p:nvCxnSpPr>
            <p:cNvPr id="27" name="Straight Connector 26"/>
            <p:cNvCxnSpPr>
              <a:endCxn id="28" idx="3"/>
            </p:cNvCxnSpPr>
            <p:nvPr/>
          </p:nvCxnSpPr>
          <p:spPr bwMode="auto">
            <a:xfrm flipH="1">
              <a:off x="7136662" y="2772706"/>
              <a:ext cx="5705" cy="2206990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riangle 27"/>
            <p:cNvSpPr/>
            <p:nvPr/>
          </p:nvSpPr>
          <p:spPr bwMode="auto">
            <a:xfrm rot="10800000">
              <a:off x="6989634" y="4979696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190577" y="2009533"/>
              <a:ext cx="1903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Great Match</a:t>
              </a:r>
            </a:p>
          </p:txBody>
        </p:sp>
        <p:sp>
          <p:nvSpPr>
            <p:cNvPr id="30" name="Triangle 29"/>
            <p:cNvSpPr/>
            <p:nvPr/>
          </p:nvSpPr>
          <p:spPr bwMode="auto">
            <a:xfrm>
              <a:off x="6989635" y="2505645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02895" y="5369438"/>
              <a:ext cx="20789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Terrible Match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3695564" y="1747732"/>
              <a:ext cx="1765426" cy="4260480"/>
              <a:chOff x="3561881" y="1747732"/>
              <a:chExt cx="1765426" cy="4260480"/>
            </a:xfrm>
          </p:grpSpPr>
          <p:sp>
            <p:nvSpPr>
              <p:cNvPr id="32" name="Rounded Rectangle 31"/>
              <p:cNvSpPr/>
              <p:nvPr/>
            </p:nvSpPr>
            <p:spPr bwMode="auto">
              <a:xfrm>
                <a:off x="3561881" y="1747732"/>
                <a:ext cx="1765426" cy="4260480"/>
              </a:xfrm>
              <a:prstGeom prst="roundRect">
                <a:avLst/>
              </a:prstGeom>
              <a:solidFill>
                <a:schemeClr val="bg2">
                  <a:alpha val="59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3000"/>
                  </a:prstClr>
                </a:outerShdw>
              </a:effec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3903739" y="1969604"/>
                <a:ext cx="1122445" cy="3769805"/>
                <a:chOff x="4443077" y="2425570"/>
                <a:chExt cx="1122445" cy="3769805"/>
              </a:xfrm>
            </p:grpSpPr>
            <p:grpSp>
              <p:nvGrpSpPr>
                <p:cNvPr id="34" name="Group 33"/>
                <p:cNvGrpSpPr/>
                <p:nvPr/>
              </p:nvGrpSpPr>
              <p:grpSpPr>
                <a:xfrm>
                  <a:off x="4443077" y="2662742"/>
                  <a:ext cx="1122445" cy="3532633"/>
                  <a:chOff x="4443077" y="2662742"/>
                  <a:chExt cx="1122445" cy="3532633"/>
                </a:xfrm>
              </p:grpSpPr>
              <p:sp>
                <p:nvSpPr>
                  <p:cNvPr id="36" name="Off-page Connector 35"/>
                  <p:cNvSpPr/>
                  <p:nvPr/>
                </p:nvSpPr>
                <p:spPr bwMode="auto">
                  <a:xfrm rot="5400000">
                    <a:off x="4978523" y="5197316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37" name="Off-page Connector 36"/>
                  <p:cNvSpPr/>
                  <p:nvPr/>
                </p:nvSpPr>
                <p:spPr bwMode="auto">
                  <a:xfrm rot="5400000">
                    <a:off x="4978523" y="3293512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38" name="Off-page Connector 37"/>
                  <p:cNvSpPr/>
                  <p:nvPr/>
                </p:nvSpPr>
                <p:spPr bwMode="auto">
                  <a:xfrm rot="5400000">
                    <a:off x="4978523" y="2666840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39" name="Off-page Connector 38"/>
                  <p:cNvSpPr/>
                  <p:nvPr/>
                </p:nvSpPr>
                <p:spPr bwMode="auto">
                  <a:xfrm rot="5400000">
                    <a:off x="4978523" y="4573471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0" name="Off-page Connector 39"/>
                  <p:cNvSpPr/>
                  <p:nvPr/>
                </p:nvSpPr>
                <p:spPr bwMode="auto">
                  <a:xfrm rot="5400000">
                    <a:off x="4978523" y="3920185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cxnSp>
                <p:nvCxnSpPr>
                  <p:cNvPr id="41" name="Straight Connector 40"/>
                  <p:cNvCxnSpPr/>
                  <p:nvPr/>
                </p:nvCxnSpPr>
                <p:spPr bwMode="auto">
                  <a:xfrm>
                    <a:off x="4590107" y="2662742"/>
                    <a:ext cx="0" cy="3295461"/>
                  </a:xfrm>
                  <a:prstGeom prst="line">
                    <a:avLst/>
                  </a:prstGeom>
                  <a:ln w="82550" cmpd="sng">
                    <a:solidFill>
                      <a:schemeClr val="bg1">
                        <a:lumMod val="75000"/>
                      </a:schemeClr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" name="Triangle 41"/>
                  <p:cNvSpPr/>
                  <p:nvPr/>
                </p:nvSpPr>
                <p:spPr bwMode="auto">
                  <a:xfrm rot="10800000">
                    <a:off x="4443077" y="5941878"/>
                    <a:ext cx="294057" cy="253497"/>
                  </a:xfrm>
                  <a:prstGeom prst="triangle">
                    <a:avLst/>
                  </a:prstGeom>
                  <a:ln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5"/>
                  </a:lnRef>
                  <a:fillRef idx="3">
                    <a:schemeClr val="accent5"/>
                  </a:fillRef>
                  <a:effectRef idx="2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3" name="TextBox 42"/>
                  <p:cNvSpPr txBox="1"/>
                  <p:nvPr/>
                </p:nvSpPr>
                <p:spPr>
                  <a:xfrm>
                    <a:off x="4868407" y="2877228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+10</a:t>
                    </a:r>
                  </a:p>
                </p:txBody>
              </p:sp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4868407" y="3507943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+5</a:t>
                    </a: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4868407" y="4134357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0</a:t>
                    </a: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4868406" y="4784705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-5</a:t>
                    </a: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4947625" y="5401544"/>
                    <a:ext cx="617896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-10</a:t>
                    </a:r>
                  </a:p>
                </p:txBody>
              </p:sp>
            </p:grpSp>
            <p:sp>
              <p:nvSpPr>
                <p:cNvPr id="35" name="Triangle 34"/>
                <p:cNvSpPr/>
                <p:nvPr/>
              </p:nvSpPr>
              <p:spPr bwMode="auto">
                <a:xfrm>
                  <a:off x="4443078" y="2425570"/>
                  <a:ext cx="294057" cy="253497"/>
                </a:xfrm>
                <a:prstGeom prst="triangl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37003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2018365"/>
            <a:ext cx="6553200" cy="3886200"/>
          </a:xfrm>
        </p:spPr>
        <p:txBody>
          <a:bodyPr/>
          <a:lstStyle/>
          <a:p>
            <a:pPr>
              <a:lnSpc>
                <a:spcPct val="200000"/>
              </a:lnSpc>
              <a:buSzPct val="100000"/>
            </a:pPr>
            <a:r>
              <a:rPr lang="en-US" dirty="0"/>
              <a:t>If your energy is comfortable and a good match, great!</a:t>
            </a:r>
          </a:p>
          <a:p>
            <a:pPr>
              <a:lnSpc>
                <a:spcPct val="200000"/>
              </a:lnSpc>
              <a:buSzPct val="100000"/>
            </a:pPr>
            <a:r>
              <a:rPr lang="en-US" dirty="0"/>
              <a:t>If not, </a:t>
            </a:r>
            <a:r>
              <a:rPr lang="en-US" b="1" dirty="0">
                <a:solidFill>
                  <a:schemeClr val="accent3"/>
                </a:solidFill>
              </a:rPr>
              <a:t>what can you do to get it there</a:t>
            </a:r>
            <a:r>
              <a:rPr lang="en-US" dirty="0"/>
              <a:t>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Comfortable</a:t>
            </a:r>
          </a:p>
        </p:txBody>
      </p:sp>
    </p:spTree>
    <p:extLst>
      <p:ext uri="{BB962C8B-B14F-4D97-AF65-F5344CB8AC3E}">
        <p14:creationId xmlns:p14="http://schemas.microsoft.com/office/powerpoint/2010/main" val="2788806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719" y="5612304"/>
            <a:ext cx="7772400" cy="68586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cap="none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UNDERSTANDING TRAUMA</a:t>
            </a:r>
            <a:endParaRPr lang="en-US" sz="4000" b="1" cap="none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363" y="1183687"/>
            <a:ext cx="4117111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77024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36825" y="2093614"/>
            <a:ext cx="6070349" cy="388620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Research shows that </a:t>
            </a:r>
            <a:r>
              <a:rPr lang="en-US" b="1" dirty="0" smtClean="0">
                <a:solidFill>
                  <a:schemeClr val="accent3"/>
                </a:solidFill>
              </a:rPr>
              <a:t>nearly half</a:t>
            </a:r>
            <a:r>
              <a:rPr lang="en-US" dirty="0" smtClean="0"/>
              <a:t> of children from birth to 17 have experienced at least one type of </a:t>
            </a:r>
            <a:r>
              <a:rPr lang="en-US" dirty="0" smtClean="0"/>
              <a:t>trauma — </a:t>
            </a:r>
            <a:r>
              <a:rPr lang="en-US" dirty="0"/>
              <a:t>it is not as rare as you might think</a:t>
            </a:r>
          </a:p>
          <a:p>
            <a:pPr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Trauma</a:t>
            </a:r>
          </a:p>
        </p:txBody>
      </p:sp>
    </p:spTree>
    <p:extLst>
      <p:ext uri="{BB962C8B-B14F-4D97-AF65-F5344CB8AC3E}">
        <p14:creationId xmlns:p14="http://schemas.microsoft.com/office/powerpoint/2010/main" val="1016076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71600" y="2129828"/>
            <a:ext cx="6553200" cy="3886200"/>
          </a:xfrm>
        </p:spPr>
        <p:txBody>
          <a:bodyPr/>
          <a:lstStyle/>
          <a:p>
            <a:pPr>
              <a:spcAft>
                <a:spcPts val="600"/>
              </a:spcAft>
              <a:buSzPct val="100000"/>
            </a:pPr>
            <a:r>
              <a:rPr lang="en-US" dirty="0"/>
              <a:t>Research also shows that all sorts of adversity — </a:t>
            </a:r>
            <a:r>
              <a:rPr lang="en-US" b="1" dirty="0">
                <a:solidFill>
                  <a:schemeClr val="accent3"/>
                </a:solidFill>
              </a:rPr>
              <a:t>things</a:t>
            </a:r>
            <a:r>
              <a:rPr lang="en-US" dirty="0"/>
              <a:t> </a:t>
            </a:r>
            <a:r>
              <a:rPr lang="en-US" b="1" dirty="0">
                <a:solidFill>
                  <a:schemeClr val="accent3"/>
                </a:solidFill>
              </a:rPr>
              <a:t>that don’t leave a</a:t>
            </a:r>
            <a:r>
              <a:rPr lang="en-US" dirty="0"/>
              <a:t> </a:t>
            </a:r>
            <a:r>
              <a:rPr lang="en-US" b="1" dirty="0">
                <a:solidFill>
                  <a:schemeClr val="accent3"/>
                </a:solidFill>
              </a:rPr>
              <a:t>bruise </a:t>
            </a:r>
            <a:r>
              <a:rPr lang="en-US" dirty="0"/>
              <a:t>— can have a negative effect on children and teens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dirty="0"/>
              <a:t>Many of the stressors that shape children’s and teens’ lives are chronic and pervasive, such as neglect, racism, poverty and frequent moves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dirty="0"/>
              <a:t>Trauma can also include events, such as being hit or  experiencing rape, an accident or an earthquake </a:t>
            </a:r>
          </a:p>
          <a:p>
            <a:pPr>
              <a:spcAft>
                <a:spcPts val="600"/>
              </a:spcAft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Trauma</a:t>
            </a:r>
          </a:p>
        </p:txBody>
      </p:sp>
    </p:spTree>
    <p:extLst>
      <p:ext uri="{BB962C8B-B14F-4D97-AF65-F5344CB8AC3E}">
        <p14:creationId xmlns:p14="http://schemas.microsoft.com/office/powerpoint/2010/main" val="33344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  <p:extLst>
              <p:ext uri="{D42A27DB-BD31-4B8C-83A1-F6EECF244321}">
                <p14:modId xmlns:p14="http://schemas.microsoft.com/office/powerpoint/2010/main" val="1485948429"/>
              </p:ext>
            </p:extLst>
          </p:nvPr>
        </p:nvSpPr>
        <p:spPr>
          <a:xfrm>
            <a:off x="1473451" y="2057400"/>
            <a:ext cx="6197097" cy="388620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Feelings are complicated. You might think that children and teens are always happy to get away from an abusive parent. But many identify leaving a parent, even an abusive one, as </a:t>
            </a:r>
            <a:r>
              <a:rPr lang="en-US" b="1" dirty="0">
                <a:solidFill>
                  <a:schemeClr val="accent3"/>
                </a:solidFill>
              </a:rPr>
              <a:t>the hardest experience they have had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Trauma</a:t>
            </a:r>
          </a:p>
        </p:txBody>
      </p:sp>
    </p:spTree>
    <p:extLst>
      <p:ext uri="{BB962C8B-B14F-4D97-AF65-F5344CB8AC3E}">
        <p14:creationId xmlns:p14="http://schemas.microsoft.com/office/powerpoint/2010/main" val="2215903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71600" y="2166041"/>
            <a:ext cx="6553200" cy="388620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Trauma can</a:t>
            </a:r>
            <a:r>
              <a:rPr lang="en-US" b="1" dirty="0">
                <a:solidFill>
                  <a:schemeClr val="accent3"/>
                </a:solidFill>
              </a:rPr>
              <a:t> profoundly influence </a:t>
            </a:r>
            <a:r>
              <a:rPr lang="en-US" dirty="0"/>
              <a:t>a child or teen, even when it takes place during infancy — and even when he or she has no memory of what happened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Trauma</a:t>
            </a:r>
          </a:p>
        </p:txBody>
      </p:sp>
    </p:spTree>
    <p:extLst>
      <p:ext uri="{BB962C8B-B14F-4D97-AF65-F5344CB8AC3E}">
        <p14:creationId xmlns:p14="http://schemas.microsoft.com/office/powerpoint/2010/main" val="29620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3593" y="3965871"/>
            <a:ext cx="3708345" cy="81036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412" y="2332345"/>
            <a:ext cx="4553028" cy="84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650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82505" y="2120774"/>
            <a:ext cx="6178990" cy="388620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Being in a safe environment, even with the most well-intentioned and loving caregivers, </a:t>
            </a:r>
            <a:r>
              <a:rPr lang="en-US" b="1" dirty="0">
                <a:solidFill>
                  <a:schemeClr val="accent3"/>
                </a:solidFill>
              </a:rPr>
              <a:t>does not mean a child or teen feels safe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Trauma</a:t>
            </a:r>
          </a:p>
        </p:txBody>
      </p:sp>
    </p:spTree>
    <p:extLst>
      <p:ext uri="{BB962C8B-B14F-4D97-AF65-F5344CB8AC3E}">
        <p14:creationId xmlns:p14="http://schemas.microsoft.com/office/powerpoint/2010/main" val="986411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2111721"/>
            <a:ext cx="6553200" cy="3886200"/>
          </a:xfrm>
        </p:spPr>
        <p:txBody>
          <a:bodyPr/>
          <a:lstStyle/>
          <a:p>
            <a:pPr>
              <a:spcAft>
                <a:spcPts val="1200"/>
              </a:spcAft>
              <a:buSzPct val="100000"/>
            </a:pPr>
            <a:r>
              <a:rPr lang="en-US" dirty="0"/>
              <a:t>Chronic trauma shapes nearly every aspect of a </a:t>
            </a:r>
            <a:r>
              <a:rPr lang="en-US" dirty="0" smtClean="0"/>
              <a:t>child’s </a:t>
            </a:r>
            <a:r>
              <a:rPr lang="en-US" dirty="0"/>
              <a:t>or teen’s life</a:t>
            </a:r>
          </a:p>
          <a:p>
            <a:pPr>
              <a:spcAft>
                <a:spcPts val="1200"/>
              </a:spcAft>
              <a:buSzPct val="100000"/>
            </a:pPr>
            <a:r>
              <a:rPr lang="en-US" dirty="0"/>
              <a:t>There are many different things that are important to a </a:t>
            </a:r>
            <a:r>
              <a:rPr lang="en-US" dirty="0" smtClean="0"/>
              <a:t>child’s </a:t>
            </a:r>
            <a:r>
              <a:rPr lang="en-US" dirty="0"/>
              <a:t>or teen’s healing. One of the most important is having </a:t>
            </a:r>
            <a:r>
              <a:rPr lang="en-US" b="1" dirty="0">
                <a:solidFill>
                  <a:schemeClr val="accent3"/>
                </a:solidFill>
              </a:rPr>
              <a:t>long-lasting, supportive relationships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Trauma</a:t>
            </a:r>
          </a:p>
        </p:txBody>
      </p:sp>
    </p:spTree>
    <p:extLst>
      <p:ext uri="{BB962C8B-B14F-4D97-AF65-F5344CB8AC3E}">
        <p14:creationId xmlns:p14="http://schemas.microsoft.com/office/powerpoint/2010/main" val="2718062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62512" y="1912937"/>
            <a:ext cx="6218976" cy="3886200"/>
          </a:xfrm>
        </p:spPr>
        <p:txBody>
          <a:bodyPr/>
          <a:lstStyle/>
          <a:p>
            <a:pPr>
              <a:spcAft>
                <a:spcPts val="1800"/>
              </a:spcAft>
              <a:buSzPct val="100000"/>
            </a:pPr>
            <a:r>
              <a:rPr lang="en-US" dirty="0"/>
              <a:t>Particularly with the right supports and resources, children and teens have </a:t>
            </a:r>
            <a:r>
              <a:rPr lang="en-US" b="1" dirty="0">
                <a:solidFill>
                  <a:srgbClr val="DA5521"/>
                </a:solidFill>
              </a:rPr>
              <a:t>a remarkable ability to thrive</a:t>
            </a:r>
            <a:r>
              <a:rPr lang="en-US" dirty="0"/>
              <a:t>, even when they have experienced multiple hard things in their lives</a:t>
            </a:r>
          </a:p>
          <a:p>
            <a:pPr>
              <a:buSzPct val="100000"/>
            </a:pPr>
            <a:r>
              <a:rPr lang="en-US" dirty="0"/>
              <a:t>There are many factors that can support resilience, some of which we will talk about in this group. These include: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sz="1800" dirty="0"/>
              <a:t>a safe home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sz="1800" dirty="0"/>
              <a:t>supportive, lasting relationships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sz="1800" dirty="0"/>
              <a:t>the ability to manage hard feelings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sz="1800" dirty="0"/>
              <a:t>feeling positive about yourself</a:t>
            </a:r>
          </a:p>
          <a:p>
            <a:pPr lvl="1"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Resilience</a:t>
            </a:r>
          </a:p>
        </p:txBody>
      </p:sp>
    </p:spTree>
    <p:extLst>
      <p:ext uri="{BB962C8B-B14F-4D97-AF65-F5344CB8AC3E}">
        <p14:creationId xmlns:p14="http://schemas.microsoft.com/office/powerpoint/2010/main" val="31396636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 Olivia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430DA2-F49D-C44B-BD27-16F256BF84C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8748" y="1928388"/>
            <a:ext cx="1306503" cy="437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54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  <p:extLst>
              <p:ext uri="{D42A27DB-BD31-4B8C-83A1-F6EECF244321}">
                <p14:modId xmlns:p14="http://schemas.microsoft.com/office/powerpoint/2010/main" val="4191390922"/>
              </p:ext>
            </p:extLst>
          </p:nvPr>
        </p:nvSpPr>
        <p:spPr>
          <a:xfrm>
            <a:off x="1197321" y="2138881"/>
            <a:ext cx="6749358" cy="3886200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1800"/>
              </a:spcAft>
              <a:buNone/>
            </a:pPr>
            <a:r>
              <a:rPr lang="en-US" b="1" dirty="0">
                <a:solidFill>
                  <a:schemeClr val="accent3"/>
                </a:solidFill>
              </a:rPr>
              <a:t>Olivia is a 5-year-old girl </a:t>
            </a:r>
            <a:r>
              <a:rPr lang="en-US" dirty="0"/>
              <a:t>of mixed ethnicity. Her parents used substances (primarily heroin, alcohol and marijuana) and there was frequent violence in their relationship.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dirty="0"/>
              <a:t>The family moved four times during Olivia’s first two years and was homeless once. Often Olivia’s mother would leave her with friends or other relatives for brief periods.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Olivia’s Story</a:t>
            </a:r>
          </a:p>
        </p:txBody>
      </p:sp>
    </p:spTree>
    <p:extLst>
      <p:ext uri="{BB962C8B-B14F-4D97-AF65-F5344CB8AC3E}">
        <p14:creationId xmlns:p14="http://schemas.microsoft.com/office/powerpoint/2010/main" val="40467640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06797" y="2067007"/>
            <a:ext cx="6530405" cy="3886200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1800"/>
              </a:spcAft>
              <a:buNone/>
            </a:pPr>
            <a:r>
              <a:rPr lang="en-US" b="1" dirty="0">
                <a:solidFill>
                  <a:schemeClr val="accent3"/>
                </a:solidFill>
              </a:rPr>
              <a:t>Olivia and her mother </a:t>
            </a:r>
            <a:r>
              <a:rPr lang="en-US" dirty="0"/>
              <a:t>moved into a shelter when Olivia was 3 years old, but her mother returned to Olivia’s father after six months. </a:t>
            </a:r>
          </a:p>
          <a:p>
            <a:pPr marL="0" indent="0">
              <a:lnSpc>
                <a:spcPct val="100000"/>
              </a:lnSpc>
              <a:spcAft>
                <a:spcPts val="1800"/>
              </a:spcAft>
              <a:buNone/>
            </a:pPr>
            <a:r>
              <a:rPr lang="en-US" dirty="0"/>
              <a:t>Two months later, dad was incarcerated because of a domestic violence incident and multiple intent-to-distribute charges. </a:t>
            </a:r>
          </a:p>
          <a:p>
            <a:pPr marL="0" indent="0">
              <a:lnSpc>
                <a:spcPct val="100000"/>
              </a:lnSpc>
              <a:spcAft>
                <a:spcPts val="1800"/>
              </a:spcAft>
              <a:buNone/>
            </a:pPr>
            <a:r>
              <a:rPr lang="en-US" dirty="0"/>
              <a:t>He was arrested in front of Olivia.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Olivia’s Story</a:t>
            </a:r>
          </a:p>
        </p:txBody>
      </p:sp>
    </p:spTree>
    <p:extLst>
      <p:ext uri="{BB962C8B-B14F-4D97-AF65-F5344CB8AC3E}">
        <p14:creationId xmlns:p14="http://schemas.microsoft.com/office/powerpoint/2010/main" val="7761402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04900" y="2021187"/>
            <a:ext cx="6934200" cy="3886200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1800"/>
              </a:spcAft>
              <a:buNone/>
            </a:pPr>
            <a:r>
              <a:rPr lang="en-US" b="1" dirty="0">
                <a:solidFill>
                  <a:schemeClr val="accent3"/>
                </a:solidFill>
              </a:rPr>
              <a:t>Olivia was removed </a:t>
            </a:r>
            <a:r>
              <a:rPr lang="en-US" dirty="0"/>
              <a:t>from her mother’s custody three months later after allegations of neglect and physical abuse. </a:t>
            </a:r>
          </a:p>
          <a:p>
            <a:pPr marL="0" indent="0">
              <a:lnSpc>
                <a:spcPct val="100000"/>
              </a:lnSpc>
              <a:spcAft>
                <a:spcPts val="1800"/>
              </a:spcAft>
              <a:buNone/>
            </a:pPr>
            <a:r>
              <a:rPr lang="en-US" dirty="0"/>
              <a:t>In the past year, Olivia has lived in three different foster homes. She was just placed in her current home. </a:t>
            </a:r>
          </a:p>
          <a:p>
            <a:pPr marL="0" indent="0">
              <a:lnSpc>
                <a:spcPct val="100000"/>
              </a:lnSpc>
              <a:spcAft>
                <a:spcPts val="1800"/>
              </a:spcAft>
              <a:buNone/>
            </a:pPr>
            <a:r>
              <a:rPr lang="en-US" dirty="0"/>
              <a:t>Olivia’s mother has been unable to comply with service plans requiring treatment of her diagnosed bipolar disorder and substance abuse.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Olivia’s Story</a:t>
            </a:r>
          </a:p>
        </p:txBody>
      </p:sp>
    </p:spTree>
    <p:extLst>
      <p:ext uri="{BB962C8B-B14F-4D97-AF65-F5344CB8AC3E}">
        <p14:creationId xmlns:p14="http://schemas.microsoft.com/office/powerpoint/2010/main" val="28165924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336925" y="2093614"/>
            <a:ext cx="4470149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800"/>
              </a:spcAft>
              <a:buSzPct val="100000"/>
            </a:pPr>
            <a:r>
              <a:rPr lang="en-US" dirty="0"/>
              <a:t>What in Olivia’s experience would you consider </a:t>
            </a:r>
            <a:r>
              <a:rPr lang="en-US" b="1" dirty="0">
                <a:solidFill>
                  <a:schemeClr val="accent3"/>
                </a:solidFill>
              </a:rPr>
              <a:t>traumatic</a:t>
            </a:r>
            <a:r>
              <a:rPr lang="en-US" dirty="0"/>
              <a:t>?</a:t>
            </a:r>
          </a:p>
          <a:p>
            <a:pPr>
              <a:lnSpc>
                <a:spcPct val="100000"/>
              </a:lnSpc>
              <a:spcAft>
                <a:spcPts val="1800"/>
              </a:spcAft>
              <a:buSzPct val="100000"/>
            </a:pPr>
            <a:r>
              <a:rPr lang="en-US" dirty="0"/>
              <a:t>Why?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What Is Trauma?</a:t>
            </a:r>
          </a:p>
        </p:txBody>
      </p:sp>
    </p:spTree>
    <p:extLst>
      <p:ext uri="{BB962C8B-B14F-4D97-AF65-F5344CB8AC3E}">
        <p14:creationId xmlns:p14="http://schemas.microsoft.com/office/powerpoint/2010/main" val="36921479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69098" y="1804295"/>
            <a:ext cx="7205804" cy="3886200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SzPct val="100000"/>
              <a:buNone/>
            </a:pPr>
            <a:r>
              <a:rPr lang="en-US" b="1" dirty="0">
                <a:solidFill>
                  <a:schemeClr val="accent3"/>
                </a:solidFill>
              </a:rPr>
              <a:t>TRAUMA: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Activates the survival instinct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Overwhelms the ability to cope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Generally causes intense feelings of helplessness and vulnerability, even outside the situation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May generate a range of negative feelings: fear, rage, betrayal, shame, guilt, submission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May be experienced as predictable (such as sexual abuse) or unpredictable (such as parental mental health issues)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Elements of Trauma</a:t>
            </a:r>
          </a:p>
        </p:txBody>
      </p:sp>
    </p:spTree>
    <p:extLst>
      <p:ext uri="{BB962C8B-B14F-4D97-AF65-F5344CB8AC3E}">
        <p14:creationId xmlns:p14="http://schemas.microsoft.com/office/powerpoint/2010/main" val="40676897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2021187"/>
            <a:ext cx="6553200" cy="3886200"/>
          </a:xfrm>
        </p:spPr>
        <p:txBody>
          <a:bodyPr/>
          <a:lstStyle/>
          <a:p>
            <a:pPr>
              <a:spcAft>
                <a:spcPts val="1800"/>
              </a:spcAft>
              <a:buSzPct val="100000"/>
            </a:pPr>
            <a:r>
              <a:rPr lang="en-US" dirty="0"/>
              <a:t>What do you think Olivia has learned about </a:t>
            </a:r>
            <a:r>
              <a:rPr lang="en-US" b="1" dirty="0">
                <a:solidFill>
                  <a:schemeClr val="accent3"/>
                </a:solidFill>
              </a:rPr>
              <a:t>relationships</a:t>
            </a:r>
            <a:r>
              <a:rPr lang="en-US" dirty="0"/>
              <a:t>? How do you think she might react to other people?</a:t>
            </a:r>
          </a:p>
          <a:p>
            <a:pPr>
              <a:spcAft>
                <a:spcPts val="1800"/>
              </a:spcAft>
              <a:buSzPct val="100000"/>
            </a:pPr>
            <a:r>
              <a:rPr lang="en-US" dirty="0"/>
              <a:t>What do you think Olivia has learned about herself in the past five years?</a:t>
            </a:r>
          </a:p>
          <a:p>
            <a:pPr>
              <a:spcAft>
                <a:spcPts val="1800"/>
              </a:spcAft>
              <a:buSzPct val="100000"/>
            </a:pPr>
            <a:r>
              <a:rPr lang="en-US" dirty="0"/>
              <a:t>How do you think Olivia got through her experience? What </a:t>
            </a:r>
            <a:r>
              <a:rPr lang="en-US" b="1" dirty="0">
                <a:solidFill>
                  <a:schemeClr val="accent3"/>
                </a:solidFill>
              </a:rPr>
              <a:t>survival skills </a:t>
            </a:r>
            <a:r>
              <a:rPr lang="en-US" dirty="0"/>
              <a:t>might she have learned?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Has This Influenced Olivia?</a:t>
            </a:r>
          </a:p>
        </p:txBody>
      </p:sp>
    </p:spTree>
    <p:extLst>
      <p:ext uri="{BB962C8B-B14F-4D97-AF65-F5344CB8AC3E}">
        <p14:creationId xmlns:p14="http://schemas.microsoft.com/office/powerpoint/2010/main" val="977992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51720" y="2000816"/>
            <a:ext cx="7240559" cy="3942784"/>
          </a:xfrm>
        </p:spPr>
        <p:txBody>
          <a:bodyPr/>
          <a:lstStyle/>
          <a:p>
            <a:pPr marL="285750" indent="-285750">
              <a:lnSpc>
                <a:spcPts val="2800"/>
              </a:lnSpc>
              <a:spcAft>
                <a:spcPts val="18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ARC, or </a:t>
            </a:r>
            <a:r>
              <a:rPr lang="en-US" b="1" dirty="0">
                <a:solidFill>
                  <a:schemeClr val="accent3"/>
                </a:solidFill>
              </a:rPr>
              <a:t>Attachment, Regulation and Competency</a:t>
            </a:r>
            <a:r>
              <a:rPr lang="en-US" dirty="0"/>
              <a:t>, is a framework for working with children and teens who have experienced trauma. Developed by Margaret Blaustein and Kristine </a:t>
            </a:r>
            <a:r>
              <a:rPr lang="en-US" dirty="0" err="1"/>
              <a:t>Kinniburgh</a:t>
            </a:r>
            <a:r>
              <a:rPr lang="en-US" dirty="0"/>
              <a:t> of the Justice Resource Institute</a:t>
            </a:r>
            <a:r>
              <a:rPr lang="en-US" dirty="0">
                <a:solidFill>
                  <a:schemeClr val="accent3"/>
                </a:solidFill>
              </a:rPr>
              <a:t>, </a:t>
            </a:r>
            <a:r>
              <a:rPr lang="en-US" b="1" dirty="0">
                <a:solidFill>
                  <a:schemeClr val="accent3"/>
                </a:solidFill>
              </a:rPr>
              <a:t>ARC builds on the resilience of children, teens and families</a:t>
            </a:r>
            <a:r>
              <a:rPr lang="en-US" dirty="0"/>
              <a:t> </a:t>
            </a:r>
          </a:p>
          <a:p>
            <a:pPr marL="285750" indent="-285750">
              <a:lnSpc>
                <a:spcPts val="28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ARC Reflections — an ARC-informed caregiver training curriculum for foster parents, kin and other caregivers — was written by </a:t>
            </a:r>
            <a:r>
              <a:rPr lang="en-US" dirty="0" err="1"/>
              <a:t>Blaustein</a:t>
            </a:r>
            <a:r>
              <a:rPr lang="en-US" dirty="0"/>
              <a:t> and </a:t>
            </a:r>
            <a:r>
              <a:rPr lang="en-US" dirty="0" err="1"/>
              <a:t>Kinniburgh</a:t>
            </a:r>
            <a:r>
              <a:rPr lang="en-US" dirty="0"/>
              <a:t> with support and consultation from the Annie E. Casey Foundation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 Reflections</a:t>
            </a:r>
          </a:p>
        </p:txBody>
      </p:sp>
    </p:spTree>
    <p:extLst>
      <p:ext uri="{BB962C8B-B14F-4D97-AF65-F5344CB8AC3E}">
        <p14:creationId xmlns:p14="http://schemas.microsoft.com/office/powerpoint/2010/main" val="11892342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Lens?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028" y="1865376"/>
            <a:ext cx="6409944" cy="427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428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899920" y="2209205"/>
            <a:ext cx="5029200" cy="3886200"/>
          </a:xfrm>
        </p:spPr>
        <p:txBody>
          <a:bodyPr/>
          <a:lstStyle/>
          <a:p>
            <a:pPr>
              <a:buSzPct val="100000"/>
            </a:pPr>
            <a:r>
              <a:rPr lang="en-US" b="1" dirty="0">
                <a:solidFill>
                  <a:schemeClr val="accent3"/>
                </a:solidFill>
              </a:rPr>
              <a:t>Attachment</a:t>
            </a:r>
            <a:r>
              <a:rPr lang="en-US" dirty="0"/>
              <a:t> is the lens for relationships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Lens?</a:t>
            </a:r>
          </a:p>
        </p:txBody>
      </p:sp>
    </p:spTree>
    <p:extLst>
      <p:ext uri="{BB962C8B-B14F-4D97-AF65-F5344CB8AC3E}">
        <p14:creationId xmlns:p14="http://schemas.microsoft.com/office/powerpoint/2010/main" val="19650629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14984" y="1929384"/>
            <a:ext cx="6836664" cy="36576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Who is in the room?</a:t>
            </a:r>
          </a:p>
          <a:p>
            <a:pPr marL="0" indent="0">
              <a:buSzPct val="100000"/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Lens?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7256" y="1816816"/>
            <a:ext cx="5803392" cy="476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447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38396" y="2283850"/>
            <a:ext cx="5667207" cy="3886200"/>
          </a:xfrm>
        </p:spPr>
        <p:txBody>
          <a:bodyPr/>
          <a:lstStyle/>
          <a:p>
            <a:pPr>
              <a:buSzPct val="100000"/>
            </a:pPr>
            <a:r>
              <a:rPr lang="en-US" b="1" dirty="0" smtClean="0">
                <a:solidFill>
                  <a:schemeClr val="accent3"/>
                </a:solidFill>
              </a:rPr>
              <a:t>Labels</a:t>
            </a:r>
            <a:r>
              <a:rPr lang="en-US" dirty="0" smtClean="0"/>
              <a:t> </a:t>
            </a:r>
            <a:r>
              <a:rPr lang="en-US" dirty="0"/>
              <a:t>we are given influence the lens for self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Lens?</a:t>
            </a:r>
          </a:p>
        </p:txBody>
      </p:sp>
    </p:spTree>
    <p:extLst>
      <p:ext uri="{BB962C8B-B14F-4D97-AF65-F5344CB8AC3E}">
        <p14:creationId xmlns:p14="http://schemas.microsoft.com/office/powerpoint/2010/main" val="8624505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33</a:t>
            </a:fld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410547" y="399904"/>
            <a:ext cx="8276253" cy="5899604"/>
            <a:chOff x="1575271" y="2425001"/>
            <a:chExt cx="5959121" cy="415442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5271" y="5287704"/>
              <a:ext cx="1936678" cy="1291721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7986" y="5286592"/>
              <a:ext cx="1936678" cy="1291721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7713" y="5286592"/>
              <a:ext cx="1936678" cy="1291721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5271" y="3845784"/>
              <a:ext cx="1936678" cy="1291721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7986" y="3844671"/>
              <a:ext cx="1936678" cy="1291721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7713" y="3844671"/>
              <a:ext cx="1936678" cy="1291721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5271" y="2426113"/>
              <a:ext cx="1936678" cy="1291721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7986" y="2425001"/>
              <a:ext cx="1936678" cy="1291721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7713" y="2425001"/>
              <a:ext cx="1936679" cy="1291721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14" name="AutoShape 8" descr="9k="/>
            <p:cNvSpPr>
              <a:spLocks noChangeAspect="1" noChangeArrowheads="1"/>
            </p:cNvSpPr>
            <p:nvPr/>
          </p:nvSpPr>
          <p:spPr bwMode="auto">
            <a:xfrm>
              <a:off x="4429873" y="4455483"/>
              <a:ext cx="213618" cy="213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400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" name="AutoShape 10" descr="9k="/>
            <p:cNvSpPr>
              <a:spLocks noChangeAspect="1" noChangeArrowheads="1"/>
            </p:cNvSpPr>
            <p:nvPr/>
          </p:nvSpPr>
          <p:spPr bwMode="auto">
            <a:xfrm>
              <a:off x="4429873" y="4455483"/>
              <a:ext cx="213618" cy="213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400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6" name="AutoShape 12" descr="9k="/>
            <p:cNvSpPr>
              <a:spLocks noChangeAspect="1" noChangeArrowheads="1"/>
            </p:cNvSpPr>
            <p:nvPr/>
          </p:nvSpPr>
          <p:spPr bwMode="auto">
            <a:xfrm>
              <a:off x="4429873" y="4455483"/>
              <a:ext cx="213618" cy="213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400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80402" y="3048787"/>
              <a:ext cx="1497441" cy="23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Chalkboard" charset="0"/>
                  <a:ea typeface="Chalkboard" charset="0"/>
                  <a:cs typeface="Chalkboard" charset="0"/>
                </a:rPr>
                <a:t>The Cutter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91792" y="3048787"/>
              <a:ext cx="1497441" cy="23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Chalkboard" charset="0"/>
                  <a:ea typeface="Chalkboard" charset="0"/>
                  <a:cs typeface="Chalkboard" charset="0"/>
                </a:rPr>
                <a:t>The Hoarder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27506" y="3055391"/>
              <a:ext cx="1497441" cy="23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Chalkboard" charset="0"/>
                  <a:ea typeface="Chalkboard" charset="0"/>
                  <a:cs typeface="Chalkboard" charset="0"/>
                </a:rPr>
                <a:t>Too Noisy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80402" y="4489293"/>
              <a:ext cx="1497441" cy="23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Chalkboard" charset="0"/>
                  <a:ea typeface="Chalkboard" charset="0"/>
                  <a:cs typeface="Chalkboard" charset="0"/>
                </a:rPr>
                <a:t>Impulsive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791792" y="4489293"/>
              <a:ext cx="1497441" cy="23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Chalkboard" charset="0"/>
                  <a:ea typeface="Chalkboard" charset="0"/>
                  <a:cs typeface="Chalkboard" charset="0"/>
                </a:rPr>
                <a:t>Foster Kid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27506" y="4495896"/>
              <a:ext cx="1497441" cy="23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Chalkboard" charset="0"/>
                  <a:ea typeface="Chalkboard" charset="0"/>
                  <a:cs typeface="Chalkboard" charset="0"/>
                </a:rPr>
                <a:t>Manipulative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80402" y="5932832"/>
              <a:ext cx="1497441" cy="23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Chalkboard" charset="0"/>
                  <a:ea typeface="Chalkboard" charset="0"/>
                  <a:cs typeface="Chalkboard" charset="0"/>
                </a:rPr>
                <a:t>The Quiet One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91792" y="5932830"/>
              <a:ext cx="1497441" cy="23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Chalkboard" charset="0"/>
                  <a:ea typeface="Chalkboard" charset="0"/>
                  <a:cs typeface="Chalkboard" charset="0"/>
                </a:rPr>
                <a:t>The Liar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27506" y="5939433"/>
              <a:ext cx="1497441" cy="23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Chalkboard" charset="0"/>
                  <a:ea typeface="Chalkboard" charset="0"/>
                  <a:cs typeface="Chalkboard" charset="0"/>
                </a:rPr>
                <a:t>Stupid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9938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2084561"/>
            <a:ext cx="6553200" cy="3886200"/>
          </a:xfrm>
        </p:spPr>
        <p:txBody>
          <a:bodyPr/>
          <a:lstStyle/>
          <a:p>
            <a:pPr>
              <a:buSzPct val="100000"/>
            </a:pPr>
            <a:r>
              <a:rPr lang="en-US" b="1" dirty="0">
                <a:solidFill>
                  <a:schemeClr val="accent3"/>
                </a:solidFill>
              </a:rPr>
              <a:t>Self-preservation</a:t>
            </a:r>
            <a:r>
              <a:rPr lang="en-US" dirty="0"/>
              <a:t> becomes the lens for experience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Lens?</a:t>
            </a:r>
          </a:p>
        </p:txBody>
      </p:sp>
    </p:spTree>
    <p:extLst>
      <p:ext uri="{BB962C8B-B14F-4D97-AF65-F5344CB8AC3E}">
        <p14:creationId xmlns:p14="http://schemas.microsoft.com/office/powerpoint/2010/main" val="13844937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157693"/>
            <a:ext cx="8165426" cy="390447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 Process Under Typical Conditions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0462" y="6398046"/>
            <a:ext cx="29323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Based on content developed by Joshua </a:t>
            </a:r>
            <a:r>
              <a:rPr lang="en-US" sz="900" dirty="0" err="1">
                <a:solidFill>
                  <a:schemeClr val="tx2"/>
                </a:solidFill>
              </a:rPr>
              <a:t>Arvidson</a:t>
            </a:r>
            <a:endParaRPr lang="en-US" sz="9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5322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24" y="2099859"/>
            <a:ext cx="8435497" cy="403373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Alarm System ”Express Road”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42376" y="1945111"/>
            <a:ext cx="4137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00000"/>
                </a:solidFill>
              </a:rPr>
              <a:t>ALARM SYSTEM “EXPRESS ROAD”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462" y="6398046"/>
            <a:ext cx="29323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Based on content developed by Joshua </a:t>
            </a:r>
            <a:r>
              <a:rPr lang="en-US" sz="900" dirty="0" err="1">
                <a:solidFill>
                  <a:schemeClr val="tx2"/>
                </a:solidFill>
              </a:rPr>
              <a:t>Arvidson</a:t>
            </a:r>
            <a:endParaRPr lang="en-US" sz="9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442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383" y="1971328"/>
            <a:ext cx="8154648" cy="424940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20709" y="265584"/>
            <a:ext cx="6704091" cy="1020762"/>
          </a:xfrm>
        </p:spPr>
        <p:txBody>
          <a:bodyPr/>
          <a:lstStyle/>
          <a:p>
            <a:r>
              <a:rPr lang="en-US" dirty="0"/>
              <a:t>With Repeated Stress, the Alarm System “Express Road” Becomes the </a:t>
            </a:r>
            <a:r>
              <a:rPr lang="en-US"/>
              <a:t>Main Road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55473" y="2167270"/>
            <a:ext cx="2634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ALARM SYSTEM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462" y="6398046"/>
            <a:ext cx="29323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Based on content developed by Joshua </a:t>
            </a:r>
            <a:r>
              <a:rPr lang="en-US" sz="900" dirty="0" err="1">
                <a:solidFill>
                  <a:schemeClr val="tx2"/>
                </a:solidFill>
              </a:rPr>
              <a:t>Arvidson</a:t>
            </a:r>
            <a:endParaRPr lang="en-US" sz="9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5870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2057400"/>
            <a:ext cx="6553200" cy="3886200"/>
          </a:xfrm>
        </p:spPr>
        <p:txBody>
          <a:bodyPr/>
          <a:lstStyle/>
          <a:p>
            <a:pPr>
              <a:spcAft>
                <a:spcPts val="600"/>
              </a:spcAft>
              <a:buSzPct val="100000"/>
            </a:pPr>
            <a:r>
              <a:rPr lang="en-US" dirty="0"/>
              <a:t>What happens:</a:t>
            </a:r>
          </a:p>
          <a:p>
            <a:pPr lvl="1">
              <a:spcAft>
                <a:spcPts val="600"/>
              </a:spcAft>
              <a:buSzPct val="100000"/>
            </a:pPr>
            <a:r>
              <a:rPr lang="en-US" sz="1800" dirty="0"/>
              <a:t>When you expect people to be dangerous, untrustworthy or unavailable?</a:t>
            </a:r>
          </a:p>
          <a:p>
            <a:pPr lvl="1">
              <a:spcAft>
                <a:spcPts val="600"/>
              </a:spcAft>
              <a:buSzPct val="100000"/>
            </a:pPr>
            <a:r>
              <a:rPr lang="en-US" sz="1800" dirty="0"/>
              <a:t>When you believe you are unworthy of care?</a:t>
            </a:r>
          </a:p>
          <a:p>
            <a:pPr lvl="1">
              <a:spcAft>
                <a:spcPts val="600"/>
              </a:spcAft>
              <a:buSzPct val="100000"/>
            </a:pPr>
            <a:r>
              <a:rPr lang="en-US" sz="1800" dirty="0"/>
              <a:t>When you expect the world to be dangerous and view even safe experiences as frightening?</a:t>
            </a:r>
          </a:p>
          <a:p>
            <a:pPr lvl="1">
              <a:spcAft>
                <a:spcPts val="600"/>
              </a:spcAft>
              <a:buSzPct val="100000"/>
            </a:pPr>
            <a:r>
              <a:rPr lang="en-US" sz="1800" dirty="0"/>
              <a:t>When you have </a:t>
            </a:r>
            <a:r>
              <a:rPr lang="en-US" sz="1800" b="1" dirty="0">
                <a:solidFill>
                  <a:schemeClr val="accent3"/>
                </a:solidFill>
              </a:rPr>
              <a:t>limited capacity to cope </a:t>
            </a:r>
            <a:r>
              <a:rPr lang="en-US" sz="1800" dirty="0"/>
              <a:t>with any of that and you believe you have no one to turn to?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Does This Leave Olivia?</a:t>
            </a:r>
          </a:p>
        </p:txBody>
      </p:sp>
    </p:spTree>
    <p:extLst>
      <p:ext uri="{BB962C8B-B14F-4D97-AF65-F5344CB8AC3E}">
        <p14:creationId xmlns:p14="http://schemas.microsoft.com/office/powerpoint/2010/main" val="2644313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52053" y="1984972"/>
            <a:ext cx="6839893" cy="1382917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This group will meet nine times for two hours each time</a:t>
            </a:r>
          </a:p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Please attend all sessions</a:t>
            </a:r>
          </a:p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Each session will include the following segments: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48557" y="3739082"/>
            <a:ext cx="292427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Warm-up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Opening check-in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Review and report back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Theme of the day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17270" y="3739082"/>
            <a:ext cx="305780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Self-reflection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Take home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Practice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Closing check-in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548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Many different things may be experienced as traumatic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Trauma can profoundly influence </a:t>
            </a:r>
            <a:r>
              <a:rPr lang="en-US" b="1" dirty="0">
                <a:solidFill>
                  <a:schemeClr val="accent3"/>
                </a:solidFill>
              </a:rPr>
              <a:t>child development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Trauma shapes the </a:t>
            </a:r>
            <a:r>
              <a:rPr lang="en-US" dirty="0" smtClean="0"/>
              <a:t>child’s </a:t>
            </a:r>
            <a:r>
              <a:rPr lang="en-US" dirty="0"/>
              <a:t>or teen’s lens for self, for relationships and for danger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Trauma responses are designed to help the child or teen protect him- or herself and survive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</a:t>
            </a:r>
          </a:p>
        </p:txBody>
      </p:sp>
    </p:spTree>
    <p:extLst>
      <p:ext uri="{BB962C8B-B14F-4D97-AF65-F5344CB8AC3E}">
        <p14:creationId xmlns:p14="http://schemas.microsoft.com/office/powerpoint/2010/main" val="1186584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9768" y="5585988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SELF-REFLECTION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118" y="1255154"/>
            <a:ext cx="4333700" cy="4110337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55034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12714" y="2039293"/>
            <a:ext cx="5718571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Think about up to three influential people, experiences or environments</a:t>
            </a:r>
          </a:p>
          <a:p>
            <a:pPr lvl="1"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sz="1800" dirty="0"/>
              <a:t>Lens for self</a:t>
            </a:r>
          </a:p>
          <a:p>
            <a:pPr lvl="1"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sz="1800" dirty="0"/>
              <a:t>Lens for relationships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or What Influenced You?</a:t>
            </a:r>
          </a:p>
        </p:txBody>
      </p:sp>
    </p:spTree>
    <p:extLst>
      <p:ext uri="{BB962C8B-B14F-4D97-AF65-F5344CB8AC3E}">
        <p14:creationId xmlns:p14="http://schemas.microsoft.com/office/powerpoint/2010/main" val="41885967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245152" y="5416361"/>
            <a:ext cx="6643534" cy="130511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TAKE HOME</a:t>
            </a:r>
          </a:p>
          <a:p>
            <a:pPr>
              <a:lnSpc>
                <a:spcPct val="100000"/>
              </a:lnSpc>
            </a:pPr>
            <a:r>
              <a:rPr lang="en-US" sz="160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is one sentence (idea, concept or something you have learned) that you can take away from today? Write it in your log.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9519" y="1185350"/>
            <a:ext cx="4114800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99013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9768" y="5585988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PRACTICE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929" y="1259008"/>
            <a:ext cx="4274077" cy="4368545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62754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18307" y="2075507"/>
            <a:ext cx="5907386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Take home your check-in handouts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This week, try to do a check-in </a:t>
            </a:r>
            <a:r>
              <a:rPr lang="en-US" b="1" dirty="0">
                <a:solidFill>
                  <a:schemeClr val="accent3"/>
                </a:solidFill>
              </a:rPr>
              <a:t>at least once every day</a:t>
            </a:r>
            <a:r>
              <a:rPr lang="en-US" dirty="0"/>
              <a:t>. Make a note of where you were, what was going on and when you did it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17253442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680719" y="5604095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CLOSING CHECK-IN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376" y="1271780"/>
            <a:ext cx="4117086" cy="411480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69698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Your Energy Right Now?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16383" y="1747732"/>
            <a:ext cx="7323788" cy="4260480"/>
            <a:chOff x="916383" y="1747732"/>
            <a:chExt cx="7323788" cy="4260480"/>
          </a:xfrm>
        </p:grpSpPr>
        <p:sp>
          <p:nvSpPr>
            <p:cNvPr id="20" name="Rounded Rectangle 19"/>
            <p:cNvSpPr/>
            <p:nvPr/>
          </p:nvSpPr>
          <p:spPr bwMode="auto">
            <a:xfrm>
              <a:off x="91638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1" name="Straight Connector 20"/>
            <p:cNvCxnSpPr>
              <a:endCxn id="40" idx="3"/>
            </p:cNvCxnSpPr>
            <p:nvPr/>
          </p:nvCxnSpPr>
          <p:spPr bwMode="auto">
            <a:xfrm flipH="1">
              <a:off x="2025282" y="2845876"/>
              <a:ext cx="5705" cy="1962547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riangle 21"/>
            <p:cNvSpPr/>
            <p:nvPr/>
          </p:nvSpPr>
          <p:spPr bwMode="auto">
            <a:xfrm rot="10800000">
              <a:off x="1878254" y="4808423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9197" y="1865421"/>
              <a:ext cx="19035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Totally Comfortable</a:t>
              </a:r>
            </a:p>
          </p:txBody>
        </p:sp>
        <p:sp>
          <p:nvSpPr>
            <p:cNvPr id="24" name="Triangle 23"/>
            <p:cNvSpPr/>
            <p:nvPr/>
          </p:nvSpPr>
          <p:spPr bwMode="auto">
            <a:xfrm>
              <a:off x="1878255" y="2596921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91515" y="5171005"/>
              <a:ext cx="20789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Really Uncomfortable</a:t>
              </a:r>
            </a:p>
          </p:txBody>
        </p:sp>
        <p:sp>
          <p:nvSpPr>
            <p:cNvPr id="26" name="Rounded Rectangle 25"/>
            <p:cNvSpPr/>
            <p:nvPr/>
          </p:nvSpPr>
          <p:spPr bwMode="auto">
            <a:xfrm>
              <a:off x="602776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z</a:t>
              </a:r>
            </a:p>
          </p:txBody>
        </p:sp>
        <p:cxnSp>
          <p:nvCxnSpPr>
            <p:cNvPr id="27" name="Straight Connector 26"/>
            <p:cNvCxnSpPr>
              <a:endCxn id="46" idx="3"/>
            </p:cNvCxnSpPr>
            <p:nvPr/>
          </p:nvCxnSpPr>
          <p:spPr bwMode="auto">
            <a:xfrm flipH="1">
              <a:off x="7136662" y="2772706"/>
              <a:ext cx="5705" cy="2206990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riangle 27"/>
            <p:cNvSpPr/>
            <p:nvPr/>
          </p:nvSpPr>
          <p:spPr bwMode="auto">
            <a:xfrm rot="10800000">
              <a:off x="6989634" y="4979696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190577" y="2009533"/>
              <a:ext cx="1903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Great Match</a:t>
              </a:r>
            </a:p>
          </p:txBody>
        </p:sp>
        <p:sp>
          <p:nvSpPr>
            <p:cNvPr id="30" name="Triangle 29"/>
            <p:cNvSpPr/>
            <p:nvPr/>
          </p:nvSpPr>
          <p:spPr bwMode="auto">
            <a:xfrm>
              <a:off x="6989635" y="2505645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02895" y="5369438"/>
              <a:ext cx="20789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Terrible Match</a:t>
              </a: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3695564" y="1747732"/>
              <a:ext cx="1765426" cy="4260480"/>
              <a:chOff x="3561881" y="1747732"/>
              <a:chExt cx="1765426" cy="4260480"/>
            </a:xfrm>
          </p:grpSpPr>
          <p:sp>
            <p:nvSpPr>
              <p:cNvPr id="33" name="Rounded Rectangle 32"/>
              <p:cNvSpPr/>
              <p:nvPr/>
            </p:nvSpPr>
            <p:spPr bwMode="auto">
              <a:xfrm>
                <a:off x="3561881" y="1747732"/>
                <a:ext cx="1765426" cy="4260480"/>
              </a:xfrm>
              <a:prstGeom prst="roundRect">
                <a:avLst/>
              </a:prstGeom>
              <a:solidFill>
                <a:schemeClr val="bg2">
                  <a:alpha val="59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3000"/>
                  </a:prstClr>
                </a:outerShdw>
              </a:effec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34" name="Group 33"/>
              <p:cNvGrpSpPr/>
              <p:nvPr/>
            </p:nvGrpSpPr>
            <p:grpSpPr>
              <a:xfrm>
                <a:off x="3903739" y="1969604"/>
                <a:ext cx="1122445" cy="3769805"/>
                <a:chOff x="4443077" y="2425570"/>
                <a:chExt cx="1122445" cy="3769805"/>
              </a:xfrm>
            </p:grpSpPr>
            <p:grpSp>
              <p:nvGrpSpPr>
                <p:cNvPr id="35" name="Group 34"/>
                <p:cNvGrpSpPr/>
                <p:nvPr/>
              </p:nvGrpSpPr>
              <p:grpSpPr>
                <a:xfrm>
                  <a:off x="4443077" y="2662742"/>
                  <a:ext cx="1122445" cy="3532633"/>
                  <a:chOff x="4443077" y="2662742"/>
                  <a:chExt cx="1122445" cy="3532633"/>
                </a:xfrm>
              </p:grpSpPr>
              <p:sp>
                <p:nvSpPr>
                  <p:cNvPr id="37" name="Off-page Connector 36"/>
                  <p:cNvSpPr/>
                  <p:nvPr/>
                </p:nvSpPr>
                <p:spPr bwMode="auto">
                  <a:xfrm rot="5400000">
                    <a:off x="4978523" y="5197316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38" name="Off-page Connector 37"/>
                  <p:cNvSpPr/>
                  <p:nvPr/>
                </p:nvSpPr>
                <p:spPr bwMode="auto">
                  <a:xfrm rot="5400000">
                    <a:off x="4978523" y="3293512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39" name="Off-page Connector 38"/>
                  <p:cNvSpPr/>
                  <p:nvPr/>
                </p:nvSpPr>
                <p:spPr bwMode="auto">
                  <a:xfrm rot="5400000">
                    <a:off x="4978523" y="2666840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0" name="Off-page Connector 39"/>
                  <p:cNvSpPr/>
                  <p:nvPr/>
                </p:nvSpPr>
                <p:spPr bwMode="auto">
                  <a:xfrm rot="5400000">
                    <a:off x="4978523" y="4573471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1" name="Off-page Connector 40"/>
                  <p:cNvSpPr/>
                  <p:nvPr/>
                </p:nvSpPr>
                <p:spPr bwMode="auto">
                  <a:xfrm rot="5400000">
                    <a:off x="4978523" y="3920185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cxnSp>
                <p:nvCxnSpPr>
                  <p:cNvPr id="42" name="Straight Connector 41"/>
                  <p:cNvCxnSpPr/>
                  <p:nvPr/>
                </p:nvCxnSpPr>
                <p:spPr bwMode="auto">
                  <a:xfrm>
                    <a:off x="4590107" y="2662742"/>
                    <a:ext cx="0" cy="3295461"/>
                  </a:xfrm>
                  <a:prstGeom prst="line">
                    <a:avLst/>
                  </a:prstGeom>
                  <a:ln w="82550" cmpd="sng">
                    <a:solidFill>
                      <a:schemeClr val="bg1">
                        <a:lumMod val="75000"/>
                      </a:schemeClr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3" name="Triangle 42"/>
                  <p:cNvSpPr/>
                  <p:nvPr/>
                </p:nvSpPr>
                <p:spPr bwMode="auto">
                  <a:xfrm rot="10800000">
                    <a:off x="4443077" y="5941878"/>
                    <a:ext cx="294057" cy="253497"/>
                  </a:xfrm>
                  <a:prstGeom prst="triangle">
                    <a:avLst/>
                  </a:prstGeom>
                  <a:ln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5"/>
                  </a:lnRef>
                  <a:fillRef idx="3">
                    <a:schemeClr val="accent5"/>
                  </a:fillRef>
                  <a:effectRef idx="2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4868407" y="2877228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+10</a:t>
                    </a: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4868407" y="3507943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+5</a:t>
                    </a: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4868407" y="4134357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0</a:t>
                    </a: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4868406" y="4784705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-5</a:t>
                    </a:r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4947625" y="5401544"/>
                    <a:ext cx="617896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-10</a:t>
                    </a:r>
                  </a:p>
                </p:txBody>
              </p:sp>
            </p:grpSp>
            <p:sp>
              <p:nvSpPr>
                <p:cNvPr id="36" name="Triangle 35"/>
                <p:cNvSpPr/>
                <p:nvPr/>
              </p:nvSpPr>
              <p:spPr bwMode="auto">
                <a:xfrm>
                  <a:off x="4443078" y="2425570"/>
                  <a:ext cx="294057" cy="253497"/>
                </a:xfrm>
                <a:prstGeom prst="triangl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162071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0"/>
            <a:ext cx="7772400" cy="1861185"/>
          </a:xfrm>
        </p:spPr>
        <p:txBody>
          <a:bodyPr/>
          <a:lstStyle/>
          <a:p>
            <a:r>
              <a:rPr lang="en-US" sz="3000" b="1" dirty="0">
                <a:solidFill>
                  <a:schemeClr val="bg1"/>
                </a:solidFill>
              </a:rPr>
              <a:t>See you next time!</a:t>
            </a:r>
          </a:p>
        </p:txBody>
      </p:sp>
    </p:spTree>
    <p:extLst>
      <p:ext uri="{BB962C8B-B14F-4D97-AF65-F5344CB8AC3E}">
        <p14:creationId xmlns:p14="http://schemas.microsoft.com/office/powerpoint/2010/main" val="622911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719" y="5624338"/>
            <a:ext cx="7772400" cy="623372"/>
          </a:xfrm>
          <a:ln>
            <a:noFill/>
          </a:ln>
        </p:spPr>
        <p:txBody>
          <a:bodyPr/>
          <a:lstStyle/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WARM-UP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1813" y="1244464"/>
            <a:ext cx="4110211" cy="411480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1887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828800" y="2069275"/>
            <a:ext cx="5486400" cy="3886200"/>
          </a:xfrm>
        </p:spPr>
        <p:txBody>
          <a:bodyPr/>
          <a:lstStyle/>
          <a:p>
            <a:pPr marL="285750" indent="-285750"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Introduce yourself</a:t>
            </a:r>
          </a:p>
          <a:p>
            <a:pPr marL="285750" indent="-285750"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In </a:t>
            </a:r>
            <a:r>
              <a:rPr lang="en-US" b="1" dirty="0">
                <a:solidFill>
                  <a:schemeClr val="accent3"/>
                </a:solidFill>
              </a:rPr>
              <a:t>one word</a:t>
            </a:r>
            <a:r>
              <a:rPr lang="en-US" dirty="0"/>
              <a:t>: </a:t>
            </a:r>
          </a:p>
          <a:p>
            <a:pPr marL="800100" lvl="1" indent="-342900"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What made you decide to become a foster parent?</a:t>
            </a:r>
          </a:p>
          <a:p>
            <a:pPr marL="800100" lvl="1" indent="-342900"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What sustains you now? What keeps you going? </a:t>
            </a:r>
          </a:p>
          <a:p>
            <a:pPr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573732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443348" y="2093026"/>
            <a:ext cx="4257304" cy="38862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dirty="0"/>
              <a:t>Why are we here?</a:t>
            </a:r>
          </a:p>
          <a:p>
            <a:pPr>
              <a:lnSpc>
                <a:spcPct val="100000"/>
              </a:lnSpc>
              <a:spcBef>
                <a:spcPts val="600"/>
              </a:spcBef>
              <a:buSzPct val="100000"/>
            </a:pPr>
            <a:endParaRPr lang="en-US" dirty="0"/>
          </a:p>
          <a:p>
            <a:pPr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dirty="0"/>
              <a:t>What will this group be like?</a:t>
            </a:r>
          </a:p>
          <a:p>
            <a:pPr>
              <a:lnSpc>
                <a:spcPct val="100000"/>
              </a:lnSpc>
              <a:spcBef>
                <a:spcPts val="600"/>
              </a:spcBef>
              <a:buSzPct val="100000"/>
            </a:pPr>
            <a:endParaRPr lang="en-US" dirty="0"/>
          </a:p>
          <a:p>
            <a:pPr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dirty="0"/>
              <a:t>How can we support each other?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Stage</a:t>
            </a:r>
          </a:p>
        </p:txBody>
      </p:sp>
    </p:spTree>
    <p:extLst>
      <p:ext uri="{BB962C8B-B14F-4D97-AF65-F5344CB8AC3E}">
        <p14:creationId xmlns:p14="http://schemas.microsoft.com/office/powerpoint/2010/main" val="1152171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057408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OF YOU ARE HEROES</a:t>
            </a:r>
          </a:p>
        </p:txBody>
      </p:sp>
    </p:spTree>
    <p:extLst>
      <p:ext uri="{BB962C8B-B14F-4D97-AF65-F5344CB8AC3E}">
        <p14:creationId xmlns:p14="http://schemas.microsoft.com/office/powerpoint/2010/main" val="1441887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719" y="5604095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OPENING CHECK-IN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376" y="1271780"/>
            <a:ext cx="4117086" cy="411480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3290038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ECF_ColorPalette_Office_r1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72C00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D8ACAA"/>
        </a:accent5>
        <a:accent6>
          <a:srgbClr val="005C5C"/>
        </a:accent6>
        <a:hlink>
          <a:srgbClr val="3D97AF"/>
        </a:hlink>
        <a:folHlink>
          <a:srgbClr val="E2E1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72C00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D8ACAA"/>
        </a:accent5>
        <a:accent6>
          <a:srgbClr val="0000E7"/>
        </a:accent6>
        <a:hlink>
          <a:srgbClr val="3D97AF"/>
        </a:hlink>
        <a:folHlink>
          <a:srgbClr val="E2E1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Theme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Office Theme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9A96110ACDB5428B13BAB874E3215B" ma:contentTypeVersion="0" ma:contentTypeDescription="Create a new document." ma:contentTypeScope="" ma:versionID="4fab5cec9f4742c53e04ba51c40e532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4dacf80bf3dc4653b5ffcc0cf5ce85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7087737-6343-4534-925B-8F1191AEB8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D57F3BB-5A1E-4C49-B3E6-6D0BD58253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39B419-7817-410E-8951-AD9E0C898A99}">
  <ds:schemaRefs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E2S ppt Theme Experiment.thmx</Template>
  <TotalTime>41251</TotalTime>
  <Words>1335</Words>
  <Application>Microsoft Macintosh PowerPoint</Application>
  <PresentationFormat>On-screen Show (4:3)</PresentationFormat>
  <Paragraphs>215</Paragraphs>
  <Slides>48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48</vt:i4>
      </vt:variant>
    </vt:vector>
  </HeadingPairs>
  <TitlesOfParts>
    <vt:vector size="58" baseType="lpstr">
      <vt:lpstr>Arial</vt:lpstr>
      <vt:lpstr>Calibri</vt:lpstr>
      <vt:lpstr>Chalkboard</vt:lpstr>
      <vt:lpstr>Courier New</vt:lpstr>
      <vt:lpstr>Lucida Grande</vt:lpstr>
      <vt:lpstr>Wingdings</vt:lpstr>
      <vt:lpstr>2_Office Theme</vt:lpstr>
      <vt:lpstr>AECF_ColorPalette_Office_r1</vt:lpstr>
      <vt:lpstr>3_Office Theme</vt:lpstr>
      <vt:lpstr>4_Office Theme</vt:lpstr>
      <vt:lpstr>PowerPoint Presentation</vt:lpstr>
      <vt:lpstr>PowerPoint Presentation</vt:lpstr>
      <vt:lpstr>ARC Reflections</vt:lpstr>
      <vt:lpstr>Welcome</vt:lpstr>
      <vt:lpstr>WARM-UP</vt:lpstr>
      <vt:lpstr>Warm-Up</vt:lpstr>
      <vt:lpstr>Setting the Stage</vt:lpstr>
      <vt:lpstr>PowerPoint Presentation</vt:lpstr>
      <vt:lpstr>PowerPoint Presentation</vt:lpstr>
      <vt:lpstr>Let’s Talk About Energy</vt:lpstr>
      <vt:lpstr>How Comfortable?</vt:lpstr>
      <vt:lpstr>How Effective?</vt:lpstr>
      <vt:lpstr>Bringing the Check-In Together</vt:lpstr>
      <vt:lpstr>Getting Comfortable</vt:lpstr>
      <vt:lpstr>PowerPoint Presentation</vt:lpstr>
      <vt:lpstr>Understanding Trauma</vt:lpstr>
      <vt:lpstr>Understanding Trauma</vt:lpstr>
      <vt:lpstr>Understanding Trauma</vt:lpstr>
      <vt:lpstr>Understanding Trauma</vt:lpstr>
      <vt:lpstr>Understanding Trauma</vt:lpstr>
      <vt:lpstr>Understanding Trauma</vt:lpstr>
      <vt:lpstr>Understanding Resilience</vt:lpstr>
      <vt:lpstr>Meet Olivia</vt:lpstr>
      <vt:lpstr>Olivia’s Story</vt:lpstr>
      <vt:lpstr>Olivia’s Story</vt:lpstr>
      <vt:lpstr>Olivia’s Story</vt:lpstr>
      <vt:lpstr>So What Is Trauma?</vt:lpstr>
      <vt:lpstr>Common Elements of Trauma</vt:lpstr>
      <vt:lpstr>How Has This Influenced Olivia?</vt:lpstr>
      <vt:lpstr>What Is the Lens?</vt:lpstr>
      <vt:lpstr>What Is the Lens?</vt:lpstr>
      <vt:lpstr>What Is the Lens?</vt:lpstr>
      <vt:lpstr>What Is the Lens?</vt:lpstr>
      <vt:lpstr>PowerPoint Presentation</vt:lpstr>
      <vt:lpstr>What Is the Lens?</vt:lpstr>
      <vt:lpstr>Brain Process Under Typical Conditions</vt:lpstr>
      <vt:lpstr>Alarm System ”Express Road”</vt:lpstr>
      <vt:lpstr>With Repeated Stress, the Alarm System “Express Road” Becomes the Main Road</vt:lpstr>
      <vt:lpstr>Where Does This Leave Olivia?</vt:lpstr>
      <vt:lpstr>Wrap-Up</vt:lpstr>
      <vt:lpstr>PowerPoint Presentation</vt:lpstr>
      <vt:lpstr>Who or What Influenced You?</vt:lpstr>
      <vt:lpstr>PowerPoint Presentation</vt:lpstr>
      <vt:lpstr>PowerPoint Presentation</vt:lpstr>
      <vt:lpstr>Practice</vt:lpstr>
      <vt:lpstr>PowerPoint Presentation</vt:lpstr>
      <vt:lpstr>What Is Your Energy Right Now?</vt:lpstr>
      <vt:lpstr>See you next time!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zippie</dc:creator>
  <cp:lastModifiedBy>Kristin Coffey</cp:lastModifiedBy>
  <cp:revision>274</cp:revision>
  <cp:lastPrinted>2017-08-03T17:58:42Z</cp:lastPrinted>
  <dcterms:created xsi:type="dcterms:W3CDTF">2012-07-31T09:32:17Z</dcterms:created>
  <dcterms:modified xsi:type="dcterms:W3CDTF">2017-08-11T01:31:49Z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0x010100D49A96110ACDB5428B13BAB874E3215B</vt:lpwstr>
  </property>
</Properties>
</file>