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4" r:id="rId4"/>
    <p:sldMasterId id="2147483773" r:id="rId5"/>
    <p:sldMasterId id="2147483787" r:id="rId6"/>
    <p:sldMasterId id="2147483804" r:id="rId7"/>
  </p:sldMasterIdLst>
  <p:notesMasterIdLst>
    <p:notesMasterId r:id="rId62"/>
  </p:notesMasterIdLst>
  <p:handoutMasterIdLst>
    <p:handoutMasterId r:id="rId63"/>
  </p:handoutMasterIdLst>
  <p:sldIdLst>
    <p:sldId id="377" r:id="rId8"/>
    <p:sldId id="278" r:id="rId9"/>
    <p:sldId id="378" r:id="rId10"/>
    <p:sldId id="279" r:id="rId11"/>
    <p:sldId id="284" r:id="rId12"/>
    <p:sldId id="280" r:id="rId13"/>
    <p:sldId id="285" r:id="rId14"/>
    <p:sldId id="375" r:id="rId15"/>
    <p:sldId id="383" r:id="rId16"/>
    <p:sldId id="323" r:id="rId17"/>
    <p:sldId id="324" r:id="rId18"/>
    <p:sldId id="325" r:id="rId19"/>
    <p:sldId id="292" r:id="rId20"/>
    <p:sldId id="351" r:id="rId21"/>
    <p:sldId id="352" r:id="rId22"/>
    <p:sldId id="353" r:id="rId23"/>
    <p:sldId id="354" r:id="rId24"/>
    <p:sldId id="379" r:id="rId25"/>
    <p:sldId id="381"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288" r:id="rId40"/>
    <p:sldId id="290" r:id="rId41"/>
    <p:sldId id="291" r:id="rId42"/>
    <p:sldId id="293" r:id="rId43"/>
    <p:sldId id="294" r:id="rId44"/>
    <p:sldId id="326" r:id="rId45"/>
    <p:sldId id="295" r:id="rId46"/>
    <p:sldId id="327" r:id="rId47"/>
    <p:sldId id="296" r:id="rId48"/>
    <p:sldId id="373" r:id="rId49"/>
    <p:sldId id="330" r:id="rId50"/>
    <p:sldId id="299" r:id="rId51"/>
    <p:sldId id="300" r:id="rId52"/>
    <p:sldId id="338" r:id="rId53"/>
    <p:sldId id="315" r:id="rId54"/>
    <p:sldId id="314" r:id="rId55"/>
    <p:sldId id="317" r:id="rId56"/>
    <p:sldId id="382" r:id="rId57"/>
    <p:sldId id="350" r:id="rId58"/>
    <p:sldId id="319" r:id="rId59"/>
    <p:sldId id="376" r:id="rId60"/>
    <p:sldId id="321" r:id="rId6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Coffey" initials="KC" lastIdx="2" clrIdx="0">
    <p:extLst/>
  </p:cmAuthor>
  <p:cmAuthor id="2" name="Kristin Coffey" initials="KC [2]" lastIdx="1" clrIdx="1">
    <p:extLst/>
  </p:cmAuthor>
  <p:cmAuthor id="3" name="Leah Glasheen" initials="LG"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521"/>
    <a:srgbClr val="FFFFFF"/>
    <a:srgbClr val="E7DCBA"/>
    <a:srgbClr val="0665A4"/>
    <a:srgbClr val="787878"/>
    <a:srgbClr val="4F85BA"/>
    <a:srgbClr val="8C9C22"/>
    <a:srgbClr val="706CA8"/>
    <a:srgbClr val="E9AF1D"/>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2"/>
    <p:restoredTop sz="50000" autoAdjust="0"/>
  </p:normalViewPr>
  <p:slideViewPr>
    <p:cSldViewPr snapToGrid="0" snapToObjects="1">
      <p:cViewPr varScale="1">
        <p:scale>
          <a:sx n="127" d="100"/>
          <a:sy n="127" d="100"/>
        </p:scale>
        <p:origin x="68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63" Type="http://schemas.openxmlformats.org/officeDocument/2006/relationships/handoutMaster" Target="handoutMasters/handoutMaster1.xml"/><Relationship Id="rId64" Type="http://schemas.openxmlformats.org/officeDocument/2006/relationships/commentAuthors" Target="commentAuthors.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notesMaster" Target="notesMasters/notesMaster1.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94BCE4-0D3B-4292-B1FB-60F113B8600C}" type="doc">
      <dgm:prSet loTypeId="urn:microsoft.com/office/officeart/2005/8/layout/pyramid1" loCatId="pyramid" qsTypeId="urn:microsoft.com/office/officeart/2005/8/quickstyle/simple1" qsCatId="simple" csTypeId="urn:microsoft.com/office/officeart/2005/8/colors/accent1_2" csCatId="accent1" phldr="1"/>
      <dgm:spPr/>
    </dgm:pt>
    <dgm:pt modelId="{67867780-B019-4CB7-80D2-076BD86B07D9}">
      <dgm:prSet phldrT="[Text]" custT="1"/>
      <dgm:spPr/>
      <dgm:t>
        <a:bodyPr/>
        <a:lstStyle/>
        <a:p>
          <a:endParaRPr lang="en-US" sz="1800" dirty="0"/>
        </a:p>
      </dgm:t>
    </dgm:pt>
    <dgm:pt modelId="{455E02B8-DF2E-4B59-A79F-57271D904D43}" type="parTrans" cxnId="{C482E219-865D-4F89-B362-EE293B23DF07}">
      <dgm:prSet/>
      <dgm:spPr/>
      <dgm:t>
        <a:bodyPr/>
        <a:lstStyle/>
        <a:p>
          <a:endParaRPr lang="en-US"/>
        </a:p>
      </dgm:t>
    </dgm:pt>
    <dgm:pt modelId="{841A7ACB-7778-4762-8792-A729B6760740}" type="sibTrans" cxnId="{C482E219-865D-4F89-B362-EE293B23DF07}">
      <dgm:prSet/>
      <dgm:spPr/>
      <dgm:t>
        <a:bodyPr/>
        <a:lstStyle/>
        <a:p>
          <a:endParaRPr lang="en-US"/>
        </a:p>
      </dgm:t>
    </dgm:pt>
    <dgm:pt modelId="{DD904056-3243-A548-9E1C-BFFB65598965}">
      <dgm:prSet phldrT="[Text]" custT="1"/>
      <dgm:spPr>
        <a:solidFill>
          <a:schemeClr val="accent4"/>
        </a:solidFill>
      </dgm:spPr>
      <dgm:t>
        <a:bodyPr/>
        <a:lstStyle/>
        <a:p>
          <a:endParaRPr lang="en-US" sz="1800" dirty="0"/>
        </a:p>
      </dgm:t>
    </dgm:pt>
    <dgm:pt modelId="{2E98A75E-37D9-0541-A0F5-ADA6C24A9932}" type="parTrans" cxnId="{D35BB3CA-9BC5-BD48-B914-0D764524C06C}">
      <dgm:prSet/>
      <dgm:spPr/>
      <dgm:t>
        <a:bodyPr/>
        <a:lstStyle/>
        <a:p>
          <a:endParaRPr lang="en-US"/>
        </a:p>
      </dgm:t>
    </dgm:pt>
    <dgm:pt modelId="{718DE637-C019-4947-99EE-49C47A136F21}" type="sibTrans" cxnId="{D35BB3CA-9BC5-BD48-B914-0D764524C06C}">
      <dgm:prSet/>
      <dgm:spPr/>
      <dgm:t>
        <a:bodyPr/>
        <a:lstStyle/>
        <a:p>
          <a:endParaRPr lang="en-US"/>
        </a:p>
      </dgm:t>
    </dgm:pt>
    <dgm:pt modelId="{AD1B71C1-F322-7043-BAA1-43E3E73A389E}">
      <dgm:prSet custT="1"/>
      <dgm:spPr>
        <a:solidFill>
          <a:schemeClr val="accent5"/>
        </a:solidFill>
      </dgm:spPr>
      <dgm:t>
        <a:bodyPr/>
        <a:lstStyle/>
        <a:p>
          <a:endParaRPr lang="en-US" sz="1800" dirty="0">
            <a:solidFill>
              <a:schemeClr val="bg1"/>
            </a:solidFill>
          </a:endParaRPr>
        </a:p>
      </dgm:t>
    </dgm:pt>
    <dgm:pt modelId="{73BFFAFB-AE78-7240-9317-B896115255D3}" type="parTrans" cxnId="{DE35E814-9CAF-3E45-8DCA-675B0B103270}">
      <dgm:prSet/>
      <dgm:spPr/>
      <dgm:t>
        <a:bodyPr/>
        <a:lstStyle/>
        <a:p>
          <a:endParaRPr lang="en-US"/>
        </a:p>
      </dgm:t>
    </dgm:pt>
    <dgm:pt modelId="{1E216C79-7464-9F46-B8F9-78822CB6A081}" type="sibTrans" cxnId="{DE35E814-9CAF-3E45-8DCA-675B0B103270}">
      <dgm:prSet/>
      <dgm:spPr/>
      <dgm:t>
        <a:bodyPr/>
        <a:lstStyle/>
        <a:p>
          <a:endParaRPr lang="en-US"/>
        </a:p>
      </dgm:t>
    </dgm:pt>
    <dgm:pt modelId="{02F5B50D-1A7A-EA40-9B6E-6B505AB51580}">
      <dgm:prSet custT="1"/>
      <dgm:spPr>
        <a:solidFill>
          <a:schemeClr val="accent6"/>
        </a:solidFill>
      </dgm:spPr>
      <dgm:t>
        <a:bodyPr/>
        <a:lstStyle/>
        <a:p>
          <a:endParaRPr lang="en-US" sz="1800" dirty="0">
            <a:solidFill>
              <a:schemeClr val="bg1"/>
            </a:solidFill>
          </a:endParaRPr>
        </a:p>
      </dgm:t>
    </dgm:pt>
    <dgm:pt modelId="{E9B58886-0D19-184D-B120-385FCB8CC864}" type="parTrans" cxnId="{003EF9F4-7986-3F40-B1C1-03230A7C3540}">
      <dgm:prSet/>
      <dgm:spPr/>
      <dgm:t>
        <a:bodyPr/>
        <a:lstStyle/>
        <a:p>
          <a:endParaRPr lang="en-US"/>
        </a:p>
      </dgm:t>
    </dgm:pt>
    <dgm:pt modelId="{80B6F5A6-7F49-7C45-A767-320A166B24B5}" type="sibTrans" cxnId="{003EF9F4-7986-3F40-B1C1-03230A7C3540}">
      <dgm:prSet/>
      <dgm:spPr/>
      <dgm:t>
        <a:bodyPr/>
        <a:lstStyle/>
        <a:p>
          <a:endParaRPr lang="en-US"/>
        </a:p>
      </dgm:t>
    </dgm:pt>
    <dgm:pt modelId="{1DE4EB7F-6F0E-7249-8124-270C65D2AD9E}">
      <dgm:prSet/>
      <dgm:spPr>
        <a:solidFill>
          <a:schemeClr val="accent3"/>
        </a:solidFill>
      </dgm:spPr>
      <dgm:t>
        <a:bodyPr/>
        <a:lstStyle/>
        <a:p>
          <a:endParaRPr lang="en-US"/>
        </a:p>
      </dgm:t>
    </dgm:pt>
    <dgm:pt modelId="{B2C9AEE3-EE85-664F-949F-BD12FD6C65CC}" type="parTrans" cxnId="{458AF976-37DF-CE43-BC15-1D2549236EDD}">
      <dgm:prSet/>
      <dgm:spPr/>
      <dgm:t>
        <a:bodyPr/>
        <a:lstStyle/>
        <a:p>
          <a:endParaRPr lang="en-US"/>
        </a:p>
      </dgm:t>
    </dgm:pt>
    <dgm:pt modelId="{E2C51BBB-3E36-D240-8BA9-177EC8773021}" type="sibTrans" cxnId="{458AF976-37DF-CE43-BC15-1D2549236EDD}">
      <dgm:prSet/>
      <dgm:spPr/>
      <dgm:t>
        <a:bodyPr/>
        <a:lstStyle/>
        <a:p>
          <a:endParaRPr lang="en-US"/>
        </a:p>
      </dgm:t>
    </dgm:pt>
    <dgm:pt modelId="{3CB446FD-0EBC-4C6C-B03F-A4D3974F3C41}" type="pres">
      <dgm:prSet presAssocID="{6B94BCE4-0D3B-4292-B1FB-60F113B8600C}" presName="Name0" presStyleCnt="0">
        <dgm:presLayoutVars>
          <dgm:dir/>
          <dgm:animLvl val="lvl"/>
          <dgm:resizeHandles val="exact"/>
        </dgm:presLayoutVars>
      </dgm:prSet>
      <dgm:spPr/>
    </dgm:pt>
    <dgm:pt modelId="{57FC225C-5684-4C71-A92C-B52419BFBB20}" type="pres">
      <dgm:prSet presAssocID="{67867780-B019-4CB7-80D2-076BD86B07D9}" presName="Name8" presStyleCnt="0"/>
      <dgm:spPr/>
    </dgm:pt>
    <dgm:pt modelId="{7BC49A72-DEA8-4C76-8C71-8B4D7C9FFFA2}" type="pres">
      <dgm:prSet presAssocID="{67867780-B019-4CB7-80D2-076BD86B07D9}" presName="level" presStyleLbl="node1" presStyleIdx="0" presStyleCnt="5">
        <dgm:presLayoutVars>
          <dgm:chMax val="1"/>
          <dgm:bulletEnabled val="1"/>
        </dgm:presLayoutVars>
      </dgm:prSet>
      <dgm:spPr/>
      <dgm:t>
        <a:bodyPr/>
        <a:lstStyle/>
        <a:p>
          <a:endParaRPr lang="en-US"/>
        </a:p>
      </dgm:t>
    </dgm:pt>
    <dgm:pt modelId="{7134E231-7E15-4038-B341-EFC4DCD2AAA2}" type="pres">
      <dgm:prSet presAssocID="{67867780-B019-4CB7-80D2-076BD86B07D9}" presName="levelTx" presStyleLbl="revTx" presStyleIdx="0" presStyleCnt="0">
        <dgm:presLayoutVars>
          <dgm:chMax val="1"/>
          <dgm:bulletEnabled val="1"/>
        </dgm:presLayoutVars>
      </dgm:prSet>
      <dgm:spPr/>
      <dgm:t>
        <a:bodyPr/>
        <a:lstStyle/>
        <a:p>
          <a:endParaRPr lang="en-US"/>
        </a:p>
      </dgm:t>
    </dgm:pt>
    <dgm:pt modelId="{5777C395-0347-6948-BF94-0AA1F1239FB3}" type="pres">
      <dgm:prSet presAssocID="{DD904056-3243-A548-9E1C-BFFB65598965}" presName="Name8" presStyleCnt="0"/>
      <dgm:spPr/>
    </dgm:pt>
    <dgm:pt modelId="{47E5E2AB-34DC-E548-A1B2-FD48293CB0B5}" type="pres">
      <dgm:prSet presAssocID="{DD904056-3243-A548-9E1C-BFFB65598965}" presName="level" presStyleLbl="node1" presStyleIdx="1" presStyleCnt="5">
        <dgm:presLayoutVars>
          <dgm:chMax val="1"/>
          <dgm:bulletEnabled val="1"/>
        </dgm:presLayoutVars>
      </dgm:prSet>
      <dgm:spPr/>
      <dgm:t>
        <a:bodyPr/>
        <a:lstStyle/>
        <a:p>
          <a:endParaRPr lang="en-US"/>
        </a:p>
      </dgm:t>
    </dgm:pt>
    <dgm:pt modelId="{F3173AE1-E2D1-0C4A-A235-96E94C8229E8}" type="pres">
      <dgm:prSet presAssocID="{DD904056-3243-A548-9E1C-BFFB65598965}" presName="levelTx" presStyleLbl="revTx" presStyleIdx="0" presStyleCnt="0">
        <dgm:presLayoutVars>
          <dgm:chMax val="1"/>
          <dgm:bulletEnabled val="1"/>
        </dgm:presLayoutVars>
      </dgm:prSet>
      <dgm:spPr/>
      <dgm:t>
        <a:bodyPr/>
        <a:lstStyle/>
        <a:p>
          <a:endParaRPr lang="en-US"/>
        </a:p>
      </dgm:t>
    </dgm:pt>
    <dgm:pt modelId="{E051A2CA-766A-AC4B-BCE6-F2A3FDF014AD}" type="pres">
      <dgm:prSet presAssocID="{AD1B71C1-F322-7043-BAA1-43E3E73A389E}" presName="Name8" presStyleCnt="0"/>
      <dgm:spPr/>
    </dgm:pt>
    <dgm:pt modelId="{52FAA486-B5E7-0443-84DA-D18BF4887133}" type="pres">
      <dgm:prSet presAssocID="{AD1B71C1-F322-7043-BAA1-43E3E73A389E}" presName="level" presStyleLbl="node1" presStyleIdx="2" presStyleCnt="5">
        <dgm:presLayoutVars>
          <dgm:chMax val="1"/>
          <dgm:bulletEnabled val="1"/>
        </dgm:presLayoutVars>
      </dgm:prSet>
      <dgm:spPr/>
      <dgm:t>
        <a:bodyPr/>
        <a:lstStyle/>
        <a:p>
          <a:endParaRPr lang="en-US"/>
        </a:p>
      </dgm:t>
    </dgm:pt>
    <dgm:pt modelId="{D635E533-652E-A145-9B4E-A01FDF4205BA}" type="pres">
      <dgm:prSet presAssocID="{AD1B71C1-F322-7043-BAA1-43E3E73A389E}" presName="levelTx" presStyleLbl="revTx" presStyleIdx="0" presStyleCnt="0">
        <dgm:presLayoutVars>
          <dgm:chMax val="1"/>
          <dgm:bulletEnabled val="1"/>
        </dgm:presLayoutVars>
      </dgm:prSet>
      <dgm:spPr/>
      <dgm:t>
        <a:bodyPr/>
        <a:lstStyle/>
        <a:p>
          <a:endParaRPr lang="en-US"/>
        </a:p>
      </dgm:t>
    </dgm:pt>
    <dgm:pt modelId="{C228540C-202D-B947-9EC8-612EC645FF5B}" type="pres">
      <dgm:prSet presAssocID="{02F5B50D-1A7A-EA40-9B6E-6B505AB51580}" presName="Name8" presStyleCnt="0"/>
      <dgm:spPr/>
    </dgm:pt>
    <dgm:pt modelId="{23248D1A-99E5-4347-960C-54FC0DD6AEB5}" type="pres">
      <dgm:prSet presAssocID="{02F5B50D-1A7A-EA40-9B6E-6B505AB51580}" presName="level" presStyleLbl="node1" presStyleIdx="3" presStyleCnt="5">
        <dgm:presLayoutVars>
          <dgm:chMax val="1"/>
          <dgm:bulletEnabled val="1"/>
        </dgm:presLayoutVars>
      </dgm:prSet>
      <dgm:spPr/>
      <dgm:t>
        <a:bodyPr/>
        <a:lstStyle/>
        <a:p>
          <a:endParaRPr lang="en-US"/>
        </a:p>
      </dgm:t>
    </dgm:pt>
    <dgm:pt modelId="{498B7E0C-E58D-4741-8A8A-38411AE9B3BB}" type="pres">
      <dgm:prSet presAssocID="{02F5B50D-1A7A-EA40-9B6E-6B505AB51580}" presName="levelTx" presStyleLbl="revTx" presStyleIdx="0" presStyleCnt="0">
        <dgm:presLayoutVars>
          <dgm:chMax val="1"/>
          <dgm:bulletEnabled val="1"/>
        </dgm:presLayoutVars>
      </dgm:prSet>
      <dgm:spPr/>
      <dgm:t>
        <a:bodyPr/>
        <a:lstStyle/>
        <a:p>
          <a:endParaRPr lang="en-US"/>
        </a:p>
      </dgm:t>
    </dgm:pt>
    <dgm:pt modelId="{9CF5646D-D490-144B-9A2D-729BE57F58F7}" type="pres">
      <dgm:prSet presAssocID="{1DE4EB7F-6F0E-7249-8124-270C65D2AD9E}" presName="Name8" presStyleCnt="0"/>
      <dgm:spPr/>
    </dgm:pt>
    <dgm:pt modelId="{CFB63849-C8BC-6A41-90B0-711045E13B1D}" type="pres">
      <dgm:prSet presAssocID="{1DE4EB7F-6F0E-7249-8124-270C65D2AD9E}" presName="level" presStyleLbl="node1" presStyleIdx="4" presStyleCnt="5">
        <dgm:presLayoutVars>
          <dgm:chMax val="1"/>
          <dgm:bulletEnabled val="1"/>
        </dgm:presLayoutVars>
      </dgm:prSet>
      <dgm:spPr/>
      <dgm:t>
        <a:bodyPr/>
        <a:lstStyle/>
        <a:p>
          <a:endParaRPr lang="en-US"/>
        </a:p>
      </dgm:t>
    </dgm:pt>
    <dgm:pt modelId="{82B26595-66FB-5140-8F00-579F2ADF5456}" type="pres">
      <dgm:prSet presAssocID="{1DE4EB7F-6F0E-7249-8124-270C65D2AD9E}" presName="levelTx" presStyleLbl="revTx" presStyleIdx="0" presStyleCnt="0">
        <dgm:presLayoutVars>
          <dgm:chMax val="1"/>
          <dgm:bulletEnabled val="1"/>
        </dgm:presLayoutVars>
      </dgm:prSet>
      <dgm:spPr/>
      <dgm:t>
        <a:bodyPr/>
        <a:lstStyle/>
        <a:p>
          <a:endParaRPr lang="en-US"/>
        </a:p>
      </dgm:t>
    </dgm:pt>
  </dgm:ptLst>
  <dgm:cxnLst>
    <dgm:cxn modelId="{D638EEF4-6FF0-124C-979C-72307006DD86}" type="presOf" srcId="{1DE4EB7F-6F0E-7249-8124-270C65D2AD9E}" destId="{82B26595-66FB-5140-8F00-579F2ADF5456}" srcOrd="1" destOrd="0" presId="urn:microsoft.com/office/officeart/2005/8/layout/pyramid1"/>
    <dgm:cxn modelId="{50FA6C74-D4ED-8F42-A514-BE6ECDFAA7AC}" type="presOf" srcId="{DD904056-3243-A548-9E1C-BFFB65598965}" destId="{F3173AE1-E2D1-0C4A-A235-96E94C8229E8}" srcOrd="1" destOrd="0" presId="urn:microsoft.com/office/officeart/2005/8/layout/pyramid1"/>
    <dgm:cxn modelId="{B7170E49-B47A-344D-9FC2-09F1AA4F241C}" type="presOf" srcId="{67867780-B019-4CB7-80D2-076BD86B07D9}" destId="{7BC49A72-DEA8-4C76-8C71-8B4D7C9FFFA2}" srcOrd="0" destOrd="0" presId="urn:microsoft.com/office/officeart/2005/8/layout/pyramid1"/>
    <dgm:cxn modelId="{458AF976-37DF-CE43-BC15-1D2549236EDD}" srcId="{6B94BCE4-0D3B-4292-B1FB-60F113B8600C}" destId="{1DE4EB7F-6F0E-7249-8124-270C65D2AD9E}" srcOrd="4" destOrd="0" parTransId="{B2C9AEE3-EE85-664F-949F-BD12FD6C65CC}" sibTransId="{E2C51BBB-3E36-D240-8BA9-177EC8773021}"/>
    <dgm:cxn modelId="{DE35E814-9CAF-3E45-8DCA-675B0B103270}" srcId="{6B94BCE4-0D3B-4292-B1FB-60F113B8600C}" destId="{AD1B71C1-F322-7043-BAA1-43E3E73A389E}" srcOrd="2" destOrd="0" parTransId="{73BFFAFB-AE78-7240-9317-B896115255D3}" sibTransId="{1E216C79-7464-9F46-B8F9-78822CB6A081}"/>
    <dgm:cxn modelId="{F683F842-C03A-104B-A442-1EF963300BFE}" type="presOf" srcId="{67867780-B019-4CB7-80D2-076BD86B07D9}" destId="{7134E231-7E15-4038-B341-EFC4DCD2AAA2}" srcOrd="1" destOrd="0" presId="urn:microsoft.com/office/officeart/2005/8/layout/pyramid1"/>
    <dgm:cxn modelId="{AF8490EA-4B28-9F4C-B2A6-9BE0F7BE3486}" type="presOf" srcId="{6B94BCE4-0D3B-4292-B1FB-60F113B8600C}" destId="{3CB446FD-0EBC-4C6C-B03F-A4D3974F3C41}" srcOrd="0" destOrd="0" presId="urn:microsoft.com/office/officeart/2005/8/layout/pyramid1"/>
    <dgm:cxn modelId="{B042BE53-3AE3-154A-BB3B-FC0110AD538C}" type="presOf" srcId="{1DE4EB7F-6F0E-7249-8124-270C65D2AD9E}" destId="{CFB63849-C8BC-6A41-90B0-711045E13B1D}" srcOrd="0" destOrd="0" presId="urn:microsoft.com/office/officeart/2005/8/layout/pyramid1"/>
    <dgm:cxn modelId="{6C6DA8E3-8E18-8D42-8FF5-EC3B118AE5F8}" type="presOf" srcId="{02F5B50D-1A7A-EA40-9B6E-6B505AB51580}" destId="{498B7E0C-E58D-4741-8A8A-38411AE9B3BB}" srcOrd="1" destOrd="0" presId="urn:microsoft.com/office/officeart/2005/8/layout/pyramid1"/>
    <dgm:cxn modelId="{AD6562A7-FA7B-2741-B80E-D2611A581D1F}" type="presOf" srcId="{02F5B50D-1A7A-EA40-9B6E-6B505AB51580}" destId="{23248D1A-99E5-4347-960C-54FC0DD6AEB5}" srcOrd="0" destOrd="0" presId="urn:microsoft.com/office/officeart/2005/8/layout/pyramid1"/>
    <dgm:cxn modelId="{D35BB3CA-9BC5-BD48-B914-0D764524C06C}" srcId="{6B94BCE4-0D3B-4292-B1FB-60F113B8600C}" destId="{DD904056-3243-A548-9E1C-BFFB65598965}" srcOrd="1" destOrd="0" parTransId="{2E98A75E-37D9-0541-A0F5-ADA6C24A9932}" sibTransId="{718DE637-C019-4947-99EE-49C47A136F21}"/>
    <dgm:cxn modelId="{818C5BA3-3A8E-9745-9FF2-E39CDA50A984}" type="presOf" srcId="{AD1B71C1-F322-7043-BAA1-43E3E73A389E}" destId="{D635E533-652E-A145-9B4E-A01FDF4205BA}" srcOrd="1" destOrd="0" presId="urn:microsoft.com/office/officeart/2005/8/layout/pyramid1"/>
    <dgm:cxn modelId="{A40A9B3C-C79B-E64D-A8A7-3594CDBA4B6A}" type="presOf" srcId="{DD904056-3243-A548-9E1C-BFFB65598965}" destId="{47E5E2AB-34DC-E548-A1B2-FD48293CB0B5}" srcOrd="0" destOrd="0" presId="urn:microsoft.com/office/officeart/2005/8/layout/pyramid1"/>
    <dgm:cxn modelId="{C482E219-865D-4F89-B362-EE293B23DF07}" srcId="{6B94BCE4-0D3B-4292-B1FB-60F113B8600C}" destId="{67867780-B019-4CB7-80D2-076BD86B07D9}" srcOrd="0" destOrd="0" parTransId="{455E02B8-DF2E-4B59-A79F-57271D904D43}" sibTransId="{841A7ACB-7778-4762-8792-A729B6760740}"/>
    <dgm:cxn modelId="{003EF9F4-7986-3F40-B1C1-03230A7C3540}" srcId="{6B94BCE4-0D3B-4292-B1FB-60F113B8600C}" destId="{02F5B50D-1A7A-EA40-9B6E-6B505AB51580}" srcOrd="3" destOrd="0" parTransId="{E9B58886-0D19-184D-B120-385FCB8CC864}" sibTransId="{80B6F5A6-7F49-7C45-A767-320A166B24B5}"/>
    <dgm:cxn modelId="{6483DC6F-EE36-E14D-9757-0AD64E427292}" type="presOf" srcId="{AD1B71C1-F322-7043-BAA1-43E3E73A389E}" destId="{52FAA486-B5E7-0443-84DA-D18BF4887133}" srcOrd="0" destOrd="0" presId="urn:microsoft.com/office/officeart/2005/8/layout/pyramid1"/>
    <dgm:cxn modelId="{B2ED4C5C-DAB3-7C42-9266-861E594DD5C9}" type="presParOf" srcId="{3CB446FD-0EBC-4C6C-B03F-A4D3974F3C41}" destId="{57FC225C-5684-4C71-A92C-B52419BFBB20}" srcOrd="0" destOrd="0" presId="urn:microsoft.com/office/officeart/2005/8/layout/pyramid1"/>
    <dgm:cxn modelId="{2298F9DE-6390-7744-A723-E2F96A0E9FC8}" type="presParOf" srcId="{57FC225C-5684-4C71-A92C-B52419BFBB20}" destId="{7BC49A72-DEA8-4C76-8C71-8B4D7C9FFFA2}" srcOrd="0" destOrd="0" presId="urn:microsoft.com/office/officeart/2005/8/layout/pyramid1"/>
    <dgm:cxn modelId="{6F631956-DBF6-1F4D-9E6F-5E8A7A6097DB}" type="presParOf" srcId="{57FC225C-5684-4C71-A92C-B52419BFBB20}" destId="{7134E231-7E15-4038-B341-EFC4DCD2AAA2}" srcOrd="1" destOrd="0" presId="urn:microsoft.com/office/officeart/2005/8/layout/pyramid1"/>
    <dgm:cxn modelId="{A12A2D47-840E-C14F-A8FE-C0B11B541C3D}" type="presParOf" srcId="{3CB446FD-0EBC-4C6C-B03F-A4D3974F3C41}" destId="{5777C395-0347-6948-BF94-0AA1F1239FB3}" srcOrd="1" destOrd="0" presId="urn:microsoft.com/office/officeart/2005/8/layout/pyramid1"/>
    <dgm:cxn modelId="{2C28924F-2CA4-0048-A433-E37CD155CADE}" type="presParOf" srcId="{5777C395-0347-6948-BF94-0AA1F1239FB3}" destId="{47E5E2AB-34DC-E548-A1B2-FD48293CB0B5}" srcOrd="0" destOrd="0" presId="urn:microsoft.com/office/officeart/2005/8/layout/pyramid1"/>
    <dgm:cxn modelId="{7772A986-613D-C747-84CD-8227374E9485}" type="presParOf" srcId="{5777C395-0347-6948-BF94-0AA1F1239FB3}" destId="{F3173AE1-E2D1-0C4A-A235-96E94C8229E8}" srcOrd="1" destOrd="0" presId="urn:microsoft.com/office/officeart/2005/8/layout/pyramid1"/>
    <dgm:cxn modelId="{2BC552E5-4331-7048-9948-05CCF85BCB2A}" type="presParOf" srcId="{3CB446FD-0EBC-4C6C-B03F-A4D3974F3C41}" destId="{E051A2CA-766A-AC4B-BCE6-F2A3FDF014AD}" srcOrd="2" destOrd="0" presId="urn:microsoft.com/office/officeart/2005/8/layout/pyramid1"/>
    <dgm:cxn modelId="{B3AA16A6-B029-4944-A2FC-71F168AFFE8D}" type="presParOf" srcId="{E051A2CA-766A-AC4B-BCE6-F2A3FDF014AD}" destId="{52FAA486-B5E7-0443-84DA-D18BF4887133}" srcOrd="0" destOrd="0" presId="urn:microsoft.com/office/officeart/2005/8/layout/pyramid1"/>
    <dgm:cxn modelId="{A9D1EB34-C1ED-A548-A1CF-96862A4BD56F}" type="presParOf" srcId="{E051A2CA-766A-AC4B-BCE6-F2A3FDF014AD}" destId="{D635E533-652E-A145-9B4E-A01FDF4205BA}" srcOrd="1" destOrd="0" presId="urn:microsoft.com/office/officeart/2005/8/layout/pyramid1"/>
    <dgm:cxn modelId="{6BE5FD57-69A2-8B44-800C-A0AE77328502}" type="presParOf" srcId="{3CB446FD-0EBC-4C6C-B03F-A4D3974F3C41}" destId="{C228540C-202D-B947-9EC8-612EC645FF5B}" srcOrd="3" destOrd="0" presId="urn:microsoft.com/office/officeart/2005/8/layout/pyramid1"/>
    <dgm:cxn modelId="{77EA4EC9-AE2C-1E40-95AA-48B4DAB50144}" type="presParOf" srcId="{C228540C-202D-B947-9EC8-612EC645FF5B}" destId="{23248D1A-99E5-4347-960C-54FC0DD6AEB5}" srcOrd="0" destOrd="0" presId="urn:microsoft.com/office/officeart/2005/8/layout/pyramid1"/>
    <dgm:cxn modelId="{65EF5BD5-234B-CC4E-B16A-BD0E046B32BA}" type="presParOf" srcId="{C228540C-202D-B947-9EC8-612EC645FF5B}" destId="{498B7E0C-E58D-4741-8A8A-38411AE9B3BB}" srcOrd="1" destOrd="0" presId="urn:microsoft.com/office/officeart/2005/8/layout/pyramid1"/>
    <dgm:cxn modelId="{B5B7505B-D5FC-D848-8D16-93D411154638}" type="presParOf" srcId="{3CB446FD-0EBC-4C6C-B03F-A4D3974F3C41}" destId="{9CF5646D-D490-144B-9A2D-729BE57F58F7}" srcOrd="4" destOrd="0" presId="urn:microsoft.com/office/officeart/2005/8/layout/pyramid1"/>
    <dgm:cxn modelId="{94D05A2C-7E53-264D-A89E-5DE58974B770}" type="presParOf" srcId="{9CF5646D-D490-144B-9A2D-729BE57F58F7}" destId="{CFB63849-C8BC-6A41-90B0-711045E13B1D}" srcOrd="0" destOrd="0" presId="urn:microsoft.com/office/officeart/2005/8/layout/pyramid1"/>
    <dgm:cxn modelId="{B2A0E7A1-50CE-854B-B76C-E57AD7085F4E}" type="presParOf" srcId="{9CF5646D-D490-144B-9A2D-729BE57F58F7}" destId="{82B26595-66FB-5140-8F00-579F2ADF545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94BCE4-0D3B-4292-B1FB-60F113B8600C}" type="doc">
      <dgm:prSet loTypeId="urn:microsoft.com/office/officeart/2005/8/layout/pyramid1" loCatId="pyramid" qsTypeId="urn:microsoft.com/office/officeart/2005/8/quickstyle/simple1" qsCatId="simple" csTypeId="urn:microsoft.com/office/officeart/2005/8/colors/accent1_2" csCatId="accent1" phldr="1"/>
      <dgm:spPr/>
    </dgm:pt>
    <dgm:pt modelId="{67867780-B019-4CB7-80D2-076BD86B07D9}">
      <dgm:prSet phldrT="[Text]" custT="1"/>
      <dgm:spPr/>
      <dgm:t>
        <a:bodyPr/>
        <a:lstStyle/>
        <a:p>
          <a:endParaRPr lang="en-US" sz="1800" dirty="0"/>
        </a:p>
      </dgm:t>
    </dgm:pt>
    <dgm:pt modelId="{455E02B8-DF2E-4B59-A79F-57271D904D43}" type="parTrans" cxnId="{C482E219-865D-4F89-B362-EE293B23DF07}">
      <dgm:prSet/>
      <dgm:spPr/>
      <dgm:t>
        <a:bodyPr/>
        <a:lstStyle/>
        <a:p>
          <a:endParaRPr lang="en-US"/>
        </a:p>
      </dgm:t>
    </dgm:pt>
    <dgm:pt modelId="{841A7ACB-7778-4762-8792-A729B6760740}" type="sibTrans" cxnId="{C482E219-865D-4F89-B362-EE293B23DF07}">
      <dgm:prSet/>
      <dgm:spPr/>
      <dgm:t>
        <a:bodyPr/>
        <a:lstStyle/>
        <a:p>
          <a:endParaRPr lang="en-US"/>
        </a:p>
      </dgm:t>
    </dgm:pt>
    <dgm:pt modelId="{DD904056-3243-A548-9E1C-BFFB65598965}">
      <dgm:prSet phldrT="[Text]" custT="1"/>
      <dgm:spPr>
        <a:solidFill>
          <a:schemeClr val="accent4"/>
        </a:solidFill>
      </dgm:spPr>
      <dgm:t>
        <a:bodyPr/>
        <a:lstStyle/>
        <a:p>
          <a:endParaRPr lang="en-US" sz="1800" dirty="0"/>
        </a:p>
      </dgm:t>
    </dgm:pt>
    <dgm:pt modelId="{2E98A75E-37D9-0541-A0F5-ADA6C24A9932}" type="parTrans" cxnId="{D35BB3CA-9BC5-BD48-B914-0D764524C06C}">
      <dgm:prSet/>
      <dgm:spPr/>
      <dgm:t>
        <a:bodyPr/>
        <a:lstStyle/>
        <a:p>
          <a:endParaRPr lang="en-US"/>
        </a:p>
      </dgm:t>
    </dgm:pt>
    <dgm:pt modelId="{718DE637-C019-4947-99EE-49C47A136F21}" type="sibTrans" cxnId="{D35BB3CA-9BC5-BD48-B914-0D764524C06C}">
      <dgm:prSet/>
      <dgm:spPr/>
      <dgm:t>
        <a:bodyPr/>
        <a:lstStyle/>
        <a:p>
          <a:endParaRPr lang="en-US"/>
        </a:p>
      </dgm:t>
    </dgm:pt>
    <dgm:pt modelId="{AD1B71C1-F322-7043-BAA1-43E3E73A389E}">
      <dgm:prSet custT="1"/>
      <dgm:spPr>
        <a:solidFill>
          <a:schemeClr val="accent5"/>
        </a:solidFill>
      </dgm:spPr>
      <dgm:t>
        <a:bodyPr/>
        <a:lstStyle/>
        <a:p>
          <a:endParaRPr lang="en-US" sz="1800" dirty="0">
            <a:solidFill>
              <a:schemeClr val="bg1"/>
            </a:solidFill>
          </a:endParaRPr>
        </a:p>
      </dgm:t>
    </dgm:pt>
    <dgm:pt modelId="{73BFFAFB-AE78-7240-9317-B896115255D3}" type="parTrans" cxnId="{DE35E814-9CAF-3E45-8DCA-675B0B103270}">
      <dgm:prSet/>
      <dgm:spPr/>
      <dgm:t>
        <a:bodyPr/>
        <a:lstStyle/>
        <a:p>
          <a:endParaRPr lang="en-US"/>
        </a:p>
      </dgm:t>
    </dgm:pt>
    <dgm:pt modelId="{1E216C79-7464-9F46-B8F9-78822CB6A081}" type="sibTrans" cxnId="{DE35E814-9CAF-3E45-8DCA-675B0B103270}">
      <dgm:prSet/>
      <dgm:spPr/>
      <dgm:t>
        <a:bodyPr/>
        <a:lstStyle/>
        <a:p>
          <a:endParaRPr lang="en-US"/>
        </a:p>
      </dgm:t>
    </dgm:pt>
    <dgm:pt modelId="{02F5B50D-1A7A-EA40-9B6E-6B505AB51580}">
      <dgm:prSet custT="1"/>
      <dgm:spPr>
        <a:solidFill>
          <a:schemeClr val="accent6"/>
        </a:solidFill>
      </dgm:spPr>
      <dgm:t>
        <a:bodyPr/>
        <a:lstStyle/>
        <a:p>
          <a:endParaRPr lang="en-US" sz="1800" dirty="0">
            <a:solidFill>
              <a:schemeClr val="bg1"/>
            </a:solidFill>
          </a:endParaRPr>
        </a:p>
      </dgm:t>
    </dgm:pt>
    <dgm:pt modelId="{E9B58886-0D19-184D-B120-385FCB8CC864}" type="parTrans" cxnId="{003EF9F4-7986-3F40-B1C1-03230A7C3540}">
      <dgm:prSet/>
      <dgm:spPr/>
      <dgm:t>
        <a:bodyPr/>
        <a:lstStyle/>
        <a:p>
          <a:endParaRPr lang="en-US"/>
        </a:p>
      </dgm:t>
    </dgm:pt>
    <dgm:pt modelId="{80B6F5A6-7F49-7C45-A767-320A166B24B5}" type="sibTrans" cxnId="{003EF9F4-7986-3F40-B1C1-03230A7C3540}">
      <dgm:prSet/>
      <dgm:spPr/>
      <dgm:t>
        <a:bodyPr/>
        <a:lstStyle/>
        <a:p>
          <a:endParaRPr lang="en-US"/>
        </a:p>
      </dgm:t>
    </dgm:pt>
    <dgm:pt modelId="{1DE4EB7F-6F0E-7249-8124-270C65D2AD9E}">
      <dgm:prSet/>
      <dgm:spPr>
        <a:solidFill>
          <a:schemeClr val="accent3"/>
        </a:solidFill>
      </dgm:spPr>
      <dgm:t>
        <a:bodyPr/>
        <a:lstStyle/>
        <a:p>
          <a:endParaRPr lang="en-US"/>
        </a:p>
      </dgm:t>
    </dgm:pt>
    <dgm:pt modelId="{B2C9AEE3-EE85-664F-949F-BD12FD6C65CC}" type="parTrans" cxnId="{458AF976-37DF-CE43-BC15-1D2549236EDD}">
      <dgm:prSet/>
      <dgm:spPr/>
      <dgm:t>
        <a:bodyPr/>
        <a:lstStyle/>
        <a:p>
          <a:endParaRPr lang="en-US"/>
        </a:p>
      </dgm:t>
    </dgm:pt>
    <dgm:pt modelId="{E2C51BBB-3E36-D240-8BA9-177EC8773021}" type="sibTrans" cxnId="{458AF976-37DF-CE43-BC15-1D2549236EDD}">
      <dgm:prSet/>
      <dgm:spPr/>
      <dgm:t>
        <a:bodyPr/>
        <a:lstStyle/>
        <a:p>
          <a:endParaRPr lang="en-US"/>
        </a:p>
      </dgm:t>
    </dgm:pt>
    <dgm:pt modelId="{3CB446FD-0EBC-4C6C-B03F-A4D3974F3C41}" type="pres">
      <dgm:prSet presAssocID="{6B94BCE4-0D3B-4292-B1FB-60F113B8600C}" presName="Name0" presStyleCnt="0">
        <dgm:presLayoutVars>
          <dgm:dir/>
          <dgm:animLvl val="lvl"/>
          <dgm:resizeHandles val="exact"/>
        </dgm:presLayoutVars>
      </dgm:prSet>
      <dgm:spPr/>
    </dgm:pt>
    <dgm:pt modelId="{57FC225C-5684-4C71-A92C-B52419BFBB20}" type="pres">
      <dgm:prSet presAssocID="{67867780-B019-4CB7-80D2-076BD86B07D9}" presName="Name8" presStyleCnt="0"/>
      <dgm:spPr/>
    </dgm:pt>
    <dgm:pt modelId="{7BC49A72-DEA8-4C76-8C71-8B4D7C9FFFA2}" type="pres">
      <dgm:prSet presAssocID="{67867780-B019-4CB7-80D2-076BD86B07D9}" presName="level" presStyleLbl="node1" presStyleIdx="0" presStyleCnt="5">
        <dgm:presLayoutVars>
          <dgm:chMax val="1"/>
          <dgm:bulletEnabled val="1"/>
        </dgm:presLayoutVars>
      </dgm:prSet>
      <dgm:spPr/>
      <dgm:t>
        <a:bodyPr/>
        <a:lstStyle/>
        <a:p>
          <a:endParaRPr lang="en-US"/>
        </a:p>
      </dgm:t>
    </dgm:pt>
    <dgm:pt modelId="{7134E231-7E15-4038-B341-EFC4DCD2AAA2}" type="pres">
      <dgm:prSet presAssocID="{67867780-B019-4CB7-80D2-076BD86B07D9}" presName="levelTx" presStyleLbl="revTx" presStyleIdx="0" presStyleCnt="0">
        <dgm:presLayoutVars>
          <dgm:chMax val="1"/>
          <dgm:bulletEnabled val="1"/>
        </dgm:presLayoutVars>
      </dgm:prSet>
      <dgm:spPr/>
      <dgm:t>
        <a:bodyPr/>
        <a:lstStyle/>
        <a:p>
          <a:endParaRPr lang="en-US"/>
        </a:p>
      </dgm:t>
    </dgm:pt>
    <dgm:pt modelId="{5777C395-0347-6948-BF94-0AA1F1239FB3}" type="pres">
      <dgm:prSet presAssocID="{DD904056-3243-A548-9E1C-BFFB65598965}" presName="Name8" presStyleCnt="0"/>
      <dgm:spPr/>
    </dgm:pt>
    <dgm:pt modelId="{47E5E2AB-34DC-E548-A1B2-FD48293CB0B5}" type="pres">
      <dgm:prSet presAssocID="{DD904056-3243-A548-9E1C-BFFB65598965}" presName="level" presStyleLbl="node1" presStyleIdx="1" presStyleCnt="5">
        <dgm:presLayoutVars>
          <dgm:chMax val="1"/>
          <dgm:bulletEnabled val="1"/>
        </dgm:presLayoutVars>
      </dgm:prSet>
      <dgm:spPr/>
      <dgm:t>
        <a:bodyPr/>
        <a:lstStyle/>
        <a:p>
          <a:endParaRPr lang="en-US"/>
        </a:p>
      </dgm:t>
    </dgm:pt>
    <dgm:pt modelId="{F3173AE1-E2D1-0C4A-A235-96E94C8229E8}" type="pres">
      <dgm:prSet presAssocID="{DD904056-3243-A548-9E1C-BFFB65598965}" presName="levelTx" presStyleLbl="revTx" presStyleIdx="0" presStyleCnt="0">
        <dgm:presLayoutVars>
          <dgm:chMax val="1"/>
          <dgm:bulletEnabled val="1"/>
        </dgm:presLayoutVars>
      </dgm:prSet>
      <dgm:spPr/>
      <dgm:t>
        <a:bodyPr/>
        <a:lstStyle/>
        <a:p>
          <a:endParaRPr lang="en-US"/>
        </a:p>
      </dgm:t>
    </dgm:pt>
    <dgm:pt modelId="{E051A2CA-766A-AC4B-BCE6-F2A3FDF014AD}" type="pres">
      <dgm:prSet presAssocID="{AD1B71C1-F322-7043-BAA1-43E3E73A389E}" presName="Name8" presStyleCnt="0"/>
      <dgm:spPr/>
    </dgm:pt>
    <dgm:pt modelId="{52FAA486-B5E7-0443-84DA-D18BF4887133}" type="pres">
      <dgm:prSet presAssocID="{AD1B71C1-F322-7043-BAA1-43E3E73A389E}" presName="level" presStyleLbl="node1" presStyleIdx="2" presStyleCnt="5">
        <dgm:presLayoutVars>
          <dgm:chMax val="1"/>
          <dgm:bulletEnabled val="1"/>
        </dgm:presLayoutVars>
      </dgm:prSet>
      <dgm:spPr/>
      <dgm:t>
        <a:bodyPr/>
        <a:lstStyle/>
        <a:p>
          <a:endParaRPr lang="en-US"/>
        </a:p>
      </dgm:t>
    </dgm:pt>
    <dgm:pt modelId="{D635E533-652E-A145-9B4E-A01FDF4205BA}" type="pres">
      <dgm:prSet presAssocID="{AD1B71C1-F322-7043-BAA1-43E3E73A389E}" presName="levelTx" presStyleLbl="revTx" presStyleIdx="0" presStyleCnt="0">
        <dgm:presLayoutVars>
          <dgm:chMax val="1"/>
          <dgm:bulletEnabled val="1"/>
        </dgm:presLayoutVars>
      </dgm:prSet>
      <dgm:spPr/>
      <dgm:t>
        <a:bodyPr/>
        <a:lstStyle/>
        <a:p>
          <a:endParaRPr lang="en-US"/>
        </a:p>
      </dgm:t>
    </dgm:pt>
    <dgm:pt modelId="{C228540C-202D-B947-9EC8-612EC645FF5B}" type="pres">
      <dgm:prSet presAssocID="{02F5B50D-1A7A-EA40-9B6E-6B505AB51580}" presName="Name8" presStyleCnt="0"/>
      <dgm:spPr/>
    </dgm:pt>
    <dgm:pt modelId="{23248D1A-99E5-4347-960C-54FC0DD6AEB5}" type="pres">
      <dgm:prSet presAssocID="{02F5B50D-1A7A-EA40-9B6E-6B505AB51580}" presName="level" presStyleLbl="node1" presStyleIdx="3" presStyleCnt="5">
        <dgm:presLayoutVars>
          <dgm:chMax val="1"/>
          <dgm:bulletEnabled val="1"/>
        </dgm:presLayoutVars>
      </dgm:prSet>
      <dgm:spPr/>
      <dgm:t>
        <a:bodyPr/>
        <a:lstStyle/>
        <a:p>
          <a:endParaRPr lang="en-US"/>
        </a:p>
      </dgm:t>
    </dgm:pt>
    <dgm:pt modelId="{498B7E0C-E58D-4741-8A8A-38411AE9B3BB}" type="pres">
      <dgm:prSet presAssocID="{02F5B50D-1A7A-EA40-9B6E-6B505AB51580}" presName="levelTx" presStyleLbl="revTx" presStyleIdx="0" presStyleCnt="0">
        <dgm:presLayoutVars>
          <dgm:chMax val="1"/>
          <dgm:bulletEnabled val="1"/>
        </dgm:presLayoutVars>
      </dgm:prSet>
      <dgm:spPr/>
      <dgm:t>
        <a:bodyPr/>
        <a:lstStyle/>
        <a:p>
          <a:endParaRPr lang="en-US"/>
        </a:p>
      </dgm:t>
    </dgm:pt>
    <dgm:pt modelId="{9CF5646D-D490-144B-9A2D-729BE57F58F7}" type="pres">
      <dgm:prSet presAssocID="{1DE4EB7F-6F0E-7249-8124-270C65D2AD9E}" presName="Name8" presStyleCnt="0"/>
      <dgm:spPr/>
    </dgm:pt>
    <dgm:pt modelId="{CFB63849-C8BC-6A41-90B0-711045E13B1D}" type="pres">
      <dgm:prSet presAssocID="{1DE4EB7F-6F0E-7249-8124-270C65D2AD9E}" presName="level" presStyleLbl="node1" presStyleIdx="4" presStyleCnt="5">
        <dgm:presLayoutVars>
          <dgm:chMax val="1"/>
          <dgm:bulletEnabled val="1"/>
        </dgm:presLayoutVars>
      </dgm:prSet>
      <dgm:spPr/>
      <dgm:t>
        <a:bodyPr/>
        <a:lstStyle/>
        <a:p>
          <a:endParaRPr lang="en-US"/>
        </a:p>
      </dgm:t>
    </dgm:pt>
    <dgm:pt modelId="{82B26595-66FB-5140-8F00-579F2ADF5456}" type="pres">
      <dgm:prSet presAssocID="{1DE4EB7F-6F0E-7249-8124-270C65D2AD9E}" presName="levelTx" presStyleLbl="revTx" presStyleIdx="0" presStyleCnt="0">
        <dgm:presLayoutVars>
          <dgm:chMax val="1"/>
          <dgm:bulletEnabled val="1"/>
        </dgm:presLayoutVars>
      </dgm:prSet>
      <dgm:spPr/>
      <dgm:t>
        <a:bodyPr/>
        <a:lstStyle/>
        <a:p>
          <a:endParaRPr lang="en-US"/>
        </a:p>
      </dgm:t>
    </dgm:pt>
  </dgm:ptLst>
  <dgm:cxnLst>
    <dgm:cxn modelId="{83682310-321D-034A-AD9C-CCA3A50D0A87}" type="presOf" srcId="{67867780-B019-4CB7-80D2-076BD86B07D9}" destId="{7BC49A72-DEA8-4C76-8C71-8B4D7C9FFFA2}" srcOrd="0" destOrd="0" presId="urn:microsoft.com/office/officeart/2005/8/layout/pyramid1"/>
    <dgm:cxn modelId="{4856225B-83A3-2E4D-A27C-84E91275A4B2}" type="presOf" srcId="{DD904056-3243-A548-9E1C-BFFB65598965}" destId="{47E5E2AB-34DC-E548-A1B2-FD48293CB0B5}" srcOrd="0" destOrd="0" presId="urn:microsoft.com/office/officeart/2005/8/layout/pyramid1"/>
    <dgm:cxn modelId="{41DE8726-ECE0-444F-90E1-3C0EC8A6A7E4}" type="presOf" srcId="{1DE4EB7F-6F0E-7249-8124-270C65D2AD9E}" destId="{CFB63849-C8BC-6A41-90B0-711045E13B1D}" srcOrd="0" destOrd="0" presId="urn:microsoft.com/office/officeart/2005/8/layout/pyramid1"/>
    <dgm:cxn modelId="{458AF976-37DF-CE43-BC15-1D2549236EDD}" srcId="{6B94BCE4-0D3B-4292-B1FB-60F113B8600C}" destId="{1DE4EB7F-6F0E-7249-8124-270C65D2AD9E}" srcOrd="4" destOrd="0" parTransId="{B2C9AEE3-EE85-664F-949F-BD12FD6C65CC}" sibTransId="{E2C51BBB-3E36-D240-8BA9-177EC8773021}"/>
    <dgm:cxn modelId="{DE35E814-9CAF-3E45-8DCA-675B0B103270}" srcId="{6B94BCE4-0D3B-4292-B1FB-60F113B8600C}" destId="{AD1B71C1-F322-7043-BAA1-43E3E73A389E}" srcOrd="2" destOrd="0" parTransId="{73BFFAFB-AE78-7240-9317-B896115255D3}" sibTransId="{1E216C79-7464-9F46-B8F9-78822CB6A081}"/>
    <dgm:cxn modelId="{34E2124F-7324-5049-8B38-AE37699C0E8A}" type="presOf" srcId="{02F5B50D-1A7A-EA40-9B6E-6B505AB51580}" destId="{498B7E0C-E58D-4741-8A8A-38411AE9B3BB}" srcOrd="1" destOrd="0" presId="urn:microsoft.com/office/officeart/2005/8/layout/pyramid1"/>
    <dgm:cxn modelId="{5C13D61D-A01C-A140-870B-DD1716D5B706}" type="presOf" srcId="{AD1B71C1-F322-7043-BAA1-43E3E73A389E}" destId="{D635E533-652E-A145-9B4E-A01FDF4205BA}" srcOrd="1" destOrd="0" presId="urn:microsoft.com/office/officeart/2005/8/layout/pyramid1"/>
    <dgm:cxn modelId="{2827DE9C-C7BA-E74F-BA49-F86A83EC6685}" type="presOf" srcId="{67867780-B019-4CB7-80D2-076BD86B07D9}" destId="{7134E231-7E15-4038-B341-EFC4DCD2AAA2}" srcOrd="1" destOrd="0" presId="urn:microsoft.com/office/officeart/2005/8/layout/pyramid1"/>
    <dgm:cxn modelId="{D35BB3CA-9BC5-BD48-B914-0D764524C06C}" srcId="{6B94BCE4-0D3B-4292-B1FB-60F113B8600C}" destId="{DD904056-3243-A548-9E1C-BFFB65598965}" srcOrd="1" destOrd="0" parTransId="{2E98A75E-37D9-0541-A0F5-ADA6C24A9932}" sibTransId="{718DE637-C019-4947-99EE-49C47A136F21}"/>
    <dgm:cxn modelId="{C482E219-865D-4F89-B362-EE293B23DF07}" srcId="{6B94BCE4-0D3B-4292-B1FB-60F113B8600C}" destId="{67867780-B019-4CB7-80D2-076BD86B07D9}" srcOrd="0" destOrd="0" parTransId="{455E02B8-DF2E-4B59-A79F-57271D904D43}" sibTransId="{841A7ACB-7778-4762-8792-A729B6760740}"/>
    <dgm:cxn modelId="{D06B874D-0F2F-AA4B-AA73-B0AAC9129220}" type="presOf" srcId="{AD1B71C1-F322-7043-BAA1-43E3E73A389E}" destId="{52FAA486-B5E7-0443-84DA-D18BF4887133}" srcOrd="0" destOrd="0" presId="urn:microsoft.com/office/officeart/2005/8/layout/pyramid1"/>
    <dgm:cxn modelId="{1F118838-6AE2-054B-AAD3-FB93D8BEF138}" type="presOf" srcId="{DD904056-3243-A548-9E1C-BFFB65598965}" destId="{F3173AE1-E2D1-0C4A-A235-96E94C8229E8}" srcOrd="1" destOrd="0" presId="urn:microsoft.com/office/officeart/2005/8/layout/pyramid1"/>
    <dgm:cxn modelId="{003EF9F4-7986-3F40-B1C1-03230A7C3540}" srcId="{6B94BCE4-0D3B-4292-B1FB-60F113B8600C}" destId="{02F5B50D-1A7A-EA40-9B6E-6B505AB51580}" srcOrd="3" destOrd="0" parTransId="{E9B58886-0D19-184D-B120-385FCB8CC864}" sibTransId="{80B6F5A6-7F49-7C45-A767-320A166B24B5}"/>
    <dgm:cxn modelId="{21784127-EBA6-9C40-9A9E-DDBFDEB428D3}" type="presOf" srcId="{02F5B50D-1A7A-EA40-9B6E-6B505AB51580}" destId="{23248D1A-99E5-4347-960C-54FC0DD6AEB5}" srcOrd="0" destOrd="0" presId="urn:microsoft.com/office/officeart/2005/8/layout/pyramid1"/>
    <dgm:cxn modelId="{74AAF7DE-E7E2-4E49-8267-955F5C1AF329}" type="presOf" srcId="{6B94BCE4-0D3B-4292-B1FB-60F113B8600C}" destId="{3CB446FD-0EBC-4C6C-B03F-A4D3974F3C41}" srcOrd="0" destOrd="0" presId="urn:microsoft.com/office/officeart/2005/8/layout/pyramid1"/>
    <dgm:cxn modelId="{7EEB0851-C540-344D-AA9B-9A2EB8B01936}" type="presOf" srcId="{1DE4EB7F-6F0E-7249-8124-270C65D2AD9E}" destId="{82B26595-66FB-5140-8F00-579F2ADF5456}" srcOrd="1" destOrd="0" presId="urn:microsoft.com/office/officeart/2005/8/layout/pyramid1"/>
    <dgm:cxn modelId="{0E7B5299-71A2-6A4C-8DCE-698CCDD9846D}" type="presParOf" srcId="{3CB446FD-0EBC-4C6C-B03F-A4D3974F3C41}" destId="{57FC225C-5684-4C71-A92C-B52419BFBB20}" srcOrd="0" destOrd="0" presId="urn:microsoft.com/office/officeart/2005/8/layout/pyramid1"/>
    <dgm:cxn modelId="{BBDCAD61-7DC5-DD40-B846-6D4C0DF73865}" type="presParOf" srcId="{57FC225C-5684-4C71-A92C-B52419BFBB20}" destId="{7BC49A72-DEA8-4C76-8C71-8B4D7C9FFFA2}" srcOrd="0" destOrd="0" presId="urn:microsoft.com/office/officeart/2005/8/layout/pyramid1"/>
    <dgm:cxn modelId="{81CA77AC-4704-6342-90C9-405CC107AC38}" type="presParOf" srcId="{57FC225C-5684-4C71-A92C-B52419BFBB20}" destId="{7134E231-7E15-4038-B341-EFC4DCD2AAA2}" srcOrd="1" destOrd="0" presId="urn:microsoft.com/office/officeart/2005/8/layout/pyramid1"/>
    <dgm:cxn modelId="{7D409EFF-A566-6342-A829-2EA397ED96BC}" type="presParOf" srcId="{3CB446FD-0EBC-4C6C-B03F-A4D3974F3C41}" destId="{5777C395-0347-6948-BF94-0AA1F1239FB3}" srcOrd="1" destOrd="0" presId="urn:microsoft.com/office/officeart/2005/8/layout/pyramid1"/>
    <dgm:cxn modelId="{859B14C3-0D71-774F-9BCF-A6867F8D825B}" type="presParOf" srcId="{5777C395-0347-6948-BF94-0AA1F1239FB3}" destId="{47E5E2AB-34DC-E548-A1B2-FD48293CB0B5}" srcOrd="0" destOrd="0" presId="urn:microsoft.com/office/officeart/2005/8/layout/pyramid1"/>
    <dgm:cxn modelId="{58203B3C-63B7-5D4D-BF51-CB1DEB9582CD}" type="presParOf" srcId="{5777C395-0347-6948-BF94-0AA1F1239FB3}" destId="{F3173AE1-E2D1-0C4A-A235-96E94C8229E8}" srcOrd="1" destOrd="0" presId="urn:microsoft.com/office/officeart/2005/8/layout/pyramid1"/>
    <dgm:cxn modelId="{A6099321-F7BB-AA42-980C-E8FE06FC4C94}" type="presParOf" srcId="{3CB446FD-0EBC-4C6C-B03F-A4D3974F3C41}" destId="{E051A2CA-766A-AC4B-BCE6-F2A3FDF014AD}" srcOrd="2" destOrd="0" presId="urn:microsoft.com/office/officeart/2005/8/layout/pyramid1"/>
    <dgm:cxn modelId="{7574EFD9-1581-8B47-9345-1BF2B5566B70}" type="presParOf" srcId="{E051A2CA-766A-AC4B-BCE6-F2A3FDF014AD}" destId="{52FAA486-B5E7-0443-84DA-D18BF4887133}" srcOrd="0" destOrd="0" presId="urn:microsoft.com/office/officeart/2005/8/layout/pyramid1"/>
    <dgm:cxn modelId="{D0EA9E6B-FC08-DA49-8414-B6303CA0E233}" type="presParOf" srcId="{E051A2CA-766A-AC4B-BCE6-F2A3FDF014AD}" destId="{D635E533-652E-A145-9B4E-A01FDF4205BA}" srcOrd="1" destOrd="0" presId="urn:microsoft.com/office/officeart/2005/8/layout/pyramid1"/>
    <dgm:cxn modelId="{A7D8D691-944E-3C42-A588-ED569C7C955A}" type="presParOf" srcId="{3CB446FD-0EBC-4C6C-B03F-A4D3974F3C41}" destId="{C228540C-202D-B947-9EC8-612EC645FF5B}" srcOrd="3" destOrd="0" presId="urn:microsoft.com/office/officeart/2005/8/layout/pyramid1"/>
    <dgm:cxn modelId="{6D807326-71AB-164B-A461-5A2CCAFFE43D}" type="presParOf" srcId="{C228540C-202D-B947-9EC8-612EC645FF5B}" destId="{23248D1A-99E5-4347-960C-54FC0DD6AEB5}" srcOrd="0" destOrd="0" presId="urn:microsoft.com/office/officeart/2005/8/layout/pyramid1"/>
    <dgm:cxn modelId="{BA32730A-4989-A243-9A6E-746603FE503A}" type="presParOf" srcId="{C228540C-202D-B947-9EC8-612EC645FF5B}" destId="{498B7E0C-E58D-4741-8A8A-38411AE9B3BB}" srcOrd="1" destOrd="0" presId="urn:microsoft.com/office/officeart/2005/8/layout/pyramid1"/>
    <dgm:cxn modelId="{4B705C67-48CF-7B4F-BC3C-DA36EB28D764}" type="presParOf" srcId="{3CB446FD-0EBC-4C6C-B03F-A4D3974F3C41}" destId="{9CF5646D-D490-144B-9A2D-729BE57F58F7}" srcOrd="4" destOrd="0" presId="urn:microsoft.com/office/officeart/2005/8/layout/pyramid1"/>
    <dgm:cxn modelId="{79143B48-F6DD-6543-8A9A-98BC1860C861}" type="presParOf" srcId="{9CF5646D-D490-144B-9A2D-729BE57F58F7}" destId="{CFB63849-C8BC-6A41-90B0-711045E13B1D}" srcOrd="0" destOrd="0" presId="urn:microsoft.com/office/officeart/2005/8/layout/pyramid1"/>
    <dgm:cxn modelId="{23830F94-41EE-764A-9DA0-0864B15EFCC3}" type="presParOf" srcId="{9CF5646D-D490-144B-9A2D-729BE57F58F7}" destId="{82B26595-66FB-5140-8F00-579F2ADF545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49A72-DEA8-4C76-8C71-8B4D7C9FFFA2}">
      <dsp:nvSpPr>
        <dsp:cNvPr id="0" name=""/>
        <dsp:cNvSpPr/>
      </dsp:nvSpPr>
      <dsp:spPr>
        <a:xfrm>
          <a:off x="1861312" y="0"/>
          <a:ext cx="930656" cy="812799"/>
        </a:xfrm>
        <a:prstGeom prst="trapezoid">
          <a:avLst>
            <a:gd name="adj" fmla="val 572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1861312" y="0"/>
        <a:ext cx="930656" cy="812799"/>
      </dsp:txXfrm>
    </dsp:sp>
    <dsp:sp modelId="{47E5E2AB-34DC-E548-A1B2-FD48293CB0B5}">
      <dsp:nvSpPr>
        <dsp:cNvPr id="0" name=""/>
        <dsp:cNvSpPr/>
      </dsp:nvSpPr>
      <dsp:spPr>
        <a:xfrm>
          <a:off x="1395984" y="812799"/>
          <a:ext cx="1861312" cy="812799"/>
        </a:xfrm>
        <a:prstGeom prst="trapezoid">
          <a:avLst>
            <a:gd name="adj" fmla="val 5725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1721713" y="812799"/>
        <a:ext cx="1209852" cy="812799"/>
      </dsp:txXfrm>
    </dsp:sp>
    <dsp:sp modelId="{52FAA486-B5E7-0443-84DA-D18BF4887133}">
      <dsp:nvSpPr>
        <dsp:cNvPr id="0" name=""/>
        <dsp:cNvSpPr/>
      </dsp:nvSpPr>
      <dsp:spPr>
        <a:xfrm>
          <a:off x="930656" y="1625599"/>
          <a:ext cx="2791968" cy="812799"/>
        </a:xfrm>
        <a:prstGeom prst="trapezoid">
          <a:avLst>
            <a:gd name="adj" fmla="val 5725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endParaRPr>
        </a:p>
      </dsp:txBody>
      <dsp:txXfrm>
        <a:off x="1419250" y="1625599"/>
        <a:ext cx="1814779" cy="812799"/>
      </dsp:txXfrm>
    </dsp:sp>
    <dsp:sp modelId="{23248D1A-99E5-4347-960C-54FC0DD6AEB5}">
      <dsp:nvSpPr>
        <dsp:cNvPr id="0" name=""/>
        <dsp:cNvSpPr/>
      </dsp:nvSpPr>
      <dsp:spPr>
        <a:xfrm>
          <a:off x="465327" y="2438399"/>
          <a:ext cx="3722624" cy="812799"/>
        </a:xfrm>
        <a:prstGeom prst="trapezoid">
          <a:avLst>
            <a:gd name="adj" fmla="val 5725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endParaRPr>
        </a:p>
      </dsp:txBody>
      <dsp:txXfrm>
        <a:off x="1116787" y="2438399"/>
        <a:ext cx="2419705" cy="812799"/>
      </dsp:txXfrm>
    </dsp:sp>
    <dsp:sp modelId="{CFB63849-C8BC-6A41-90B0-711045E13B1D}">
      <dsp:nvSpPr>
        <dsp:cNvPr id="0" name=""/>
        <dsp:cNvSpPr/>
      </dsp:nvSpPr>
      <dsp:spPr>
        <a:xfrm>
          <a:off x="0" y="3251199"/>
          <a:ext cx="4653280" cy="812799"/>
        </a:xfrm>
        <a:prstGeom prst="trapezoid">
          <a:avLst>
            <a:gd name="adj" fmla="val 5725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US" sz="5100" kern="1200"/>
        </a:p>
      </dsp:txBody>
      <dsp:txXfrm>
        <a:off x="814323" y="3251199"/>
        <a:ext cx="3024632" cy="812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49A72-DEA8-4C76-8C71-8B4D7C9FFFA2}">
      <dsp:nvSpPr>
        <dsp:cNvPr id="0" name=""/>
        <dsp:cNvSpPr/>
      </dsp:nvSpPr>
      <dsp:spPr>
        <a:xfrm>
          <a:off x="1861312" y="0"/>
          <a:ext cx="930656" cy="812799"/>
        </a:xfrm>
        <a:prstGeom prst="trapezoid">
          <a:avLst>
            <a:gd name="adj" fmla="val 572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1861312" y="0"/>
        <a:ext cx="930656" cy="812799"/>
      </dsp:txXfrm>
    </dsp:sp>
    <dsp:sp modelId="{47E5E2AB-34DC-E548-A1B2-FD48293CB0B5}">
      <dsp:nvSpPr>
        <dsp:cNvPr id="0" name=""/>
        <dsp:cNvSpPr/>
      </dsp:nvSpPr>
      <dsp:spPr>
        <a:xfrm>
          <a:off x="1395984" y="812799"/>
          <a:ext cx="1861312" cy="812799"/>
        </a:xfrm>
        <a:prstGeom prst="trapezoid">
          <a:avLst>
            <a:gd name="adj" fmla="val 5725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1721713" y="812799"/>
        <a:ext cx="1209852" cy="812799"/>
      </dsp:txXfrm>
    </dsp:sp>
    <dsp:sp modelId="{52FAA486-B5E7-0443-84DA-D18BF4887133}">
      <dsp:nvSpPr>
        <dsp:cNvPr id="0" name=""/>
        <dsp:cNvSpPr/>
      </dsp:nvSpPr>
      <dsp:spPr>
        <a:xfrm>
          <a:off x="930656" y="1625599"/>
          <a:ext cx="2791968" cy="812799"/>
        </a:xfrm>
        <a:prstGeom prst="trapezoid">
          <a:avLst>
            <a:gd name="adj" fmla="val 5725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endParaRPr>
        </a:p>
      </dsp:txBody>
      <dsp:txXfrm>
        <a:off x="1419250" y="1625599"/>
        <a:ext cx="1814779" cy="812799"/>
      </dsp:txXfrm>
    </dsp:sp>
    <dsp:sp modelId="{23248D1A-99E5-4347-960C-54FC0DD6AEB5}">
      <dsp:nvSpPr>
        <dsp:cNvPr id="0" name=""/>
        <dsp:cNvSpPr/>
      </dsp:nvSpPr>
      <dsp:spPr>
        <a:xfrm>
          <a:off x="465327" y="2438399"/>
          <a:ext cx="3722624" cy="812799"/>
        </a:xfrm>
        <a:prstGeom prst="trapezoid">
          <a:avLst>
            <a:gd name="adj" fmla="val 5725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endParaRPr>
        </a:p>
      </dsp:txBody>
      <dsp:txXfrm>
        <a:off x="1116787" y="2438399"/>
        <a:ext cx="2419705" cy="812799"/>
      </dsp:txXfrm>
    </dsp:sp>
    <dsp:sp modelId="{CFB63849-C8BC-6A41-90B0-711045E13B1D}">
      <dsp:nvSpPr>
        <dsp:cNvPr id="0" name=""/>
        <dsp:cNvSpPr/>
      </dsp:nvSpPr>
      <dsp:spPr>
        <a:xfrm>
          <a:off x="0" y="3251199"/>
          <a:ext cx="4653280" cy="812799"/>
        </a:xfrm>
        <a:prstGeom prst="trapezoid">
          <a:avLst>
            <a:gd name="adj" fmla="val 5725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n-US" sz="5100" kern="1200"/>
        </a:p>
      </dsp:txBody>
      <dsp:txXfrm>
        <a:off x="814323" y="3251199"/>
        <a:ext cx="3024632" cy="8127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5781"/>
          </a:xfrm>
          <a:prstGeom prst="rect">
            <a:avLst/>
          </a:prstGeom>
        </p:spPr>
        <p:txBody>
          <a:bodyPr vert="horz" lIns="92300" tIns="46150" rIns="92300" bIns="46150" rtlCol="0"/>
          <a:lstStyle>
            <a:lvl1pPr algn="l">
              <a:defRPr sz="1200"/>
            </a:lvl1pPr>
          </a:lstStyle>
          <a:p>
            <a:endParaRPr lang="en-US" dirty="0"/>
          </a:p>
        </p:txBody>
      </p:sp>
      <p:sp>
        <p:nvSpPr>
          <p:cNvPr id="3" name="Date Placeholder 2"/>
          <p:cNvSpPr>
            <a:spLocks noGrp="1"/>
          </p:cNvSpPr>
          <p:nvPr>
            <p:ph type="dt" sz="quarter" idx="1"/>
          </p:nvPr>
        </p:nvSpPr>
        <p:spPr>
          <a:xfrm>
            <a:off x="3970634" y="0"/>
            <a:ext cx="3038161" cy="465781"/>
          </a:xfrm>
          <a:prstGeom prst="rect">
            <a:avLst/>
          </a:prstGeom>
        </p:spPr>
        <p:txBody>
          <a:bodyPr vert="horz" lIns="92300" tIns="46150" rIns="92300" bIns="46150" rtlCol="0"/>
          <a:lstStyle>
            <a:lvl1pPr algn="r">
              <a:defRPr sz="1200"/>
            </a:lvl1pPr>
          </a:lstStyle>
          <a:p>
            <a:fld id="{DFEFE5B4-EE97-4912-A148-27CA5775971E}" type="datetimeFigureOut">
              <a:rPr lang="en-US" smtClean="0"/>
              <a:pPr/>
              <a:t>8/25/17</a:t>
            </a:fld>
            <a:endParaRPr lang="en-US" dirty="0"/>
          </a:p>
        </p:txBody>
      </p:sp>
      <p:sp>
        <p:nvSpPr>
          <p:cNvPr id="4" name="Footer Placeholder 3"/>
          <p:cNvSpPr>
            <a:spLocks noGrp="1"/>
          </p:cNvSpPr>
          <p:nvPr>
            <p:ph type="ftr" sz="quarter" idx="2"/>
          </p:nvPr>
        </p:nvSpPr>
        <p:spPr>
          <a:xfrm>
            <a:off x="0" y="8830620"/>
            <a:ext cx="3038161" cy="465780"/>
          </a:xfrm>
          <a:prstGeom prst="rect">
            <a:avLst/>
          </a:prstGeom>
        </p:spPr>
        <p:txBody>
          <a:bodyPr vert="horz" lIns="92300" tIns="46150" rIns="92300" bIns="461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634" y="8830620"/>
            <a:ext cx="3038161" cy="465780"/>
          </a:xfrm>
          <a:prstGeom prst="rect">
            <a:avLst/>
          </a:prstGeom>
        </p:spPr>
        <p:txBody>
          <a:bodyPr vert="horz" lIns="92300" tIns="46150" rIns="92300" bIns="46150" rtlCol="0" anchor="b"/>
          <a:lstStyle>
            <a:lvl1pPr algn="r">
              <a:defRPr sz="1200"/>
            </a:lvl1pPr>
          </a:lstStyle>
          <a:p>
            <a:fld id="{DC878D85-C2F3-4BEF-BF6A-176E5A8C15A1}" type="slidenum">
              <a:rPr lang="en-US" smtClean="0"/>
              <a:pPr/>
              <a:t>‹#›</a:t>
            </a:fld>
            <a:endParaRPr lang="en-US" dirty="0"/>
          </a:p>
        </p:txBody>
      </p:sp>
    </p:spTree>
    <p:extLst>
      <p:ext uri="{BB962C8B-B14F-4D97-AF65-F5344CB8AC3E}">
        <p14:creationId xmlns:p14="http://schemas.microsoft.com/office/powerpoint/2010/main" val="4270236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4180"/>
          </a:xfrm>
          <a:prstGeom prst="rect">
            <a:avLst/>
          </a:prstGeom>
        </p:spPr>
        <p:txBody>
          <a:bodyPr vert="horz" lIns="92300" tIns="46150" rIns="92300" bIns="46150" rtlCol="0"/>
          <a:lstStyle>
            <a:lvl1pPr algn="l">
              <a:defRPr sz="1200"/>
            </a:lvl1pPr>
          </a:lstStyle>
          <a:p>
            <a:endParaRPr lang="en-US" dirty="0"/>
          </a:p>
        </p:txBody>
      </p:sp>
      <p:sp>
        <p:nvSpPr>
          <p:cNvPr id="3" name="Date Placeholder 2"/>
          <p:cNvSpPr>
            <a:spLocks noGrp="1"/>
          </p:cNvSpPr>
          <p:nvPr>
            <p:ph type="dt" idx="1"/>
          </p:nvPr>
        </p:nvSpPr>
        <p:spPr>
          <a:xfrm>
            <a:off x="3970634" y="0"/>
            <a:ext cx="3038161" cy="464180"/>
          </a:xfrm>
          <a:prstGeom prst="rect">
            <a:avLst/>
          </a:prstGeom>
        </p:spPr>
        <p:txBody>
          <a:bodyPr vert="horz" lIns="92300" tIns="46150" rIns="92300" bIns="46150" rtlCol="0"/>
          <a:lstStyle>
            <a:lvl1pPr algn="r">
              <a:defRPr sz="1200"/>
            </a:lvl1pPr>
          </a:lstStyle>
          <a:p>
            <a:fld id="{72060CDC-B10D-4341-8BD2-40D0519B1364}" type="datetimeFigureOut">
              <a:rPr lang="en-US" smtClean="0"/>
              <a:pPr/>
              <a:t>8/25/17</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300" tIns="46150" rIns="92300" bIns="46150" rtlCol="0" anchor="ctr"/>
          <a:lstStyle/>
          <a:p>
            <a:endParaRPr lang="en-US" dirty="0"/>
          </a:p>
        </p:txBody>
      </p:sp>
      <p:sp>
        <p:nvSpPr>
          <p:cNvPr id="5" name="Notes Placeholder 4"/>
          <p:cNvSpPr>
            <a:spLocks noGrp="1"/>
          </p:cNvSpPr>
          <p:nvPr>
            <p:ph type="body" sz="quarter" idx="3"/>
          </p:nvPr>
        </p:nvSpPr>
        <p:spPr>
          <a:xfrm>
            <a:off x="701362" y="4416111"/>
            <a:ext cx="5607678" cy="4182419"/>
          </a:xfrm>
          <a:prstGeom prst="rect">
            <a:avLst/>
          </a:prstGeom>
        </p:spPr>
        <p:txBody>
          <a:bodyPr vert="horz" lIns="92300" tIns="46150" rIns="92300" bIns="461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21"/>
            <a:ext cx="3038161" cy="464180"/>
          </a:xfrm>
          <a:prstGeom prst="rect">
            <a:avLst/>
          </a:prstGeom>
        </p:spPr>
        <p:txBody>
          <a:bodyPr vert="horz" lIns="92300" tIns="46150" rIns="92300" bIns="461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634" y="8830621"/>
            <a:ext cx="3038161" cy="464180"/>
          </a:xfrm>
          <a:prstGeom prst="rect">
            <a:avLst/>
          </a:prstGeom>
        </p:spPr>
        <p:txBody>
          <a:bodyPr vert="horz" lIns="92300" tIns="46150" rIns="92300" bIns="46150" rtlCol="0" anchor="b"/>
          <a:lstStyle>
            <a:lvl1pPr algn="r">
              <a:defRPr sz="1200"/>
            </a:lvl1pPr>
          </a:lstStyle>
          <a:p>
            <a:fld id="{12B4E6A3-318F-3248-B2B5-9093920FC197}" type="slidenum">
              <a:rPr lang="en-US" smtClean="0"/>
              <a:pPr/>
              <a:t>‹#›</a:t>
            </a:fld>
            <a:endParaRPr lang="en-US" dirty="0"/>
          </a:p>
        </p:txBody>
      </p:sp>
    </p:spTree>
    <p:extLst>
      <p:ext uri="{BB962C8B-B14F-4D97-AF65-F5344CB8AC3E}">
        <p14:creationId xmlns:p14="http://schemas.microsoft.com/office/powerpoint/2010/main" val="29846644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759585"/>
          </a:xfrm>
        </p:spPr>
        <p:txBody>
          <a:bodyPr anchor="t" anchorCtr="0">
            <a:noAutofit/>
          </a:bodyPr>
          <a:lstStyle>
            <a:lvl1pPr>
              <a:lnSpc>
                <a:spcPts val="4800"/>
              </a:lnSpc>
              <a:defRPr sz="2400" spc="0"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685800" y="3962400"/>
            <a:ext cx="7772400" cy="1752600"/>
          </a:xfrm>
          <a:prstGeom prst="rect">
            <a:avLst/>
          </a:prstGeom>
        </p:spPr>
        <p:txBody>
          <a:bodyPr/>
          <a:lstStyle>
            <a:lvl1pPr marL="0" indent="0" algn="ctr">
              <a:lnSpc>
                <a:spcPts val="2400"/>
              </a:lnSpc>
              <a:spcBef>
                <a:spcPts val="0"/>
              </a:spcBef>
              <a:buNone/>
              <a:defRPr sz="1400" cap="all">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34A441-BDAA-F84D-882D-34F60586E6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838200" y="1905000"/>
            <a:ext cx="7467600" cy="4486240"/>
          </a:xfrm>
          <a:ln>
            <a:noFill/>
          </a:ln>
        </p:spPr>
        <p:txBody>
          <a:bodyPr/>
          <a:lstStyle/>
          <a:p>
            <a:pPr lvl="0"/>
            <a:r>
              <a:rPr lang="en-US" noProof="0" dirty="0"/>
              <a:t>Click icon to add table</a:t>
            </a:r>
          </a:p>
        </p:txBody>
      </p:sp>
      <p:sp>
        <p:nvSpPr>
          <p:cNvPr id="6"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smart art graphic">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9" name="SmartArt Placeholder 8"/>
          <p:cNvSpPr>
            <a:spLocks noGrp="1"/>
          </p:cNvSpPr>
          <p:nvPr>
            <p:ph type="dgm" sz="quarter" idx="12"/>
          </p:nvPr>
        </p:nvSpPr>
        <p:spPr>
          <a:xfrm>
            <a:off x="990600" y="1981200"/>
            <a:ext cx="7315200" cy="4191000"/>
          </a:xfrm>
        </p:spPr>
        <p:txBody>
          <a:bodyPr/>
          <a:lstStyle/>
          <a:p>
            <a:r>
              <a:rPr lang="en-US" dirty="0"/>
              <a:t>Click icon to add SmartArt graphic</a:t>
            </a:r>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nd vertical phot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781800" y="6324600"/>
            <a:ext cx="2133600" cy="349250"/>
          </a:xfrm>
          <a:prstGeom prst="rect">
            <a:avLst/>
          </a:prstGeom>
        </p:spPr>
        <p:txBody>
          <a:bodyPr/>
          <a:lstStyle>
            <a:lvl1pPr>
              <a:defRPr/>
            </a:lvl1pPr>
          </a:lstStyle>
          <a:p>
            <a:fld id="{06B3CCE6-3D7D-AC46-9877-BAC74626ABE8}" type="slidenum">
              <a:rPr lang="en-US" smtClean="0"/>
              <a:pPr/>
              <a:t>‹#›</a:t>
            </a:fld>
            <a:endParaRPr lang="en-US" dirty="0"/>
          </a:p>
        </p:txBody>
      </p:sp>
      <p:sp>
        <p:nvSpPr>
          <p:cNvPr id="9" name="Text Placeholder 8"/>
          <p:cNvSpPr>
            <a:spLocks noGrp="1"/>
          </p:cNvSpPr>
          <p:nvPr>
            <p:ph type="body" sz="quarter" idx="14"/>
          </p:nvPr>
        </p:nvSpPr>
        <p:spPr>
          <a:xfrm>
            <a:off x="1143000" y="2057400"/>
            <a:ext cx="3352800" cy="4267200"/>
          </a:xfrm>
        </p:spPr>
        <p:txBody>
          <a:bodyPr/>
          <a:lstStyle>
            <a:lvl1pPr>
              <a:defRPr sz="1800"/>
            </a:lvl1pPr>
            <a:lvl2pPr>
              <a:defRPr sz="1800"/>
            </a:lvl2pPr>
          </a:lstStyle>
          <a:p>
            <a:pPr lvl="0"/>
            <a:r>
              <a:rPr lang="en-US"/>
              <a:t>Click to edit Master text styles</a:t>
            </a:r>
          </a:p>
        </p:txBody>
      </p:sp>
      <p:sp>
        <p:nvSpPr>
          <p:cNvPr id="10" name="Title 9"/>
          <p:cNvSpPr>
            <a:spLocks noGrp="1"/>
          </p:cNvSpPr>
          <p:nvPr>
            <p:ph type="title"/>
          </p:nvPr>
        </p:nvSpPr>
        <p:spPr/>
        <p:txBody>
          <a:bodyPr/>
          <a:lstStyle/>
          <a:p>
            <a:r>
              <a:rPr lang="en-US"/>
              <a:t>Click to edit Master title style</a:t>
            </a:r>
          </a:p>
        </p:txBody>
      </p:sp>
      <p:sp>
        <p:nvSpPr>
          <p:cNvPr id="11" name="Picture Placeholder 6"/>
          <p:cNvSpPr>
            <a:spLocks noGrp="1"/>
          </p:cNvSpPr>
          <p:nvPr>
            <p:ph type="pic" sz="quarter" idx="13"/>
          </p:nvPr>
        </p:nvSpPr>
        <p:spPr>
          <a:xfrm>
            <a:off x="5562600" y="1447800"/>
            <a:ext cx="3429000" cy="5257800"/>
          </a:xfrm>
          <a:noFill/>
          <a:ln>
            <a:noFill/>
          </a:ln>
        </p:spPr>
        <p:txBody>
          <a:bodyPr/>
          <a:lstStyle/>
          <a:p>
            <a:r>
              <a:rPr lang="en-US" dirty="0"/>
              <a:t>Drag picture to placeholder or click icon to add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nd two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764792" y="4645152"/>
            <a:ext cx="2743200" cy="1819656"/>
          </a:xfrm>
          <a:noFill/>
          <a:ln>
            <a:noFill/>
          </a:ln>
        </p:spPr>
        <p:txBody>
          <a:bodyPr/>
          <a:lstStyle/>
          <a:p>
            <a:r>
              <a:rPr lang="en-US" dirty="0"/>
              <a:t>Drag picture to placeholder or click icon to add</a:t>
            </a:r>
          </a:p>
        </p:txBody>
      </p:sp>
      <p:sp>
        <p:nvSpPr>
          <p:cNvPr id="9" name="Text Placeholder 8"/>
          <p:cNvSpPr>
            <a:spLocks noGrp="1"/>
          </p:cNvSpPr>
          <p:nvPr>
            <p:ph type="body" sz="quarter" idx="14"/>
          </p:nvPr>
        </p:nvSpPr>
        <p:spPr>
          <a:xfrm>
            <a:off x="1600200" y="2176272"/>
            <a:ext cx="6096000" cy="2014728"/>
          </a:xfrm>
        </p:spPr>
        <p:txBody>
          <a:bodyPr/>
          <a:lstStyle>
            <a:lvl1pPr marL="274320" indent="-274320">
              <a:lnSpc>
                <a:spcPts val="2250"/>
              </a:lnSpc>
              <a:spcBef>
                <a:spcPts val="1200"/>
              </a:spcBef>
              <a:buClr>
                <a:schemeClr val="accent3"/>
              </a:buClr>
              <a:buSzPct val="130000"/>
              <a:defRPr sz="1800">
                <a:solidFill>
                  <a:srgbClr val="595959"/>
                </a:solidFill>
              </a:defRPr>
            </a:lvl1pPr>
            <a:lvl2pPr marL="274320">
              <a:lnSpc>
                <a:spcPts val="2250"/>
              </a:lnSpc>
              <a:spcBef>
                <a:spcPts val="1200"/>
              </a:spcBef>
              <a:defRPr sz="1800">
                <a:solidFill>
                  <a:schemeClr val="tx2"/>
                </a:solidFill>
              </a:defRPr>
            </a:lvl2pPr>
          </a:lstStyle>
          <a:p>
            <a:pPr lvl="0"/>
            <a:r>
              <a:rPr lang="en-US" dirty="0"/>
              <a:t>Click to edit Master text styles</a:t>
            </a:r>
          </a:p>
          <a:p>
            <a:pPr lvl="1"/>
            <a:r>
              <a:rPr lang="en-US" dirty="0"/>
              <a:t>Second level</a:t>
            </a:r>
          </a:p>
        </p:txBody>
      </p:sp>
      <p:sp>
        <p:nvSpPr>
          <p:cNvPr id="10" name="Picture Placeholder 6"/>
          <p:cNvSpPr>
            <a:spLocks noGrp="1"/>
          </p:cNvSpPr>
          <p:nvPr>
            <p:ph type="pic" sz="quarter" idx="15"/>
          </p:nvPr>
        </p:nvSpPr>
        <p:spPr>
          <a:xfrm>
            <a:off x="4736592" y="4645152"/>
            <a:ext cx="2743200" cy="1819656"/>
          </a:xfrm>
          <a:noFill/>
          <a:ln>
            <a:noFill/>
          </a:ln>
        </p:spPr>
        <p:txBody>
          <a:bodyPr/>
          <a:lstStyle/>
          <a:p>
            <a:r>
              <a:rPr lang="en-US" dirty="0"/>
              <a:t>Drag picture to placeholder or click icon to add</a:t>
            </a:r>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1" name="Title 10"/>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three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5004816"/>
            <a:ext cx="2560320" cy="1700784"/>
          </a:xfrm>
          <a:noFill/>
          <a:ln>
            <a:noFill/>
          </a:ln>
        </p:spPr>
        <p:txBody>
          <a:bodyPr/>
          <a:lstStyle/>
          <a:p>
            <a:r>
              <a:rPr lang="en-US" dirty="0"/>
              <a:t>Drag picture to placeholder or click icon to add</a:t>
            </a:r>
          </a:p>
        </p:txBody>
      </p:sp>
      <p:sp>
        <p:nvSpPr>
          <p:cNvPr id="9" name="Text Placeholder 8"/>
          <p:cNvSpPr>
            <a:spLocks noGrp="1"/>
          </p:cNvSpPr>
          <p:nvPr>
            <p:ph type="body" sz="quarter" idx="14"/>
          </p:nvPr>
        </p:nvSpPr>
        <p:spPr>
          <a:xfrm>
            <a:off x="1600200" y="2176272"/>
            <a:ext cx="5943600" cy="2667000"/>
          </a:xfrm>
        </p:spPr>
        <p:txBody>
          <a:bodyPr/>
          <a:lstStyle>
            <a:lvl1pPr marL="274320" indent="-274320">
              <a:lnSpc>
                <a:spcPts val="2250"/>
              </a:lnSpc>
              <a:spcBef>
                <a:spcPts val="1200"/>
              </a:spcBef>
              <a:buClr>
                <a:schemeClr val="accent3"/>
              </a:buClr>
              <a:buSzPct val="130000"/>
              <a:defRPr sz="1800">
                <a:solidFill>
                  <a:schemeClr val="tx2"/>
                </a:solidFill>
              </a:defRPr>
            </a:lvl1pPr>
            <a:lvl2pPr marL="548640">
              <a:lnSpc>
                <a:spcPts val="2250"/>
              </a:lnSpc>
              <a:spcBef>
                <a:spcPts val="1200"/>
              </a:spcBef>
              <a:buClr>
                <a:schemeClr val="accent3"/>
              </a:buClr>
              <a:defRPr sz="1800">
                <a:solidFill>
                  <a:schemeClr val="tx2"/>
                </a:solidFill>
              </a:defRPr>
            </a:lvl2pPr>
          </a:lstStyle>
          <a:p>
            <a:pPr lvl="0"/>
            <a:r>
              <a:rPr lang="en-US" dirty="0"/>
              <a:t>Click to edit Master text styles</a:t>
            </a:r>
          </a:p>
          <a:p>
            <a:pPr lvl="1"/>
            <a:r>
              <a:rPr lang="en-US" dirty="0"/>
              <a:t>Second level</a:t>
            </a:r>
          </a:p>
        </p:txBody>
      </p:sp>
      <p:sp>
        <p:nvSpPr>
          <p:cNvPr id="11" name="Picture Placeholder 6"/>
          <p:cNvSpPr>
            <a:spLocks noGrp="1"/>
          </p:cNvSpPr>
          <p:nvPr>
            <p:ph type="pic" sz="quarter" idx="16"/>
          </p:nvPr>
        </p:nvSpPr>
        <p:spPr>
          <a:xfrm>
            <a:off x="5943600" y="5004816"/>
            <a:ext cx="2560320" cy="1700784"/>
          </a:xfrm>
          <a:noFill/>
          <a:ln>
            <a:noFill/>
          </a:ln>
        </p:spPr>
        <p:txBody>
          <a:bodyPr/>
          <a:lstStyle/>
          <a:p>
            <a:r>
              <a:rPr lang="en-US" dirty="0"/>
              <a:t>Drag picture to placeholder or click icon to add</a:t>
            </a:r>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13" name="Picture Placeholder 6"/>
          <p:cNvSpPr>
            <a:spLocks noGrp="1"/>
          </p:cNvSpPr>
          <p:nvPr>
            <p:ph type="pic" sz="quarter" idx="15"/>
          </p:nvPr>
        </p:nvSpPr>
        <p:spPr>
          <a:xfrm>
            <a:off x="3319272" y="5004816"/>
            <a:ext cx="2560320" cy="1700784"/>
          </a:xfrm>
          <a:noFill/>
          <a:ln>
            <a:noFill/>
          </a:ln>
        </p:spPr>
        <p:txBody>
          <a:bodyPr/>
          <a:lstStyle/>
          <a:p>
            <a:r>
              <a:rPr lang="en-US" dirty="0"/>
              <a:t>Drag picture to placeholder or click icon to add</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43430DA2-F49D-C44B-BD27-16F256BF84C9}" type="slidenum">
              <a:rPr lang="en-US" smtClean="0"/>
              <a:pPr>
                <a:defRPr/>
              </a:pPr>
              <a:t>‹#›</a:t>
            </a:fld>
            <a:endParaRPr lang="en-US" dirty="0"/>
          </a:p>
        </p:txBody>
      </p:sp>
      <p:sp>
        <p:nvSpPr>
          <p:cNvPr id="5" name="Picture Placeholder 4"/>
          <p:cNvSpPr>
            <a:spLocks noGrp="1"/>
          </p:cNvSpPr>
          <p:nvPr>
            <p:ph type="pic" sz="quarter" idx="11"/>
          </p:nvPr>
        </p:nvSpPr>
        <p:spPr>
          <a:xfrm>
            <a:off x="162560" y="1463040"/>
            <a:ext cx="8829040" cy="4348480"/>
          </a:xfrm>
          <a:ln>
            <a:noFill/>
          </a:ln>
        </p:spPr>
        <p:txBody>
          <a:bodyPr/>
          <a:lstStyle>
            <a:lvl1pPr>
              <a:buFontTx/>
              <a:buNone/>
              <a:defRPr/>
            </a:lvl1pPr>
          </a:lstStyle>
          <a:p>
            <a:r>
              <a:rPr lang="en-US" dirty="0"/>
              <a:t>Drag picture to placeholder or click icon to add</a:t>
            </a:r>
          </a:p>
        </p:txBody>
      </p:sp>
      <p:sp>
        <p:nvSpPr>
          <p:cNvPr id="7" name="Text Placeholder 6"/>
          <p:cNvSpPr>
            <a:spLocks noGrp="1"/>
          </p:cNvSpPr>
          <p:nvPr>
            <p:ph type="body" sz="quarter" idx="12"/>
          </p:nvPr>
        </p:nvSpPr>
        <p:spPr>
          <a:xfrm>
            <a:off x="904875" y="6015038"/>
            <a:ext cx="6969125" cy="690562"/>
          </a:xfrm>
          <a:ln>
            <a:noFill/>
          </a:ln>
        </p:spPr>
        <p:txBody>
          <a:bodyPr/>
          <a:lstStyle>
            <a:lvl1pPr>
              <a:buFontTx/>
              <a:buNone/>
              <a:defRPr/>
            </a:lvl1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6" name="Rectangle 5"/>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accent3"/>
              </a:buClr>
              <a:defRPr sz="2400">
                <a:solidFill>
                  <a:schemeClr val="tx2"/>
                </a:solidFill>
              </a:defRPr>
            </a:lvl1pPr>
            <a:lvl2pPr>
              <a:lnSpc>
                <a:spcPts val="2800"/>
              </a:lnSpc>
              <a:buClr>
                <a:schemeClr val="accent3"/>
              </a:buClr>
              <a:buFont typeface="Lucida Grande"/>
              <a:buChar char="–"/>
              <a:defRPr sz="2400">
                <a:solidFill>
                  <a:schemeClr val="tx2"/>
                </a:solidFill>
              </a:defRPr>
            </a:lvl2pPr>
            <a:lvl3pPr>
              <a:lnSpc>
                <a:spcPts val="2800"/>
              </a:lnSpc>
              <a:buClr>
                <a:schemeClr val="accent3"/>
              </a:buClr>
              <a:buSzPct val="85000"/>
              <a:buFont typeface="Courier New"/>
              <a:buChar char="o"/>
              <a:defRPr sz="24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6" name="Title 4"/>
          <p:cNvSpPr>
            <a:spLocks noGrp="1"/>
          </p:cNvSpPr>
          <p:nvPr>
            <p:ph type="title"/>
          </p:nvPr>
        </p:nvSpPr>
        <p:spPr>
          <a:xfrm>
            <a:off x="457200" y="274638"/>
            <a:ext cx="82296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0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500"/>
              </a:lnSpc>
              <a:buClr>
                <a:schemeClr val="accent3"/>
              </a:buClr>
              <a:defRPr>
                <a:solidFill>
                  <a:schemeClr val="tx2"/>
                </a:solidFill>
              </a:defRPr>
            </a:lvl1pPr>
            <a:lvl2pPr>
              <a:lnSpc>
                <a:spcPts val="2500"/>
              </a:lnSpc>
              <a:buClr>
                <a:schemeClr val="accent3"/>
              </a:buClr>
              <a:buFont typeface="Lucida Grande"/>
              <a:buChar char="–"/>
              <a:defRPr>
                <a:solidFill>
                  <a:schemeClr val="tx2"/>
                </a:solidFill>
              </a:defRPr>
            </a:lvl2pPr>
            <a:lvl3pPr>
              <a:lnSpc>
                <a:spcPts val="2500"/>
              </a:lnSpc>
              <a:buClr>
                <a:schemeClr val="accent3"/>
              </a:buClr>
              <a:buSzPct val="85000"/>
              <a:buFont typeface="Courier New"/>
              <a:buChar char="o"/>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6" name="Title 4"/>
          <p:cNvSpPr>
            <a:spLocks noGrp="1"/>
          </p:cNvSpPr>
          <p:nvPr>
            <p:ph type="title"/>
          </p:nvPr>
        </p:nvSpPr>
        <p:spPr>
          <a:xfrm>
            <a:off x="457200" y="274638"/>
            <a:ext cx="82296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18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800">
                <a:solidFill>
                  <a:schemeClr val="tx2"/>
                </a:solidFill>
              </a:defRPr>
            </a:lvl1pPr>
            <a:lvl2pPr>
              <a:lnSpc>
                <a:spcPts val="2300"/>
              </a:lnSpc>
              <a:spcBef>
                <a:spcPts val="1000"/>
              </a:spcBef>
              <a:buClr>
                <a:schemeClr val="accent3"/>
              </a:buClr>
              <a:buFont typeface="Lucida Grande"/>
              <a:buChar char="–"/>
              <a:defRPr sz="1800">
                <a:solidFill>
                  <a:schemeClr val="tx2"/>
                </a:solidFill>
              </a:defRPr>
            </a:lvl2pPr>
            <a:lvl3pPr>
              <a:lnSpc>
                <a:spcPts val="2300"/>
              </a:lnSpc>
              <a:spcBef>
                <a:spcPts val="1000"/>
              </a:spcBef>
              <a:buClr>
                <a:schemeClr val="accent3"/>
              </a:buClr>
              <a:buSzPct val="85000"/>
              <a:buFont typeface="Courier New"/>
              <a:buChar char="o"/>
              <a:defRPr sz="18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2">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133600"/>
            <a:ext cx="7772400" cy="1759585"/>
          </a:xfrm>
        </p:spPr>
        <p:txBody>
          <a:bodyPr anchor="t" anchorCtr="0">
            <a:noAutofit/>
          </a:bodyPr>
          <a:lstStyle>
            <a:lvl1pPr>
              <a:lnSpc>
                <a:spcPts val="4800"/>
              </a:lnSpc>
              <a:defRPr sz="2400" b="1" spc="0"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3962400"/>
            <a:ext cx="7772400" cy="1752600"/>
          </a:xfrm>
          <a:prstGeom prst="rect">
            <a:avLst/>
          </a:prstGeom>
        </p:spPr>
        <p:txBody>
          <a:bodyPr/>
          <a:lstStyle>
            <a:lvl1pPr marL="0" indent="0" algn="ctr">
              <a:lnSpc>
                <a:spcPts val="2400"/>
              </a:lnSpc>
              <a:spcBef>
                <a:spcPts val="0"/>
              </a:spcBef>
              <a:buNone/>
              <a:defRPr sz="1400" cap="all">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34A441-BDAA-F84D-882D-34F60586E6B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16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600">
                <a:solidFill>
                  <a:schemeClr val="tx2"/>
                </a:solidFill>
              </a:defRPr>
            </a:lvl1pPr>
            <a:lvl2pPr>
              <a:lnSpc>
                <a:spcPts val="2300"/>
              </a:lnSpc>
              <a:spcBef>
                <a:spcPts val="1000"/>
              </a:spcBef>
              <a:buClr>
                <a:schemeClr val="accent3"/>
              </a:buClr>
              <a:buFont typeface="Lucida Grande"/>
              <a:buChar char="–"/>
              <a:defRPr sz="1600">
                <a:solidFill>
                  <a:schemeClr val="tx2"/>
                </a:solidFill>
              </a:defRPr>
            </a:lvl2pPr>
            <a:lvl3pPr>
              <a:lnSpc>
                <a:spcPts val="2300"/>
              </a:lnSpc>
              <a:spcBef>
                <a:spcPts val="1000"/>
              </a:spcBef>
              <a:buClr>
                <a:schemeClr val="accent3"/>
              </a:buClr>
              <a:buSzPct val="85000"/>
              <a:buFont typeface="Courier New"/>
              <a:buChar char="o"/>
              <a:defRPr sz="16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14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1371600" y="2057400"/>
            <a:ext cx="6553200" cy="3886200"/>
          </a:xfrm>
        </p:spPr>
        <p:txBody>
          <a:bodyPr/>
          <a:lstStyle>
            <a:lvl1pPr marL="228600" indent="-228600">
              <a:lnSpc>
                <a:spcPts val="1700"/>
              </a:lnSpc>
              <a:spcBef>
                <a:spcPts val="1200"/>
              </a:spcBef>
              <a:buClr>
                <a:schemeClr val="accent3"/>
              </a:buClr>
              <a:defRPr sz="1400">
                <a:solidFill>
                  <a:schemeClr val="tx2"/>
                </a:solidFill>
              </a:defRPr>
            </a:lvl1pPr>
            <a:lvl2pPr marL="457200" indent="-228600">
              <a:lnSpc>
                <a:spcPts val="1700"/>
              </a:lnSpc>
              <a:spcBef>
                <a:spcPts val="1200"/>
              </a:spcBef>
              <a:buClr>
                <a:schemeClr val="accent3"/>
              </a:buClr>
              <a:buFont typeface="Lucida Grande"/>
              <a:buChar char="–"/>
              <a:defRPr sz="1400">
                <a:solidFill>
                  <a:schemeClr val="tx2"/>
                </a:solidFill>
              </a:defRPr>
            </a:lvl2pPr>
            <a:lvl3pPr marL="685800" indent="-228600">
              <a:lnSpc>
                <a:spcPts val="1700"/>
              </a:lnSpc>
              <a:spcBef>
                <a:spcPts val="1200"/>
              </a:spcBef>
              <a:buClr>
                <a:schemeClr val="accent3"/>
              </a:buClr>
              <a:buSzPct val="85000"/>
              <a:buFont typeface="Courier New"/>
              <a:buChar char="o"/>
              <a:defRPr sz="14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838200" y="1905000"/>
            <a:ext cx="7467600" cy="4486240"/>
          </a:xfrm>
          <a:ln>
            <a:noFill/>
          </a:ln>
        </p:spPr>
        <p:txBody>
          <a:bodyPr/>
          <a:lstStyle/>
          <a:p>
            <a:pPr lvl="0"/>
            <a:r>
              <a:rPr lang="en-US" noProof="0" dirty="0"/>
              <a:t>Click icon to add table</a:t>
            </a:r>
          </a:p>
        </p:txBody>
      </p:sp>
      <p:sp>
        <p:nvSpPr>
          <p:cNvPr id="6"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smart art graphic">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9" name="SmartArt Placeholder 8"/>
          <p:cNvSpPr>
            <a:spLocks noGrp="1"/>
          </p:cNvSpPr>
          <p:nvPr>
            <p:ph type="dgm" sz="quarter" idx="12"/>
          </p:nvPr>
        </p:nvSpPr>
        <p:spPr>
          <a:xfrm>
            <a:off x="990600" y="1981200"/>
            <a:ext cx="7315200" cy="4191000"/>
          </a:xfrm>
        </p:spPr>
        <p:txBody>
          <a:bodyPr/>
          <a:lstStyle/>
          <a:p>
            <a:r>
              <a:rPr lang="en-US" dirty="0"/>
              <a:t>Click icon to add SmartArt graphic</a:t>
            </a:r>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and vertical phot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781800" y="6324600"/>
            <a:ext cx="2133600" cy="349250"/>
          </a:xfrm>
          <a:prstGeom prst="rect">
            <a:avLst/>
          </a:prstGeom>
        </p:spPr>
        <p:txBody>
          <a:bodyPr/>
          <a:lstStyle>
            <a:lvl1pPr>
              <a:defRPr/>
            </a:lvl1pPr>
          </a:lstStyle>
          <a:p>
            <a:fld id="{06B3CCE6-3D7D-AC46-9877-BAC74626ABE8}" type="slidenum">
              <a:rPr lang="en-US"/>
              <a:pPr/>
              <a:t>‹#›</a:t>
            </a:fld>
            <a:endParaRPr lang="en-US" dirty="0"/>
          </a:p>
        </p:txBody>
      </p:sp>
      <p:sp>
        <p:nvSpPr>
          <p:cNvPr id="9" name="Text Placeholder 8"/>
          <p:cNvSpPr>
            <a:spLocks noGrp="1"/>
          </p:cNvSpPr>
          <p:nvPr>
            <p:ph type="body" sz="quarter" idx="14"/>
          </p:nvPr>
        </p:nvSpPr>
        <p:spPr>
          <a:xfrm>
            <a:off x="1143000" y="2057400"/>
            <a:ext cx="3352800" cy="4267200"/>
          </a:xfrm>
        </p:spPr>
        <p:txBody>
          <a:bodyPr/>
          <a:lstStyle>
            <a:lvl1pPr>
              <a:buClr>
                <a:schemeClr val="accent3"/>
              </a:buClr>
              <a:defRPr sz="1800">
                <a:solidFill>
                  <a:schemeClr val="tx2"/>
                </a:solidFill>
              </a:defRPr>
            </a:lvl1pPr>
            <a:lvl2pPr>
              <a:defRPr sz="1800"/>
            </a:lvl2pPr>
          </a:lstStyle>
          <a:p>
            <a:pPr lvl="0"/>
            <a:r>
              <a:rPr lang="en-US" dirty="0"/>
              <a:t>Click to edit Master text styles</a:t>
            </a:r>
          </a:p>
        </p:txBody>
      </p:sp>
      <p:sp>
        <p:nvSpPr>
          <p:cNvPr id="10" name="Title 9"/>
          <p:cNvSpPr>
            <a:spLocks noGrp="1"/>
          </p:cNvSpPr>
          <p:nvPr>
            <p:ph type="title"/>
          </p:nvPr>
        </p:nvSpPr>
        <p:spPr/>
        <p:txBody>
          <a:bodyPr/>
          <a:lstStyle/>
          <a:p>
            <a:r>
              <a:rPr lang="en-US"/>
              <a:t>Click to edit Master title style</a:t>
            </a:r>
          </a:p>
        </p:txBody>
      </p:sp>
      <p:sp>
        <p:nvSpPr>
          <p:cNvPr id="11" name="Picture Placeholder 6"/>
          <p:cNvSpPr>
            <a:spLocks noGrp="1"/>
          </p:cNvSpPr>
          <p:nvPr>
            <p:ph type="pic" sz="quarter" idx="13"/>
          </p:nvPr>
        </p:nvSpPr>
        <p:spPr>
          <a:xfrm>
            <a:off x="5562600" y="1447800"/>
            <a:ext cx="3429000" cy="5257800"/>
          </a:xfrm>
          <a:noFill/>
          <a:ln>
            <a:noFill/>
          </a:ln>
        </p:spPr>
        <p:txBody>
          <a:bodyPr/>
          <a:lstStyle/>
          <a:p>
            <a:r>
              <a:rPr lang="en-US" dirty="0"/>
              <a:t>Drag picture to placeholder or click icon to add</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xt and two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764792" y="4645152"/>
            <a:ext cx="2743200" cy="1819656"/>
          </a:xfrm>
          <a:noFill/>
          <a:ln>
            <a:noFill/>
          </a:ln>
        </p:spPr>
        <p:txBody>
          <a:bodyPr/>
          <a:lstStyle/>
          <a:p>
            <a:r>
              <a:rPr lang="en-US" dirty="0"/>
              <a:t>Drag picture to placeholder or click icon to add</a:t>
            </a:r>
          </a:p>
        </p:txBody>
      </p:sp>
      <p:sp>
        <p:nvSpPr>
          <p:cNvPr id="9" name="Text Placeholder 8"/>
          <p:cNvSpPr>
            <a:spLocks noGrp="1"/>
          </p:cNvSpPr>
          <p:nvPr>
            <p:ph type="body" sz="quarter" idx="14"/>
          </p:nvPr>
        </p:nvSpPr>
        <p:spPr>
          <a:xfrm>
            <a:off x="1600200" y="2176272"/>
            <a:ext cx="6096000" cy="2014728"/>
          </a:xfrm>
        </p:spPr>
        <p:txBody>
          <a:bodyPr/>
          <a:lstStyle>
            <a:lvl1pPr marL="274320" indent="-274320">
              <a:lnSpc>
                <a:spcPts val="2250"/>
              </a:lnSpc>
              <a:spcBef>
                <a:spcPts val="1200"/>
              </a:spcBef>
              <a:buClr>
                <a:schemeClr val="accent3"/>
              </a:buClr>
              <a:buSzPct val="130000"/>
              <a:defRPr sz="1800">
                <a:solidFill>
                  <a:schemeClr val="tx2"/>
                </a:solidFill>
              </a:defRPr>
            </a:lvl1pPr>
            <a:lvl2pPr marL="274320">
              <a:lnSpc>
                <a:spcPts val="2250"/>
              </a:lnSpc>
              <a:spcBef>
                <a:spcPts val="1200"/>
              </a:spcBef>
              <a:buClr>
                <a:schemeClr val="accent3"/>
              </a:buClr>
              <a:defRPr sz="1800">
                <a:solidFill>
                  <a:schemeClr val="tx2"/>
                </a:solidFill>
              </a:defRPr>
            </a:lvl2pPr>
          </a:lstStyle>
          <a:p>
            <a:pPr lvl="0"/>
            <a:r>
              <a:rPr lang="en-US" dirty="0"/>
              <a:t>Click to edit Master text styles</a:t>
            </a:r>
          </a:p>
          <a:p>
            <a:pPr lvl="1"/>
            <a:r>
              <a:rPr lang="en-US" dirty="0"/>
              <a:t>Second level</a:t>
            </a:r>
          </a:p>
        </p:txBody>
      </p:sp>
      <p:sp>
        <p:nvSpPr>
          <p:cNvPr id="10" name="Picture Placeholder 6"/>
          <p:cNvSpPr>
            <a:spLocks noGrp="1"/>
          </p:cNvSpPr>
          <p:nvPr>
            <p:ph type="pic" sz="quarter" idx="15"/>
          </p:nvPr>
        </p:nvSpPr>
        <p:spPr>
          <a:xfrm>
            <a:off x="4736592" y="4645152"/>
            <a:ext cx="2743200" cy="1819656"/>
          </a:xfrm>
          <a:noFill/>
          <a:ln>
            <a:noFill/>
          </a:ln>
        </p:spPr>
        <p:txBody>
          <a:bodyPr/>
          <a:lstStyle/>
          <a:p>
            <a:r>
              <a:rPr lang="en-US" dirty="0"/>
              <a:t>Drag picture to placeholder or click icon to add</a:t>
            </a:r>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1" name="Title 10"/>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with three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5004816"/>
            <a:ext cx="2560320" cy="1700784"/>
          </a:xfrm>
          <a:noFill/>
          <a:ln>
            <a:noFill/>
          </a:ln>
        </p:spPr>
        <p:txBody>
          <a:bodyPr/>
          <a:lstStyle/>
          <a:p>
            <a:r>
              <a:rPr lang="en-US" dirty="0"/>
              <a:t>Drag picture to placeholder or click icon to add</a:t>
            </a:r>
          </a:p>
        </p:txBody>
      </p:sp>
      <p:sp>
        <p:nvSpPr>
          <p:cNvPr id="9" name="Text Placeholder 8"/>
          <p:cNvSpPr>
            <a:spLocks noGrp="1"/>
          </p:cNvSpPr>
          <p:nvPr>
            <p:ph type="body" sz="quarter" idx="14"/>
          </p:nvPr>
        </p:nvSpPr>
        <p:spPr>
          <a:xfrm>
            <a:off x="1600200" y="2176272"/>
            <a:ext cx="5943600" cy="2667000"/>
          </a:xfrm>
        </p:spPr>
        <p:txBody>
          <a:bodyPr/>
          <a:lstStyle>
            <a:lvl1pPr marL="274320" indent="-274320">
              <a:lnSpc>
                <a:spcPts val="2250"/>
              </a:lnSpc>
              <a:spcBef>
                <a:spcPts val="1200"/>
              </a:spcBef>
              <a:buClr>
                <a:schemeClr val="accent3"/>
              </a:buClr>
              <a:buSzPct val="130000"/>
              <a:defRPr sz="1800">
                <a:solidFill>
                  <a:schemeClr val="tx2"/>
                </a:solidFill>
              </a:defRPr>
            </a:lvl1pPr>
            <a:lvl2pPr marL="548640">
              <a:lnSpc>
                <a:spcPts val="2250"/>
              </a:lnSpc>
              <a:spcBef>
                <a:spcPts val="1200"/>
              </a:spcBef>
              <a:buClr>
                <a:schemeClr val="accent3"/>
              </a:buClr>
              <a:defRPr sz="1800">
                <a:solidFill>
                  <a:schemeClr val="tx2"/>
                </a:solidFill>
              </a:defRPr>
            </a:lvl2pPr>
          </a:lstStyle>
          <a:p>
            <a:pPr lvl="0"/>
            <a:r>
              <a:rPr lang="en-US" dirty="0"/>
              <a:t>Click to edit Master text styles</a:t>
            </a:r>
          </a:p>
          <a:p>
            <a:pPr lvl="1"/>
            <a:r>
              <a:rPr lang="en-US" dirty="0"/>
              <a:t>Second level</a:t>
            </a:r>
          </a:p>
        </p:txBody>
      </p:sp>
      <p:sp>
        <p:nvSpPr>
          <p:cNvPr id="11" name="Picture Placeholder 6"/>
          <p:cNvSpPr>
            <a:spLocks noGrp="1"/>
          </p:cNvSpPr>
          <p:nvPr>
            <p:ph type="pic" sz="quarter" idx="16"/>
          </p:nvPr>
        </p:nvSpPr>
        <p:spPr>
          <a:xfrm>
            <a:off x="5943600" y="5004816"/>
            <a:ext cx="2560320" cy="1700784"/>
          </a:xfrm>
          <a:noFill/>
          <a:ln>
            <a:noFill/>
          </a:ln>
        </p:spPr>
        <p:txBody>
          <a:bodyPr/>
          <a:lstStyle/>
          <a:p>
            <a:r>
              <a:rPr lang="en-US" dirty="0"/>
              <a:t>Drag picture to placeholder or click icon to add</a:t>
            </a:r>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13" name="Picture Placeholder 6"/>
          <p:cNvSpPr>
            <a:spLocks noGrp="1"/>
          </p:cNvSpPr>
          <p:nvPr>
            <p:ph type="pic" sz="quarter" idx="15"/>
          </p:nvPr>
        </p:nvSpPr>
        <p:spPr>
          <a:xfrm>
            <a:off x="3319272" y="5004816"/>
            <a:ext cx="2560320" cy="1700784"/>
          </a:xfrm>
          <a:noFill/>
          <a:ln>
            <a:noFill/>
          </a:ln>
        </p:spPr>
        <p:txBody>
          <a:bodyPr/>
          <a:lstStyle/>
          <a:p>
            <a:r>
              <a:rPr lang="en-US" dirty="0"/>
              <a:t>Drag picture to placeholder or click icon to add</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43430DA2-F49D-C44B-BD27-16F256BF84C9}" type="slidenum">
              <a:rPr lang="en-US"/>
              <a:pPr>
                <a:defRPr/>
              </a:pPr>
              <a:t>‹#›</a:t>
            </a:fld>
            <a:endParaRPr lang="en-US" dirty="0"/>
          </a:p>
        </p:txBody>
      </p:sp>
      <p:sp>
        <p:nvSpPr>
          <p:cNvPr id="5" name="Picture Placeholder 4"/>
          <p:cNvSpPr>
            <a:spLocks noGrp="1"/>
          </p:cNvSpPr>
          <p:nvPr>
            <p:ph type="pic" sz="quarter" idx="11"/>
          </p:nvPr>
        </p:nvSpPr>
        <p:spPr>
          <a:xfrm>
            <a:off x="162560" y="1463040"/>
            <a:ext cx="8829040" cy="4348480"/>
          </a:xfrm>
          <a:ln>
            <a:noFill/>
          </a:ln>
        </p:spPr>
        <p:txBody>
          <a:bodyPr/>
          <a:lstStyle>
            <a:lvl1pPr>
              <a:buFontTx/>
              <a:buNone/>
              <a:defRPr/>
            </a:lvl1pPr>
          </a:lstStyle>
          <a:p>
            <a:r>
              <a:rPr lang="en-US" dirty="0"/>
              <a:t>Drag picture to placeholder or click icon to add</a:t>
            </a:r>
          </a:p>
        </p:txBody>
      </p:sp>
      <p:sp>
        <p:nvSpPr>
          <p:cNvPr id="7" name="Text Placeholder 6"/>
          <p:cNvSpPr>
            <a:spLocks noGrp="1"/>
          </p:cNvSpPr>
          <p:nvPr>
            <p:ph type="body" sz="quarter" idx="12"/>
          </p:nvPr>
        </p:nvSpPr>
        <p:spPr>
          <a:xfrm>
            <a:off x="904875" y="6015038"/>
            <a:ext cx="6969125" cy="690562"/>
          </a:xfrm>
          <a:ln>
            <a:noFill/>
          </a:ln>
        </p:spPr>
        <p:txBody>
          <a:bodyPr/>
          <a:lstStyle>
            <a:lvl1pPr>
              <a:buFontTx/>
              <a:buNone/>
              <a:defRPr/>
            </a:lvl1pPr>
          </a:lstStyle>
          <a:p>
            <a:pPr lvl="0"/>
            <a:r>
              <a:rPr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759585"/>
          </a:xfrm>
        </p:spPr>
        <p:txBody>
          <a:bodyPr anchor="t" anchorCtr="0">
            <a:noAutofit/>
          </a:bodyPr>
          <a:lstStyle>
            <a:lvl1pPr>
              <a:lnSpc>
                <a:spcPts val="4800"/>
              </a:lnSpc>
              <a:defRPr sz="2400" spc="0"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685800" y="3962400"/>
            <a:ext cx="7772400" cy="1752600"/>
          </a:xfrm>
          <a:prstGeom prst="rect">
            <a:avLst/>
          </a:prstGeom>
        </p:spPr>
        <p:txBody>
          <a:bodyPr/>
          <a:lstStyle>
            <a:lvl1pPr marL="0" indent="0" algn="ctr">
              <a:lnSpc>
                <a:spcPts val="2400"/>
              </a:lnSpc>
              <a:spcBef>
                <a:spcPts val="0"/>
              </a:spcBef>
              <a:buNone/>
              <a:defRPr sz="1400" cap="all">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vider slide 2">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rgbClr val="DA55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2" name="Title 1"/>
          <p:cNvSpPr>
            <a:spLocks noGrp="1"/>
          </p:cNvSpPr>
          <p:nvPr>
            <p:ph type="ctrTitle"/>
          </p:nvPr>
        </p:nvSpPr>
        <p:spPr>
          <a:xfrm>
            <a:off x="685800" y="2133600"/>
            <a:ext cx="7772400" cy="1759585"/>
          </a:xfrm>
        </p:spPr>
        <p:txBody>
          <a:bodyPr anchor="t" anchorCtr="0">
            <a:noAutofit/>
          </a:bodyPr>
          <a:lstStyle>
            <a:lvl1pPr>
              <a:lnSpc>
                <a:spcPts val="4800"/>
              </a:lnSpc>
              <a:defRPr sz="2400" spc="0"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685800" y="3962400"/>
            <a:ext cx="7772400" cy="1752600"/>
          </a:xfrm>
          <a:prstGeom prst="rect">
            <a:avLst/>
          </a:prstGeom>
        </p:spPr>
        <p:txBody>
          <a:bodyPr/>
          <a:lstStyle>
            <a:lvl1pPr marL="0" indent="0" algn="ctr">
              <a:lnSpc>
                <a:spcPts val="2400"/>
              </a:lnSpc>
              <a:spcBef>
                <a:spcPts val="0"/>
              </a:spcBef>
              <a:buNone/>
              <a:defRPr sz="1400" cap="all">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it title">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666795"/>
            <a:ext cx="7772400" cy="1429725"/>
          </a:xfrm>
          <a:ln>
            <a:solidFill>
              <a:schemeClr val="bg2"/>
            </a:solidFill>
          </a:ln>
        </p:spPr>
        <p:txBody>
          <a:bodyPr anchor="t" anchorCtr="0">
            <a:noAutofit/>
          </a:bodyPr>
          <a:lstStyle>
            <a:lvl1pPr>
              <a:lnSpc>
                <a:spcPts val="4800"/>
              </a:lnSpc>
              <a:defRPr sz="3000" spc="0" baseline="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685800" y="3556659"/>
            <a:ext cx="7772400" cy="1344525"/>
          </a:xfrm>
          <a:prstGeom prst="rect">
            <a:avLst/>
          </a:prstGeom>
          <a:ln>
            <a:solidFill>
              <a:schemeClr val="bg2"/>
            </a:solidFill>
          </a:ln>
        </p:spPr>
        <p:txBody>
          <a:bodyPr/>
          <a:lstStyle>
            <a:lvl1pPr marL="0" indent="0" algn="ctr">
              <a:lnSpc>
                <a:spcPts val="2400"/>
              </a:lnSpc>
              <a:spcBef>
                <a:spcPts val="0"/>
              </a:spcBef>
              <a:buNone/>
              <a:defRPr sz="1400" b="1" cap="all">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Organization and date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34A441-BDAA-F84D-882D-34F60586E6B7}" type="slidenum">
              <a:rPr lang="en-US" smtClean="0"/>
              <a:pPr/>
              <a:t>‹#›</a:t>
            </a:fld>
            <a:endParaRPr lang="en-US" dirty="0"/>
          </a:p>
        </p:txBody>
      </p:sp>
    </p:spTree>
    <p:extLst>
      <p:ext uri="{BB962C8B-B14F-4D97-AF65-F5344CB8AC3E}">
        <p14:creationId xmlns:p14="http://schemas.microsoft.com/office/powerpoint/2010/main" val="115844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dit title">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2" name="Title 1"/>
          <p:cNvSpPr>
            <a:spLocks noGrp="1"/>
          </p:cNvSpPr>
          <p:nvPr>
            <p:ph type="ctrTitle"/>
          </p:nvPr>
        </p:nvSpPr>
        <p:spPr>
          <a:xfrm>
            <a:off x="685800" y="2666795"/>
            <a:ext cx="7772400" cy="1429725"/>
          </a:xfrm>
          <a:ln>
            <a:solidFill>
              <a:schemeClr val="bg2"/>
            </a:solidFill>
          </a:ln>
        </p:spPr>
        <p:txBody>
          <a:bodyPr anchor="t" anchorCtr="0">
            <a:noAutofit/>
          </a:bodyPr>
          <a:lstStyle>
            <a:lvl1pPr>
              <a:lnSpc>
                <a:spcPts val="4800"/>
              </a:lnSpc>
              <a:defRPr sz="3000" spc="0" baseline="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685800" y="3556659"/>
            <a:ext cx="7772400" cy="1344525"/>
          </a:xfrm>
          <a:prstGeom prst="rect">
            <a:avLst/>
          </a:prstGeom>
          <a:ln>
            <a:solidFill>
              <a:schemeClr val="bg2"/>
            </a:solidFill>
          </a:ln>
        </p:spPr>
        <p:txBody>
          <a:bodyPr/>
          <a:lstStyle>
            <a:lvl1pPr marL="0" indent="0" algn="ctr">
              <a:lnSpc>
                <a:spcPts val="2400"/>
              </a:lnSpc>
              <a:spcBef>
                <a:spcPts val="0"/>
              </a:spcBef>
              <a:buNone/>
              <a:defRPr sz="1400" b="1" cap="all">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Organization and date</a:t>
            </a:r>
          </a:p>
        </p:txBody>
      </p:sp>
      <p:sp>
        <p:nvSpPr>
          <p:cNvPr id="4" name="Date Placeholder 3"/>
          <p:cNvSpPr>
            <a:spLocks noGrp="1"/>
          </p:cNvSpPr>
          <p:nvPr>
            <p:ph type="dt" sz="half" idx="10"/>
          </p:nvPr>
        </p:nvSpPr>
        <p:spPr/>
        <p:txBody>
          <a:bodyPr/>
          <a:lstStyle/>
          <a:p>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115844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759585"/>
          </a:xfrm>
        </p:spPr>
        <p:txBody>
          <a:bodyPr anchor="t" anchorCtr="0">
            <a:noAutofit/>
          </a:bodyPr>
          <a:lstStyle>
            <a:lvl1pPr>
              <a:lnSpc>
                <a:spcPts val="4800"/>
              </a:lnSpc>
              <a:defRPr sz="2400" spc="0"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685800" y="3962400"/>
            <a:ext cx="7772400" cy="1752600"/>
          </a:xfrm>
          <a:prstGeom prst="rect">
            <a:avLst/>
          </a:prstGeom>
        </p:spPr>
        <p:txBody>
          <a:bodyPr/>
          <a:lstStyle>
            <a:lvl1pPr marL="0" indent="0" algn="ctr">
              <a:lnSpc>
                <a:spcPts val="2400"/>
              </a:lnSpc>
              <a:spcBef>
                <a:spcPts val="0"/>
              </a:spcBef>
              <a:buNone/>
              <a:defRPr sz="1400" cap="all">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vider slide 2">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rgbClr val="DA55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2" name="Title 1"/>
          <p:cNvSpPr>
            <a:spLocks noGrp="1"/>
          </p:cNvSpPr>
          <p:nvPr>
            <p:ph type="ctrTitle"/>
          </p:nvPr>
        </p:nvSpPr>
        <p:spPr>
          <a:xfrm>
            <a:off x="685800" y="2133600"/>
            <a:ext cx="7772400" cy="1759585"/>
          </a:xfrm>
        </p:spPr>
        <p:txBody>
          <a:bodyPr anchor="t" anchorCtr="0">
            <a:noAutofit/>
          </a:bodyPr>
          <a:lstStyle>
            <a:lvl1pPr>
              <a:lnSpc>
                <a:spcPts val="4800"/>
              </a:lnSpc>
              <a:defRPr sz="2400" spc="0"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685800" y="3962400"/>
            <a:ext cx="7772400" cy="1752600"/>
          </a:xfrm>
          <a:prstGeom prst="rect">
            <a:avLst/>
          </a:prstGeom>
        </p:spPr>
        <p:txBody>
          <a:bodyPr/>
          <a:lstStyle>
            <a:lvl1pPr marL="0" indent="0" algn="ctr">
              <a:lnSpc>
                <a:spcPts val="2400"/>
              </a:lnSpc>
              <a:spcBef>
                <a:spcPts val="0"/>
              </a:spcBef>
              <a:buNone/>
              <a:defRPr sz="1400" cap="all">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dit title">
    <p:bg>
      <p:bgPr>
        <a:solidFill>
          <a:schemeClr val="accent3"/>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endParaRPr>
          </a:p>
        </p:txBody>
      </p:sp>
      <p:sp>
        <p:nvSpPr>
          <p:cNvPr id="2" name="Title 1"/>
          <p:cNvSpPr>
            <a:spLocks noGrp="1"/>
          </p:cNvSpPr>
          <p:nvPr>
            <p:ph type="ctrTitle"/>
          </p:nvPr>
        </p:nvSpPr>
        <p:spPr>
          <a:xfrm>
            <a:off x="685800" y="2666795"/>
            <a:ext cx="7772400" cy="1429725"/>
          </a:xfrm>
          <a:ln>
            <a:solidFill>
              <a:schemeClr val="bg2"/>
            </a:solidFill>
          </a:ln>
        </p:spPr>
        <p:txBody>
          <a:bodyPr anchor="t" anchorCtr="0">
            <a:noAutofit/>
          </a:bodyPr>
          <a:lstStyle>
            <a:lvl1pPr>
              <a:lnSpc>
                <a:spcPts val="4800"/>
              </a:lnSpc>
              <a:defRPr sz="3000" spc="0" baseline="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685800" y="3556659"/>
            <a:ext cx="7772400" cy="1344525"/>
          </a:xfrm>
          <a:prstGeom prst="rect">
            <a:avLst/>
          </a:prstGeom>
          <a:ln>
            <a:solidFill>
              <a:schemeClr val="bg2"/>
            </a:solidFill>
          </a:ln>
        </p:spPr>
        <p:txBody>
          <a:bodyPr/>
          <a:lstStyle>
            <a:lvl1pPr marL="0" indent="0" algn="ctr">
              <a:lnSpc>
                <a:spcPts val="2400"/>
              </a:lnSpc>
              <a:spcBef>
                <a:spcPts val="0"/>
              </a:spcBef>
              <a:buNone/>
              <a:defRPr sz="1400" b="1" cap="all">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Organization and date</a:t>
            </a:r>
          </a:p>
        </p:txBody>
      </p:sp>
      <p:sp>
        <p:nvSpPr>
          <p:cNvPr id="4" name="Date Placeholder 3"/>
          <p:cNvSpPr>
            <a:spLocks noGrp="1"/>
          </p:cNvSpPr>
          <p:nvPr>
            <p:ph type="dt" sz="half" idx="10"/>
          </p:nvPr>
        </p:nvSpPr>
        <p:spPr/>
        <p:txBody>
          <a:bodyPr/>
          <a:lstStyle/>
          <a:p>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11584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6" name="Rectangle 5"/>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p:txBody>
      </p:sp>
      <p:sp>
        <p:nvSpPr>
          <p:cNvPr id="4" name="Rectangle 3"/>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accent3"/>
              </a:buClr>
              <a:buSzPct val="100000"/>
              <a:defRPr sz="2400">
                <a:solidFill>
                  <a:schemeClr val="tx2"/>
                </a:solidFill>
              </a:defRPr>
            </a:lvl1pPr>
            <a:lvl2pPr>
              <a:lnSpc>
                <a:spcPts val="2800"/>
              </a:lnSpc>
              <a:buClr>
                <a:schemeClr val="accent3"/>
              </a:buClr>
              <a:buSzPct val="100000"/>
              <a:buFont typeface="Lucida Grande"/>
              <a:buChar char="–"/>
              <a:defRPr sz="2400">
                <a:solidFill>
                  <a:schemeClr val="tx2"/>
                </a:solidFill>
              </a:defRPr>
            </a:lvl2pPr>
            <a:lvl3pPr>
              <a:lnSpc>
                <a:spcPts val="2800"/>
              </a:lnSpc>
              <a:buClr>
                <a:schemeClr val="accent3"/>
              </a:buClr>
              <a:buSzPct val="100000"/>
              <a:buFont typeface="Courier New"/>
              <a:buChar char="o"/>
              <a:defRPr sz="24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6" name="Title 4"/>
          <p:cNvSpPr>
            <a:spLocks noGrp="1"/>
          </p:cNvSpPr>
          <p:nvPr>
            <p:ph type="title"/>
          </p:nvPr>
        </p:nvSpPr>
        <p:spPr>
          <a:xfrm>
            <a:off x="457200" y="274638"/>
            <a:ext cx="8229600" cy="1020762"/>
          </a:xfrm>
          <a:ln w="0" cap="flat" cmpd="sng" algn="ctr">
            <a:noFill/>
            <a:prstDash val="solid"/>
            <a:round/>
            <a:headEnd type="none" w="med" len="med"/>
            <a:tailEnd type="none" w="med" len="med"/>
          </a:ln>
        </p:spPr>
        <p:txBody>
          <a:bodyPr>
            <a:noAutofit/>
          </a:bodyPr>
          <a:lstStyle>
            <a:lvl1pPr>
              <a:defRPr>
                <a:solidFill>
                  <a:schemeClr val="bg1"/>
                </a:solidFill>
              </a:defRPr>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0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500"/>
              </a:lnSpc>
              <a:buClr>
                <a:schemeClr val="accent3"/>
              </a:buClr>
              <a:defRPr/>
            </a:lvl1pPr>
            <a:lvl2pPr>
              <a:lnSpc>
                <a:spcPts val="2500"/>
              </a:lnSpc>
              <a:buClr>
                <a:schemeClr val="accent3"/>
              </a:buClr>
              <a:buFont typeface="Lucida Grande"/>
              <a:buChar char="–"/>
              <a:defRPr/>
            </a:lvl2pPr>
            <a:lvl3pPr>
              <a:lnSpc>
                <a:spcPts val="2500"/>
              </a:lnSpc>
              <a:buClr>
                <a:schemeClr val="accent3"/>
              </a:buClr>
              <a:buSzPct val="85000"/>
              <a:buFont typeface="Courier New"/>
              <a:buChar char="o"/>
              <a:defRPr/>
            </a:lvl3pPr>
          </a:lstStyle>
          <a:p>
            <a:pPr lvl="0"/>
            <a:r>
              <a:rPr lang="en-US" dirty="0"/>
              <a:t>Click to edit Master text styles</a:t>
            </a:r>
          </a:p>
          <a:p>
            <a:pPr lvl="1"/>
            <a:r>
              <a:rPr lang="en-US" dirty="0"/>
              <a:t>Second level</a:t>
            </a:r>
          </a:p>
          <a:p>
            <a:pPr lvl="2"/>
            <a:r>
              <a:rPr lang="en-US" dirty="0"/>
              <a:t>Third level</a:t>
            </a:r>
          </a:p>
        </p:txBody>
      </p:sp>
      <p:sp>
        <p:nvSpPr>
          <p:cNvPr id="6" name="Title 4"/>
          <p:cNvSpPr>
            <a:spLocks noGrp="1"/>
          </p:cNvSpPr>
          <p:nvPr>
            <p:ph type="title"/>
          </p:nvPr>
        </p:nvSpPr>
        <p:spPr>
          <a:xfrm>
            <a:off x="457200" y="274638"/>
            <a:ext cx="8229600" cy="1020762"/>
          </a:xfrm>
          <a:ln w="0" cap="flat" cmpd="sng" algn="ctr">
            <a:noFill/>
            <a:prstDash val="solid"/>
            <a:round/>
            <a:headEnd type="none" w="med" len="med"/>
            <a:tailEnd type="none" w="med" len="med"/>
          </a:ln>
        </p:spPr>
        <p:txBody>
          <a:bodyPr>
            <a:noAutofit/>
          </a:bodyPr>
          <a:lstStyle>
            <a:lvl1pPr>
              <a:defRPr>
                <a:solidFill>
                  <a:schemeClr val="bg1"/>
                </a:solidFill>
              </a:defRPr>
            </a:lvl1p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8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800"/>
            </a:lvl1pPr>
            <a:lvl2pPr>
              <a:lnSpc>
                <a:spcPts val="2300"/>
              </a:lnSpc>
              <a:spcBef>
                <a:spcPts val="1000"/>
              </a:spcBef>
              <a:buClr>
                <a:schemeClr val="accent3"/>
              </a:buClr>
              <a:buFont typeface="Lucida Grande"/>
              <a:buChar char="–"/>
              <a:defRPr sz="1800"/>
            </a:lvl2pPr>
            <a:lvl3pPr>
              <a:lnSpc>
                <a:spcPts val="2300"/>
              </a:lnSpc>
              <a:spcBef>
                <a:spcPts val="1000"/>
              </a:spcBef>
              <a:buClr>
                <a:schemeClr val="accent3"/>
              </a:buClr>
              <a:buSzPct val="85000"/>
              <a:buFont typeface="Courier New"/>
              <a:buChar char="o"/>
              <a:defRPr sz="1800"/>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600"/>
            </a:lvl1pPr>
            <a:lvl2pPr>
              <a:lnSpc>
                <a:spcPts val="2300"/>
              </a:lnSpc>
              <a:spcBef>
                <a:spcPts val="1000"/>
              </a:spcBef>
              <a:buClr>
                <a:schemeClr val="accent3"/>
              </a:buClr>
              <a:buFont typeface="Lucida Grande"/>
              <a:buChar char="–"/>
              <a:defRPr sz="1600"/>
            </a:lvl2pPr>
            <a:lvl3pPr>
              <a:lnSpc>
                <a:spcPts val="2300"/>
              </a:lnSpc>
              <a:spcBef>
                <a:spcPts val="1000"/>
              </a:spcBef>
              <a:buClr>
                <a:schemeClr val="accent3"/>
              </a:buClr>
              <a:buSzPct val="85000"/>
              <a:buFont typeface="Courier New"/>
              <a:buChar char="o"/>
              <a:defRPr sz="1600"/>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4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1371600" y="2057400"/>
            <a:ext cx="6553200" cy="3886200"/>
          </a:xfrm>
        </p:spPr>
        <p:txBody>
          <a:bodyPr/>
          <a:lstStyle>
            <a:lvl1pPr marL="228600" indent="-228600">
              <a:lnSpc>
                <a:spcPts val="1700"/>
              </a:lnSpc>
              <a:spcBef>
                <a:spcPts val="1200"/>
              </a:spcBef>
              <a:buClr>
                <a:schemeClr val="accent3"/>
              </a:buClr>
              <a:defRPr sz="1400">
                <a:solidFill>
                  <a:schemeClr val="tx2"/>
                </a:solidFill>
              </a:defRPr>
            </a:lvl1pPr>
            <a:lvl2pPr marL="457200" indent="-228600">
              <a:lnSpc>
                <a:spcPts val="1700"/>
              </a:lnSpc>
              <a:spcBef>
                <a:spcPts val="1200"/>
              </a:spcBef>
              <a:buClr>
                <a:schemeClr val="accent3"/>
              </a:buClr>
              <a:buFont typeface="Lucida Grande"/>
              <a:buChar char="–"/>
              <a:defRPr sz="1400">
                <a:solidFill>
                  <a:schemeClr val="tx2"/>
                </a:solidFill>
              </a:defRPr>
            </a:lvl2pPr>
            <a:lvl3pPr marL="685800" indent="-228600">
              <a:lnSpc>
                <a:spcPts val="1700"/>
              </a:lnSpc>
              <a:spcBef>
                <a:spcPts val="1200"/>
              </a:spcBef>
              <a:buClr>
                <a:schemeClr val="accent3"/>
              </a:buClr>
              <a:buSzPct val="85000"/>
              <a:buFont typeface="Courier New"/>
              <a:buChar char="o"/>
              <a:defRPr sz="14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20" Type="http://schemas.openxmlformats.org/officeDocument/2006/relationships/slideLayout" Target="../slideLayouts/slideLayout23.xml"/><Relationship Id="rId21" Type="http://schemas.openxmlformats.org/officeDocument/2006/relationships/slideLayout" Target="../slideLayouts/slideLayout24.xml"/><Relationship Id="rId22" Type="http://schemas.openxmlformats.org/officeDocument/2006/relationships/slideLayout" Target="../slideLayouts/slideLayout25.xml"/><Relationship Id="rId23" Type="http://schemas.openxmlformats.org/officeDocument/2006/relationships/slideLayout" Target="../slideLayouts/slideLayout26.xml"/><Relationship Id="rId24" Type="http://schemas.openxmlformats.org/officeDocument/2006/relationships/slideLayout" Target="../slideLayouts/slideLayout27.xml"/><Relationship Id="rId25" Type="http://schemas.openxmlformats.org/officeDocument/2006/relationships/theme" Target="../theme/theme2.xml"/><Relationship Id="rId10" Type="http://schemas.openxmlformats.org/officeDocument/2006/relationships/slideLayout" Target="../slideLayouts/slideLayout13.xml"/><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slideLayout" Target="../slideLayouts/slideLayout16.xml"/><Relationship Id="rId14" Type="http://schemas.openxmlformats.org/officeDocument/2006/relationships/slideLayout" Target="../slideLayouts/slideLayout17.xml"/><Relationship Id="rId15" Type="http://schemas.openxmlformats.org/officeDocument/2006/relationships/slideLayout" Target="../slideLayouts/slideLayout18.xml"/><Relationship Id="rId16" Type="http://schemas.openxmlformats.org/officeDocument/2006/relationships/slideLayout" Target="../slideLayouts/slideLayout19.xml"/><Relationship Id="rId17" Type="http://schemas.openxmlformats.org/officeDocument/2006/relationships/slideLayout" Target="../slideLayouts/slideLayout20.xml"/><Relationship Id="rId18" Type="http://schemas.openxmlformats.org/officeDocument/2006/relationships/slideLayout" Target="../slideLayouts/slideLayout21.xml"/><Relationship Id="rId19" Type="http://schemas.openxmlformats.org/officeDocument/2006/relationships/slideLayout" Target="../slideLayouts/slideLayout2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4"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4" Type="http://schemas.openxmlformats.org/officeDocument/2006/relationships/theme" Target="../theme/theme4.xml"/><Relationship Id="rId1" Type="http://schemas.openxmlformats.org/officeDocument/2006/relationships/slideLayout" Target="../slideLayouts/slideLayout31.xml"/><Relationship Id="rId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754562"/>
          </a:xfrm>
          <a:prstGeom prst="rect">
            <a:avLst/>
          </a:prstGeom>
        </p:spPr>
        <p:txBody>
          <a:bodyPr vert="horz" lIns="91440" tIns="45720" rIns="91440" bIns="45720" rtlCol="0" anchor="ctr">
            <a:normAutofit/>
          </a:bodyPr>
          <a:lstStyle/>
          <a:p>
            <a:pPr rt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4A441-BDAA-F84D-882D-34F60586E6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786" r:id="rId3"/>
  </p:sldLayoutIdLst>
  <p:hf hdr="0" ftr="0" dt="0"/>
  <p:txStyles>
    <p:titleStyle>
      <a:lvl1pPr marL="0" marR="0" indent="0" algn="ctr" defTabSz="457200" rtl="0" eaLnBrk="1" fontAlgn="auto" latinLnBrk="0" hangingPunct="1">
        <a:lnSpc>
          <a:spcPct val="100000"/>
        </a:lnSpc>
        <a:spcBef>
          <a:spcPct val="0"/>
        </a:spcBef>
        <a:spcAft>
          <a:spcPts val="0"/>
        </a:spcAft>
        <a:buClrTx/>
        <a:buSzTx/>
        <a:buFontTx/>
        <a:buNone/>
        <a:tabLst/>
        <a:defRPr lang="en-US" sz="2400" kern="1200" cap="all" baseline="0" smtClean="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371600" y="2057400"/>
            <a:ext cx="65532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Title Placeholder 1"/>
          <p:cNvSpPr txBox="1">
            <a:spLocks/>
          </p:cNvSpPr>
          <p:nvPr/>
        </p:nvSpPr>
        <p:spPr>
          <a:xfrm>
            <a:off x="152400" y="152400"/>
            <a:ext cx="8869680" cy="1230630"/>
          </a:xfrm>
          <a:prstGeom prst="rect">
            <a:avLst/>
          </a:prstGeom>
          <a:solidFill>
            <a:schemeClr val="accent3">
              <a:lumMod val="60000"/>
              <a:lumOff val="40000"/>
            </a:schemeClr>
          </a:solidFill>
          <a:ln>
            <a:noFill/>
          </a:ln>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chemeClr val="accent4"/>
              </a:solidFill>
              <a:effectLst/>
              <a:uLnTx/>
              <a:uFillTx/>
              <a:latin typeface="+mj-lt"/>
              <a:ea typeface="+mj-ea"/>
              <a:cs typeface="+mj-cs"/>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pPr/>
              <a:t>‹#›</a:t>
            </a:fld>
            <a:endParaRPr lang="en-US" dirty="0"/>
          </a:p>
        </p:txBody>
      </p:sp>
      <p:sp>
        <p:nvSpPr>
          <p:cNvPr id="8" name="Title Placeholder 7"/>
          <p:cNvSpPr>
            <a:spLocks noGrp="1"/>
          </p:cNvSpPr>
          <p:nvPr>
            <p:ph type="title"/>
          </p:nvPr>
        </p:nvSpPr>
        <p:spPr>
          <a:xfrm>
            <a:off x="457200" y="274638"/>
            <a:ext cx="8229600" cy="1020762"/>
          </a:xfrm>
          <a:prstGeom prst="rect">
            <a:avLst/>
          </a:prstGeom>
          <a:ln w="0" cap="flat" cmpd="sng" algn="ctr">
            <a:noFill/>
            <a:prstDash val="solid"/>
            <a:round/>
            <a:headEnd type="none" w="med" len="med"/>
            <a:tailEnd type="none" w="med" len="med"/>
          </a:ln>
        </p:spPr>
        <p:txBody>
          <a:bodyPr vert="horz" lIns="91440" tIns="45720" rIns="91440" bIns="45720" rtlCol="0" anchor="ctr">
            <a:no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684" r:id="rId13"/>
    <p:sldLayoutId id="2147483685" r:id="rId14"/>
    <p:sldLayoutId id="2147483772"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761" r:id="rId24"/>
  </p:sldLayoutIdLst>
  <p:hf hdr="0" ftr="0" dt="0"/>
  <p:txStyles>
    <p:titleStyle>
      <a:lvl1pPr algn="ctr" rtl="0" eaLnBrk="1" fontAlgn="base" hangingPunct="1">
        <a:spcBef>
          <a:spcPct val="0"/>
        </a:spcBef>
        <a:spcAft>
          <a:spcPct val="0"/>
        </a:spcAft>
        <a:defRPr sz="2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274320" indent="-274320" algn="l" rtl="0" eaLnBrk="1" fontAlgn="base" hangingPunct="1">
        <a:lnSpc>
          <a:spcPts val="2500"/>
        </a:lnSpc>
        <a:spcBef>
          <a:spcPts val="1200"/>
        </a:spcBef>
        <a:spcAft>
          <a:spcPct val="0"/>
        </a:spcAft>
        <a:buClr>
          <a:schemeClr val="accent3"/>
        </a:buClr>
        <a:buSzPct val="100000"/>
        <a:buChar char="•"/>
        <a:defRPr sz="2000">
          <a:solidFill>
            <a:schemeClr val="tx2"/>
          </a:solidFill>
          <a:latin typeface="+mn-lt"/>
          <a:ea typeface="+mn-ea"/>
          <a:cs typeface="+mn-cs"/>
        </a:defRPr>
      </a:lvl1pPr>
      <a:lvl2pPr marL="594360" indent="-274320" algn="l" rtl="0" eaLnBrk="1" fontAlgn="base" hangingPunct="1">
        <a:lnSpc>
          <a:spcPts val="2500"/>
        </a:lnSpc>
        <a:spcBef>
          <a:spcPts val="1200"/>
        </a:spcBef>
        <a:spcAft>
          <a:spcPct val="0"/>
        </a:spcAft>
        <a:buClr>
          <a:schemeClr val="accent3"/>
        </a:buClr>
        <a:buSzPct val="100000"/>
        <a:buChar char="–"/>
        <a:defRPr sz="2000">
          <a:solidFill>
            <a:schemeClr val="tx2"/>
          </a:solidFill>
          <a:latin typeface="+mn-lt"/>
        </a:defRPr>
      </a:lvl2pPr>
      <a:lvl3pPr marL="868680" indent="-274320" algn="l" rtl="0" eaLnBrk="1" fontAlgn="base" hangingPunct="1">
        <a:lnSpc>
          <a:spcPts val="2500"/>
        </a:lnSpc>
        <a:spcBef>
          <a:spcPts val="1200"/>
        </a:spcBef>
        <a:spcAft>
          <a:spcPct val="0"/>
        </a:spcAft>
        <a:buClr>
          <a:schemeClr val="accent3"/>
        </a:buClr>
        <a:buSzPct val="100000"/>
        <a:buFont typeface="Courier New"/>
        <a:buChar char="o"/>
        <a:defRPr sz="20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754562"/>
          </a:xfrm>
          <a:prstGeom prst="rect">
            <a:avLst/>
          </a:prstGeom>
        </p:spPr>
        <p:txBody>
          <a:bodyPr vert="horz" lIns="91440" tIns="45720" rIns="91440" bIns="45720" rtlCol="0" anchor="ctr">
            <a:normAutofit/>
          </a:bodyPr>
          <a:lstStyle/>
          <a:p>
            <a:pPr rt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0000">
                  <a:tint val="75000"/>
                </a:srgb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4A441-BDAA-F84D-882D-34F60586E6B7}"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hf hdr="0" ftr="0" dt="0"/>
  <p:txStyles>
    <p:titleStyle>
      <a:lvl1pPr marL="0" marR="0" indent="0" algn="ctr" defTabSz="457200" rtl="0" eaLnBrk="1" fontAlgn="auto" latinLnBrk="0" hangingPunct="1">
        <a:lnSpc>
          <a:spcPct val="100000"/>
        </a:lnSpc>
        <a:spcBef>
          <a:spcPct val="0"/>
        </a:spcBef>
        <a:spcAft>
          <a:spcPts val="0"/>
        </a:spcAft>
        <a:buClrTx/>
        <a:buSzTx/>
        <a:buFontTx/>
        <a:buNone/>
        <a:tabLst/>
        <a:defRPr lang="en-US" sz="2400" kern="1200" cap="all" baseline="0" smtClean="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754562"/>
          </a:xfrm>
          <a:prstGeom prst="rect">
            <a:avLst/>
          </a:prstGeom>
        </p:spPr>
        <p:txBody>
          <a:bodyPr vert="horz" lIns="91440" tIns="45720" rIns="91440" bIns="45720" rtlCol="0" anchor="ctr">
            <a:normAutofit/>
          </a:bodyPr>
          <a:lstStyle/>
          <a:p>
            <a:pPr rt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0000">
                  <a:tint val="75000"/>
                </a:srgb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4A441-BDAA-F84D-882D-34F60586E6B7}"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Lst>
  <p:hf hdr="0" ftr="0" dt="0"/>
  <p:txStyles>
    <p:titleStyle>
      <a:lvl1pPr marL="0" marR="0" indent="0" algn="ctr" defTabSz="457200" rtl="0" eaLnBrk="1" fontAlgn="auto" latinLnBrk="0" hangingPunct="1">
        <a:lnSpc>
          <a:spcPct val="100000"/>
        </a:lnSpc>
        <a:spcBef>
          <a:spcPct val="0"/>
        </a:spcBef>
        <a:spcAft>
          <a:spcPts val="0"/>
        </a:spcAft>
        <a:buClrTx/>
        <a:buSzTx/>
        <a:buFontTx/>
        <a:buNone/>
        <a:tabLst/>
        <a:defRPr lang="en-US" sz="2400" kern="1200" cap="all" baseline="0" smtClean="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Rectangle 2"/>
          <p:cNvSpPr/>
          <p:nvPr/>
        </p:nvSpPr>
        <p:spPr bwMode="auto">
          <a:xfrm>
            <a:off x="6382693" y="2554801"/>
            <a:ext cx="2761307" cy="2761307"/>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4" name="Subtitle 5"/>
          <p:cNvSpPr txBox="1">
            <a:spLocks/>
          </p:cNvSpPr>
          <p:nvPr/>
        </p:nvSpPr>
        <p:spPr>
          <a:xfrm>
            <a:off x="6516531" y="3633147"/>
            <a:ext cx="2564095" cy="1988435"/>
          </a:xfrm>
          <a:prstGeom prst="rect">
            <a:avLst/>
          </a:prstGeom>
          <a:ln>
            <a:noFill/>
          </a:ln>
        </p:spPr>
        <p:txBody>
          <a:bodyPr anchor="t"/>
          <a:lstStyle>
            <a:lvl1pPr marL="274320" indent="-274320" algn="l" rtl="0" eaLnBrk="1" fontAlgn="base" hangingPunct="1">
              <a:lnSpc>
                <a:spcPts val="2500"/>
              </a:lnSpc>
              <a:spcBef>
                <a:spcPts val="1200"/>
              </a:spcBef>
              <a:spcAft>
                <a:spcPct val="0"/>
              </a:spcAft>
              <a:buClr>
                <a:schemeClr val="accent3"/>
              </a:buClr>
              <a:buSzPct val="130000"/>
              <a:buChar char="•"/>
              <a:defRPr sz="2000">
                <a:solidFill>
                  <a:schemeClr val="tx2"/>
                </a:solidFill>
                <a:latin typeface="+mn-lt"/>
                <a:ea typeface="+mn-ea"/>
                <a:cs typeface="+mn-cs"/>
              </a:defRPr>
            </a:lvl1pPr>
            <a:lvl2pPr marL="594360" indent="-274320" algn="l" rtl="0" eaLnBrk="1" fontAlgn="base" hangingPunct="1">
              <a:lnSpc>
                <a:spcPts val="2500"/>
              </a:lnSpc>
              <a:spcBef>
                <a:spcPts val="1200"/>
              </a:spcBef>
              <a:spcAft>
                <a:spcPct val="0"/>
              </a:spcAft>
              <a:buClr>
                <a:schemeClr val="accent3"/>
              </a:buClr>
              <a:buChar char="–"/>
              <a:defRPr sz="2000">
                <a:solidFill>
                  <a:schemeClr val="tx2"/>
                </a:solidFill>
                <a:latin typeface="+mn-lt"/>
              </a:defRPr>
            </a:lvl2pPr>
            <a:lvl3pPr marL="868680" indent="-274320" algn="l" rtl="0" eaLnBrk="1" fontAlgn="base" hangingPunct="1">
              <a:lnSpc>
                <a:spcPts val="2500"/>
              </a:lnSpc>
              <a:spcBef>
                <a:spcPts val="1200"/>
              </a:spcBef>
              <a:spcAft>
                <a:spcPct val="0"/>
              </a:spcAft>
              <a:buClr>
                <a:schemeClr val="accent3"/>
              </a:buClr>
              <a:buSzPct val="85000"/>
              <a:buFont typeface="Courier New"/>
              <a:buChar char="o"/>
              <a:defRPr sz="20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ts val="3000"/>
              </a:lnSpc>
              <a:spcBef>
                <a:spcPts val="0"/>
              </a:spcBef>
              <a:buClr>
                <a:srgbClr val="DA5521"/>
              </a:buClr>
              <a:buFontTx/>
              <a:buNone/>
            </a:pPr>
            <a:r>
              <a:rPr lang="en-US" sz="1600" kern="1100" spc="80" dirty="0">
                <a:solidFill>
                  <a:srgbClr val="000000"/>
                </a:solidFill>
                <a:latin typeface="Arial" panose="020B0604020202020204" pitchFamily="34" charset="0"/>
                <a:cs typeface="Arial" panose="020B0604020202020204" pitchFamily="34" charset="0"/>
              </a:rPr>
              <a:t>Session Seven</a:t>
            </a:r>
          </a:p>
          <a:p>
            <a:pPr marL="0" indent="0">
              <a:lnSpc>
                <a:spcPts val="3300"/>
              </a:lnSpc>
              <a:spcBef>
                <a:spcPts val="0"/>
              </a:spcBef>
              <a:buClr>
                <a:srgbClr val="DA5521"/>
              </a:buClr>
              <a:buFontTx/>
              <a:buNone/>
            </a:pPr>
            <a:r>
              <a:rPr lang="en-US" sz="2800" b="1" dirty="0">
                <a:solidFill>
                  <a:srgbClr val="FFFFFF"/>
                </a:solidFill>
                <a:latin typeface="Arial" panose="020B0604020202020204" pitchFamily="34" charset="0"/>
                <a:cs typeface="Arial" panose="020B0604020202020204" pitchFamily="34" charset="0"/>
              </a:rPr>
              <a:t>Respond, Don’t React</a:t>
            </a:r>
            <a:endParaRPr lang="en-US" sz="2800" b="1" kern="1100" dirty="0">
              <a:solidFill>
                <a:srgbClr val="FFFFFF"/>
              </a:solidFill>
              <a:latin typeface="Arial" panose="020B0604020202020204" pitchFamily="34" charset="0"/>
              <a:cs typeface="Arial" panose="020B0604020202020204" pitchFamily="34" charset="0"/>
            </a:endParaRPr>
          </a:p>
          <a:p>
            <a:pPr marL="0" indent="0">
              <a:lnSpc>
                <a:spcPts val="2600"/>
              </a:lnSpc>
              <a:spcBef>
                <a:spcPts val="0"/>
              </a:spcBef>
              <a:buClr>
                <a:srgbClr val="DA5521"/>
              </a:buClr>
              <a:buFontTx/>
              <a:buNone/>
            </a:pPr>
            <a:r>
              <a:rPr lang="en-US" sz="1300" kern="1100" spc="80" dirty="0">
                <a:solidFill>
                  <a:srgbClr val="000000"/>
                </a:solidFill>
                <a:latin typeface="Arial" panose="020B0604020202020204" pitchFamily="34" charset="0"/>
                <a:cs typeface="Arial" panose="020B0604020202020204" pitchFamily="34" charset="0"/>
              </a:rPr>
              <a:t>ARC Reflections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3097" y="6346674"/>
            <a:ext cx="3417806" cy="140002"/>
          </a:xfrm>
          <a:prstGeom prst="rect">
            <a:avLst/>
          </a:prstGeom>
        </p:spPr>
      </p:pic>
    </p:spTree>
    <p:extLst>
      <p:ext uri="{BB962C8B-B14F-4D97-AF65-F5344CB8AC3E}">
        <p14:creationId xmlns:p14="http://schemas.microsoft.com/office/powerpoint/2010/main" val="539304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0719" y="5604095"/>
            <a:ext cx="7772400" cy="770362"/>
          </a:xfrm>
          <a:prstGeom prst="rect">
            <a:avLst/>
          </a:prstGeom>
          <a:ln>
            <a:noFill/>
          </a:ln>
        </p:spPr>
        <p:txBody>
          <a:bodyPr vert="horz" lIns="91440" tIns="45720" rIns="91440" bIns="45720" rtlCol="0" anchor="t" anchorCtr="0">
            <a:noAutofit/>
          </a:bodyPr>
          <a:lstStyle>
            <a:lvl1pPr marL="0" marR="0" indent="0" algn="ctr" defTabSz="457200" rtl="0" eaLnBrk="1" fontAlgn="auto" latinLnBrk="0" hangingPunct="1">
              <a:lnSpc>
                <a:spcPts val="4800"/>
              </a:lnSpc>
              <a:spcBef>
                <a:spcPct val="0"/>
              </a:spcBef>
              <a:spcAft>
                <a:spcPts val="0"/>
              </a:spcAft>
              <a:buClrTx/>
              <a:buSzTx/>
              <a:buFontTx/>
              <a:buNone/>
              <a:tabLst/>
              <a:defRPr lang="en-US" sz="3000" kern="1200" cap="all" spc="0" baseline="0">
                <a:solidFill>
                  <a:schemeClr val="accent3"/>
                </a:solidFill>
                <a:latin typeface="Arial"/>
                <a:ea typeface="+mj-ea"/>
                <a:cs typeface="Arial"/>
              </a:defRPr>
            </a:lvl1pPr>
          </a:lstStyle>
          <a:p>
            <a:r>
              <a:rPr lang="en-US" sz="4000" b="1" cap="none" dirty="0">
                <a:solidFill>
                  <a:schemeClr val="bg1"/>
                </a:solidFill>
                <a:effectLst>
                  <a:outerShdw blurRad="50800" dist="76200" dir="2700000" algn="tl" rotWithShape="0">
                    <a:prstClr val="black">
                      <a:alpha val="40000"/>
                    </a:prstClr>
                  </a:outerShdw>
                </a:effectLst>
              </a:rPr>
              <a:t>REVIEW AND REPORT BACK</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333" y="1246728"/>
            <a:ext cx="4114800" cy="4114800"/>
          </a:xfrm>
          <a:prstGeom prst="rect">
            <a:avLst/>
          </a:prstGeom>
          <a:effectLst>
            <a:outerShdw blurRad="50800" dist="76200" dir="5400000" algn="t" rotWithShape="0">
              <a:prstClr val="black">
                <a:alpha val="10000"/>
              </a:prst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69806" y="1246728"/>
            <a:ext cx="4117098" cy="4114800"/>
          </a:xfrm>
          <a:prstGeom prst="rect">
            <a:avLst/>
          </a:prstGeom>
          <a:effectLst>
            <a:outerShdw blurRad="50800" dist="76200" dir="5400000" algn="t" rotWithShape="0">
              <a:prstClr val="black">
                <a:alpha val="10000"/>
              </a:prstClr>
            </a:outerShdw>
          </a:effectLst>
        </p:spPr>
      </p:pic>
    </p:spTree>
    <p:extLst>
      <p:ext uri="{BB962C8B-B14F-4D97-AF65-F5344CB8AC3E}">
        <p14:creationId xmlns:p14="http://schemas.microsoft.com/office/powerpoint/2010/main" val="2443748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10</a:t>
            </a:fld>
            <a:endParaRPr lang="en-US" dirty="0"/>
          </a:p>
        </p:txBody>
      </p:sp>
      <p:sp>
        <p:nvSpPr>
          <p:cNvPr id="3" name="Text Placeholder 2"/>
          <p:cNvSpPr>
            <a:spLocks noGrp="1"/>
          </p:cNvSpPr>
          <p:nvPr>
            <p:ph type="body" sz="quarter" idx="10"/>
          </p:nvPr>
        </p:nvSpPr>
        <p:spPr>
          <a:xfrm>
            <a:off x="1459774" y="2069592"/>
            <a:ext cx="6224452" cy="3886200"/>
          </a:xfrm>
        </p:spPr>
        <p:txBody>
          <a:bodyPr/>
          <a:lstStyle/>
          <a:p>
            <a:r>
              <a:rPr lang="en-US" dirty="0"/>
              <a:t>Remember how infants and young kids learn how to regulate</a:t>
            </a:r>
          </a:p>
          <a:p>
            <a:r>
              <a:rPr lang="en-US" dirty="0"/>
              <a:t>It is much harder for kids and teens who don’t have enough soothing when they are young to manage feelings and behavior</a:t>
            </a:r>
          </a:p>
          <a:p>
            <a:r>
              <a:rPr lang="en-US" dirty="0"/>
              <a:t>To help: </a:t>
            </a:r>
          </a:p>
          <a:p>
            <a:pPr lvl="1">
              <a:lnSpc>
                <a:spcPts val="2000"/>
              </a:lnSpc>
            </a:pPr>
            <a:r>
              <a:rPr lang="en-US" sz="1800" b="1" dirty="0">
                <a:solidFill>
                  <a:schemeClr val="accent3"/>
                </a:solidFill>
              </a:rPr>
              <a:t>Lay a good foundation</a:t>
            </a:r>
            <a:r>
              <a:rPr lang="en-US" sz="1800" dirty="0"/>
              <a:t>. Use routines and other ongoing, soothing strategies. Connect with the child or teen and learn his or her </a:t>
            </a:r>
            <a:r>
              <a:rPr lang="en-US" sz="1800" dirty="0" smtClean="0"/>
              <a:t>patterns</a:t>
            </a:r>
            <a:endParaRPr lang="en-US" sz="1800" dirty="0"/>
          </a:p>
          <a:p>
            <a:pPr lvl="1">
              <a:lnSpc>
                <a:spcPts val="2000"/>
              </a:lnSpc>
            </a:pPr>
            <a:r>
              <a:rPr lang="en-US" sz="1800" b="1" dirty="0">
                <a:solidFill>
                  <a:schemeClr val="accent3"/>
                </a:solidFill>
              </a:rPr>
              <a:t>Respond in the moment</a:t>
            </a:r>
            <a:r>
              <a:rPr lang="en-US" sz="1800" dirty="0"/>
              <a:t>. Read clues, use your self-care tools, support the child using his or her tools, offer opportunities for control and reconnection</a:t>
            </a:r>
          </a:p>
        </p:txBody>
      </p:sp>
      <p:sp>
        <p:nvSpPr>
          <p:cNvPr id="4" name="Title 3"/>
          <p:cNvSpPr>
            <a:spLocks noGrp="1"/>
          </p:cNvSpPr>
          <p:nvPr>
            <p:ph type="title"/>
          </p:nvPr>
        </p:nvSpPr>
        <p:spPr/>
        <p:txBody>
          <a:bodyPr/>
          <a:lstStyle/>
          <a:p>
            <a:r>
              <a:rPr lang="en-US" dirty="0"/>
              <a:t>Review</a:t>
            </a:r>
          </a:p>
        </p:txBody>
      </p:sp>
    </p:spTree>
    <p:extLst>
      <p:ext uri="{BB962C8B-B14F-4D97-AF65-F5344CB8AC3E}">
        <p14:creationId xmlns:p14="http://schemas.microsoft.com/office/powerpoint/2010/main" val="1993121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11</a:t>
            </a:fld>
            <a:endParaRPr lang="en-US" dirty="0"/>
          </a:p>
        </p:txBody>
      </p:sp>
      <p:sp>
        <p:nvSpPr>
          <p:cNvPr id="3" name="Text Placeholder 2"/>
          <p:cNvSpPr>
            <a:spLocks noGrp="1"/>
          </p:cNvSpPr>
          <p:nvPr>
            <p:ph type="body" sz="quarter" idx="10"/>
          </p:nvPr>
        </p:nvSpPr>
        <p:spPr>
          <a:xfrm>
            <a:off x="1886712" y="2142744"/>
            <a:ext cx="5370576" cy="3886200"/>
          </a:xfrm>
        </p:spPr>
        <p:txBody>
          <a:bodyPr/>
          <a:lstStyle/>
          <a:p>
            <a:r>
              <a:rPr lang="en-US" dirty="0"/>
              <a:t>In small groups, discuss what you practiced</a:t>
            </a:r>
          </a:p>
          <a:p>
            <a:pPr lvl="1"/>
            <a:r>
              <a:rPr lang="en-US" sz="1800" b="1" dirty="0">
                <a:solidFill>
                  <a:schemeClr val="accent3"/>
                </a:solidFill>
              </a:rPr>
              <a:t>What went well?</a:t>
            </a:r>
          </a:p>
          <a:p>
            <a:pPr lvl="1"/>
            <a:r>
              <a:rPr lang="en-US" sz="1800" dirty="0"/>
              <a:t>What was challenging?</a:t>
            </a:r>
          </a:p>
          <a:p>
            <a:pPr lvl="1"/>
            <a:r>
              <a:rPr lang="en-US" sz="1800" dirty="0"/>
              <a:t>What was something you noticed?</a:t>
            </a:r>
          </a:p>
        </p:txBody>
      </p:sp>
      <p:sp>
        <p:nvSpPr>
          <p:cNvPr id="4" name="Title 3"/>
          <p:cNvSpPr>
            <a:spLocks noGrp="1"/>
          </p:cNvSpPr>
          <p:nvPr>
            <p:ph type="title"/>
          </p:nvPr>
        </p:nvSpPr>
        <p:spPr/>
        <p:txBody>
          <a:bodyPr/>
          <a:lstStyle/>
          <a:p>
            <a:r>
              <a:rPr lang="en-US" dirty="0"/>
              <a:t>Report Back</a:t>
            </a:r>
          </a:p>
        </p:txBody>
      </p:sp>
    </p:spTree>
    <p:extLst>
      <p:ext uri="{BB962C8B-B14F-4D97-AF65-F5344CB8AC3E}">
        <p14:creationId xmlns:p14="http://schemas.microsoft.com/office/powerpoint/2010/main" val="170751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0719" y="5599240"/>
            <a:ext cx="7772400" cy="1039575"/>
          </a:xfrm>
          <a:prstGeom prst="rect">
            <a:avLst/>
          </a:prstGeom>
          <a:ln>
            <a:noFill/>
          </a:ln>
        </p:spPr>
        <p:txBody>
          <a:bodyPr vert="horz" lIns="91440" tIns="45720" rIns="91440" bIns="45720" rtlCol="0" anchor="t" anchorCtr="0">
            <a:noAutofit/>
          </a:bodyPr>
          <a:lstStyle>
            <a:lvl1pPr marL="0" marR="0" indent="0" algn="ctr" defTabSz="457200" rtl="0" eaLnBrk="1" fontAlgn="auto" latinLnBrk="0" hangingPunct="1">
              <a:lnSpc>
                <a:spcPts val="4800"/>
              </a:lnSpc>
              <a:spcBef>
                <a:spcPct val="0"/>
              </a:spcBef>
              <a:spcAft>
                <a:spcPts val="0"/>
              </a:spcAft>
              <a:buClrTx/>
              <a:buSzTx/>
              <a:buFontTx/>
              <a:buNone/>
              <a:tabLst/>
              <a:defRPr lang="en-US" sz="3000" kern="1200" cap="all" spc="0" baseline="0">
                <a:solidFill>
                  <a:schemeClr val="accent3"/>
                </a:solidFill>
                <a:latin typeface="Arial"/>
                <a:ea typeface="+mj-ea"/>
                <a:cs typeface="Arial"/>
              </a:defRPr>
            </a:lvl1pPr>
          </a:lstStyle>
          <a:p>
            <a:pPr>
              <a:lnSpc>
                <a:spcPct val="100000"/>
              </a:lnSpc>
            </a:pPr>
            <a:r>
              <a:rPr lang="en-US" sz="4000" b="1" cap="none" dirty="0" smtClean="0">
                <a:solidFill>
                  <a:schemeClr val="bg1"/>
                </a:solidFill>
                <a:effectLst>
                  <a:outerShdw blurRad="50800" dist="76200" dir="2700000" algn="tl" rotWithShape="0">
                    <a:prstClr val="black">
                      <a:alpha val="40000"/>
                    </a:prstClr>
                  </a:outerShdw>
                </a:effectLst>
              </a:rPr>
              <a:t>RESPOND, DON’T REACT</a:t>
            </a:r>
            <a:endParaRPr lang="en-US" sz="4000" b="1" cap="none" dirty="0">
              <a:solidFill>
                <a:schemeClr val="bg1"/>
              </a:solidFill>
              <a:effectLst>
                <a:outerShdw blurRad="50800" dist="76200" dir="2700000" algn="tl" rotWithShape="0">
                  <a:prstClr val="black">
                    <a:alpha val="40000"/>
                  </a:prst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08363" y="1183687"/>
            <a:ext cx="4117111" cy="4114800"/>
          </a:xfrm>
          <a:prstGeom prst="rect">
            <a:avLst/>
          </a:prstGeom>
          <a:effectLst>
            <a:outerShdw blurRad="50800" dist="76200" dir="5400000" algn="t" rotWithShape="0">
              <a:prstClr val="black">
                <a:alpha val="10000"/>
              </a:prstClr>
            </a:outerShdw>
          </a:effectLst>
        </p:spPr>
      </p:pic>
    </p:spTree>
    <p:extLst>
      <p:ext uri="{BB962C8B-B14F-4D97-AF65-F5344CB8AC3E}">
        <p14:creationId xmlns:p14="http://schemas.microsoft.com/office/powerpoint/2010/main" val="105770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13</a:t>
            </a:fld>
            <a:endParaRPr lang="en-US" dirty="0"/>
          </a:p>
        </p:txBody>
      </p:sp>
      <p:sp>
        <p:nvSpPr>
          <p:cNvPr id="3" name="Text Placeholder 2"/>
          <p:cNvSpPr>
            <a:spLocks noGrp="1"/>
          </p:cNvSpPr>
          <p:nvPr>
            <p:ph type="body" sz="quarter" idx="10"/>
          </p:nvPr>
        </p:nvSpPr>
        <p:spPr>
          <a:xfrm>
            <a:off x="1472184" y="2069592"/>
            <a:ext cx="6199632" cy="3886200"/>
          </a:xfrm>
        </p:spPr>
        <p:txBody>
          <a:bodyPr/>
          <a:lstStyle/>
          <a:p>
            <a:r>
              <a:rPr lang="en-US" dirty="0"/>
              <a:t>In an earlier session, we identified challenging behaviors you encounter at home</a:t>
            </a:r>
          </a:p>
          <a:p>
            <a:pPr lvl="1"/>
            <a:r>
              <a:rPr lang="en-US" sz="1800" dirty="0"/>
              <a:t>Are there other behaviors you want to add to the list?</a:t>
            </a:r>
          </a:p>
          <a:p>
            <a:pPr lvl="1">
              <a:spcAft>
                <a:spcPts val="1200"/>
              </a:spcAft>
            </a:pPr>
            <a:r>
              <a:rPr lang="en-US" sz="1800" b="1" dirty="0">
                <a:solidFill>
                  <a:schemeClr val="accent3"/>
                </a:solidFill>
              </a:rPr>
              <a:t>Do these behaviors still feel as challenging?</a:t>
            </a:r>
            <a:r>
              <a:rPr lang="en-US" sz="1800" dirty="0"/>
              <a:t> </a:t>
            </a:r>
            <a:br>
              <a:rPr lang="en-US" sz="1800" dirty="0"/>
            </a:br>
            <a:r>
              <a:rPr lang="en-US" sz="1800" dirty="0"/>
              <a:t>Why or why not?</a:t>
            </a:r>
          </a:p>
          <a:p>
            <a:r>
              <a:rPr lang="en-US" dirty="0"/>
              <a:t>What are some of your typical responses? What strategies do you use to try to address these behaviors?</a:t>
            </a:r>
          </a:p>
        </p:txBody>
      </p:sp>
      <p:sp>
        <p:nvSpPr>
          <p:cNvPr id="4" name="Title 3"/>
          <p:cNvSpPr>
            <a:spLocks noGrp="1"/>
          </p:cNvSpPr>
          <p:nvPr>
            <p:ph type="title"/>
          </p:nvPr>
        </p:nvSpPr>
        <p:spPr/>
        <p:txBody>
          <a:bodyPr/>
          <a:lstStyle/>
          <a:p>
            <a:r>
              <a:rPr lang="en-US" dirty="0"/>
              <a:t>Remember These?</a:t>
            </a:r>
          </a:p>
        </p:txBody>
      </p:sp>
    </p:spTree>
    <p:extLst>
      <p:ext uri="{BB962C8B-B14F-4D97-AF65-F5344CB8AC3E}">
        <p14:creationId xmlns:p14="http://schemas.microsoft.com/office/powerpoint/2010/main" val="3774433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14</a:t>
            </a:fld>
            <a:endParaRPr lang="en-US" dirty="0"/>
          </a:p>
        </p:txBody>
      </p:sp>
      <p:sp>
        <p:nvSpPr>
          <p:cNvPr id="3" name="Text Placeholder 2"/>
          <p:cNvSpPr>
            <a:spLocks noGrp="1"/>
          </p:cNvSpPr>
          <p:nvPr>
            <p:ph type="body" sz="quarter" idx="10"/>
          </p:nvPr>
        </p:nvSpPr>
        <p:spPr>
          <a:xfrm>
            <a:off x="1423416" y="2057400"/>
            <a:ext cx="6297168" cy="3886200"/>
          </a:xfrm>
        </p:spPr>
        <p:txBody>
          <a:bodyPr/>
          <a:lstStyle/>
          <a:p>
            <a:pPr>
              <a:spcAft>
                <a:spcPts val="1200"/>
              </a:spcAft>
            </a:pPr>
            <a:r>
              <a:rPr lang="en-US" dirty="0"/>
              <a:t>Many young people who have experienced trauma struggle with behaviors that challenge us, push our buttons, are hard to redirect and may feel disruptive to home life</a:t>
            </a:r>
          </a:p>
          <a:p>
            <a:pPr>
              <a:spcAft>
                <a:spcPts val="1200"/>
              </a:spcAft>
            </a:pPr>
            <a:r>
              <a:rPr lang="en-US" b="1" dirty="0">
                <a:solidFill>
                  <a:schemeClr val="accent3"/>
                </a:solidFill>
              </a:rPr>
              <a:t>You may feel your strategies are maxed out,</a:t>
            </a:r>
            <a:r>
              <a:rPr lang="en-US" dirty="0"/>
              <a:t> especially when what works with one child or teen does not work with another and what worked yesterday doesn’t work today</a:t>
            </a:r>
          </a:p>
        </p:txBody>
      </p:sp>
      <p:sp>
        <p:nvSpPr>
          <p:cNvPr id="4" name="Title 3"/>
          <p:cNvSpPr>
            <a:spLocks noGrp="1"/>
          </p:cNvSpPr>
          <p:nvPr>
            <p:ph type="title"/>
          </p:nvPr>
        </p:nvSpPr>
        <p:spPr/>
        <p:txBody>
          <a:bodyPr/>
          <a:lstStyle/>
          <a:p>
            <a:r>
              <a:rPr lang="en-US" dirty="0"/>
              <a:t>Children’s Behavior Can Be Hard</a:t>
            </a:r>
          </a:p>
        </p:txBody>
      </p:sp>
    </p:spTree>
    <p:extLst>
      <p:ext uri="{BB962C8B-B14F-4D97-AF65-F5344CB8AC3E}">
        <p14:creationId xmlns:p14="http://schemas.microsoft.com/office/powerpoint/2010/main" val="357901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15</a:t>
            </a:fld>
            <a:endParaRPr lang="en-US" dirty="0"/>
          </a:p>
        </p:txBody>
      </p:sp>
      <p:sp>
        <p:nvSpPr>
          <p:cNvPr id="3" name="Text Placeholder 2"/>
          <p:cNvSpPr>
            <a:spLocks noGrp="1"/>
          </p:cNvSpPr>
          <p:nvPr>
            <p:ph type="body" sz="quarter" idx="10"/>
          </p:nvPr>
        </p:nvSpPr>
        <p:spPr>
          <a:xfrm>
            <a:off x="1295400" y="2076074"/>
            <a:ext cx="6553200" cy="4050406"/>
          </a:xfrm>
        </p:spPr>
        <p:txBody>
          <a:bodyPr/>
          <a:lstStyle/>
          <a:p>
            <a:r>
              <a:rPr lang="en-US" dirty="0"/>
              <a:t>Remember the sequence that drives the behaviors: </a:t>
            </a:r>
          </a:p>
          <a:p>
            <a:pPr lvl="1"/>
            <a:r>
              <a:rPr lang="en-US" sz="1800" dirty="0"/>
              <a:t>Lens: The world is dangerous</a:t>
            </a:r>
          </a:p>
          <a:p>
            <a:pPr lvl="1"/>
            <a:r>
              <a:rPr lang="en-US" sz="1800" dirty="0"/>
              <a:t>Function: Survival </a:t>
            </a:r>
          </a:p>
          <a:p>
            <a:pPr lvl="1"/>
            <a:r>
              <a:rPr lang="en-US" sz="1800" dirty="0"/>
              <a:t>Ability to respond: Too few internal or external resources</a:t>
            </a:r>
          </a:p>
          <a:p>
            <a:pPr marL="0" indent="0" algn="ctr">
              <a:lnSpc>
                <a:spcPts val="2000"/>
              </a:lnSpc>
              <a:buNone/>
            </a:pPr>
            <a:endParaRPr lang="en-US" dirty="0"/>
          </a:p>
          <a:p>
            <a:pPr marL="0" indent="0">
              <a:buNone/>
            </a:pPr>
            <a:r>
              <a:rPr lang="en-US" b="1" dirty="0">
                <a:solidFill>
                  <a:schemeClr val="accent3"/>
                </a:solidFill>
              </a:rPr>
              <a:t>Nothing is as hard to change as the behaviors we develop to help us survive</a:t>
            </a:r>
          </a:p>
          <a:p>
            <a:pPr lvl="1"/>
            <a:endParaRPr lang="en-US" dirty="0"/>
          </a:p>
        </p:txBody>
      </p:sp>
      <p:sp>
        <p:nvSpPr>
          <p:cNvPr id="4" name="Title 3"/>
          <p:cNvSpPr>
            <a:spLocks noGrp="1"/>
          </p:cNvSpPr>
          <p:nvPr>
            <p:ph type="title"/>
          </p:nvPr>
        </p:nvSpPr>
        <p:spPr/>
        <p:txBody>
          <a:bodyPr/>
          <a:lstStyle/>
          <a:p>
            <a:r>
              <a:rPr lang="en-US" dirty="0"/>
              <a:t>Why Are Some Behaviors So Hard to Change?</a:t>
            </a:r>
          </a:p>
        </p:txBody>
      </p:sp>
    </p:spTree>
    <p:extLst>
      <p:ext uri="{BB962C8B-B14F-4D97-AF65-F5344CB8AC3E}">
        <p14:creationId xmlns:p14="http://schemas.microsoft.com/office/powerpoint/2010/main" val="1467051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16</a:t>
            </a:fld>
            <a:endParaRPr lang="en-US" dirty="0"/>
          </a:p>
        </p:txBody>
      </p:sp>
      <p:sp>
        <p:nvSpPr>
          <p:cNvPr id="3" name="Text Placeholder 2"/>
          <p:cNvSpPr>
            <a:spLocks noGrp="1"/>
          </p:cNvSpPr>
          <p:nvPr>
            <p:ph type="body" sz="quarter" idx="10"/>
          </p:nvPr>
        </p:nvSpPr>
        <p:spPr>
          <a:xfrm>
            <a:off x="1435608" y="2045208"/>
            <a:ext cx="6272784" cy="3886200"/>
          </a:xfrm>
        </p:spPr>
        <p:txBody>
          <a:bodyPr/>
          <a:lstStyle/>
          <a:p>
            <a:r>
              <a:rPr lang="en-US" dirty="0"/>
              <a:t>What are some of your core values and household expectations?</a:t>
            </a:r>
          </a:p>
          <a:p>
            <a:pPr lvl="1">
              <a:spcAft>
                <a:spcPts val="1200"/>
              </a:spcAft>
            </a:pPr>
            <a:r>
              <a:rPr lang="en-US" sz="1800" dirty="0"/>
              <a:t>Consider: Respect, courtesy, honesty, patience, appreciation</a:t>
            </a:r>
          </a:p>
          <a:p>
            <a:pPr>
              <a:spcAft>
                <a:spcPts val="1200"/>
              </a:spcAft>
            </a:pPr>
            <a:r>
              <a:rPr lang="en-US" dirty="0"/>
              <a:t>Negative child or teen behavior often leads adults to believe children or teens are disrespectful, don’t appreciate and don’t value our relationships</a:t>
            </a:r>
          </a:p>
          <a:p>
            <a:r>
              <a:rPr lang="en-US" dirty="0"/>
              <a:t>Caregivers can then get caught in emphasizing appropriate behavior in an attempt to teach values</a:t>
            </a:r>
          </a:p>
        </p:txBody>
      </p:sp>
      <p:sp>
        <p:nvSpPr>
          <p:cNvPr id="4" name="Title 3"/>
          <p:cNvSpPr>
            <a:spLocks noGrp="1"/>
          </p:cNvSpPr>
          <p:nvPr>
            <p:ph type="title"/>
          </p:nvPr>
        </p:nvSpPr>
        <p:spPr/>
        <p:txBody>
          <a:bodyPr/>
          <a:lstStyle/>
          <a:p>
            <a:r>
              <a:rPr lang="en-US" dirty="0"/>
              <a:t>Adult Responses Are Hard to Shift, Too</a:t>
            </a:r>
          </a:p>
        </p:txBody>
      </p:sp>
    </p:spTree>
    <p:extLst>
      <p:ext uri="{BB962C8B-B14F-4D97-AF65-F5344CB8AC3E}">
        <p14:creationId xmlns:p14="http://schemas.microsoft.com/office/powerpoint/2010/main" val="1120414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17</a:t>
            </a:fld>
            <a:endParaRPr lang="en-US" dirty="0"/>
          </a:p>
        </p:txBody>
      </p:sp>
      <p:sp>
        <p:nvSpPr>
          <p:cNvPr id="4" name="Title 3"/>
          <p:cNvSpPr>
            <a:spLocks noGrp="1"/>
          </p:cNvSpPr>
          <p:nvPr>
            <p:ph type="title"/>
          </p:nvPr>
        </p:nvSpPr>
        <p:spPr>
          <a:xfrm>
            <a:off x="457200" y="172064"/>
            <a:ext cx="8229600" cy="894735"/>
          </a:xfrm>
        </p:spPr>
        <p:txBody>
          <a:bodyPr/>
          <a:lstStyle/>
          <a:p>
            <a:r>
              <a:rPr lang="en-US" dirty="0"/>
              <a:t/>
            </a:r>
            <a:br>
              <a:rPr lang="en-US" dirty="0"/>
            </a:br>
            <a:r>
              <a:rPr lang="en-US" dirty="0"/>
              <a:t>Understanding </a:t>
            </a:r>
            <a:r>
              <a:rPr lang="en-US" dirty="0" smtClean="0"/>
              <a:t>Children’s </a:t>
            </a:r>
            <a:r>
              <a:rPr lang="en-US" dirty="0"/>
              <a:t>and Teens’ </a:t>
            </a:r>
            <a:br>
              <a:rPr lang="en-US" dirty="0"/>
            </a:br>
            <a:r>
              <a:rPr lang="en-US" dirty="0"/>
              <a:t>Needs and Values (Ours, Too)</a:t>
            </a:r>
          </a:p>
        </p:txBody>
      </p:sp>
      <p:graphicFrame>
        <p:nvGraphicFramePr>
          <p:cNvPr id="5" name="Diagram 4"/>
          <p:cNvGraphicFramePr/>
          <p:nvPr>
            <p:extLst>
              <p:ext uri="{D42A27DB-BD31-4B8C-83A1-F6EECF244321}">
                <p14:modId xmlns:p14="http://schemas.microsoft.com/office/powerpoint/2010/main" val="1339842671"/>
              </p:ext>
            </p:extLst>
          </p:nvPr>
        </p:nvGraphicFramePr>
        <p:xfrm>
          <a:off x="316992" y="2047240"/>
          <a:ext cx="46532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316992" y="6123380"/>
            <a:ext cx="2832343" cy="230832"/>
          </a:xfrm>
          <a:prstGeom prst="rect">
            <a:avLst/>
          </a:prstGeom>
          <a:noFill/>
        </p:spPr>
        <p:txBody>
          <a:bodyPr wrap="square" rtlCol="0">
            <a:spAutoFit/>
          </a:bodyPr>
          <a:lstStyle/>
          <a:p>
            <a:r>
              <a:rPr lang="en-US" sz="900" dirty="0">
                <a:solidFill>
                  <a:schemeClr val="tx2"/>
                </a:solidFill>
              </a:rPr>
              <a:t>Adapted from </a:t>
            </a:r>
            <a:r>
              <a:rPr lang="en-US" sz="900" dirty="0" smtClean="0">
                <a:solidFill>
                  <a:schemeClr val="tx2"/>
                </a:solidFill>
              </a:rPr>
              <a:t>Maslow’s Hierarchy </a:t>
            </a:r>
            <a:r>
              <a:rPr lang="en-US" sz="900" dirty="0">
                <a:solidFill>
                  <a:schemeClr val="tx2"/>
                </a:solidFill>
              </a:rPr>
              <a:t>of Needs (1943)</a:t>
            </a:r>
          </a:p>
        </p:txBody>
      </p:sp>
      <p:sp>
        <p:nvSpPr>
          <p:cNvPr id="15" name="TextBox 14"/>
          <p:cNvSpPr txBox="1"/>
          <p:nvPr/>
        </p:nvSpPr>
        <p:spPr>
          <a:xfrm>
            <a:off x="2115179" y="1595691"/>
            <a:ext cx="1056905" cy="338554"/>
          </a:xfrm>
          <a:prstGeom prst="rect">
            <a:avLst/>
          </a:prstGeom>
          <a:noFill/>
        </p:spPr>
        <p:txBody>
          <a:bodyPr wrap="square" rtlCol="0">
            <a:spAutoFit/>
          </a:bodyPr>
          <a:lstStyle/>
          <a:p>
            <a:pPr algn="ctr"/>
            <a:r>
              <a:rPr lang="en-US" sz="1600" b="1" dirty="0"/>
              <a:t>NEEDS</a:t>
            </a:r>
          </a:p>
        </p:txBody>
      </p:sp>
      <p:sp>
        <p:nvSpPr>
          <p:cNvPr id="16" name="TextBox 15"/>
          <p:cNvSpPr txBox="1"/>
          <p:nvPr/>
        </p:nvSpPr>
        <p:spPr>
          <a:xfrm>
            <a:off x="5765800" y="1604941"/>
            <a:ext cx="1635760" cy="338554"/>
          </a:xfrm>
          <a:prstGeom prst="rect">
            <a:avLst/>
          </a:prstGeom>
          <a:noFill/>
        </p:spPr>
        <p:txBody>
          <a:bodyPr wrap="square" rtlCol="0">
            <a:spAutoFit/>
          </a:bodyPr>
          <a:lstStyle/>
          <a:p>
            <a:pPr algn="ctr"/>
            <a:r>
              <a:rPr lang="en-US" sz="1600" b="1" dirty="0"/>
              <a:t>VALUES</a:t>
            </a:r>
          </a:p>
        </p:txBody>
      </p:sp>
      <p:sp>
        <p:nvSpPr>
          <p:cNvPr id="18" name="TextBox 17"/>
          <p:cNvSpPr txBox="1"/>
          <p:nvPr/>
        </p:nvSpPr>
        <p:spPr>
          <a:xfrm>
            <a:off x="5212080" y="2304429"/>
            <a:ext cx="2743200" cy="307777"/>
          </a:xfrm>
          <a:prstGeom prst="rect">
            <a:avLst/>
          </a:prstGeom>
          <a:noFill/>
        </p:spPr>
        <p:txBody>
          <a:bodyPr wrap="square" rtlCol="0">
            <a:spAutoFit/>
          </a:bodyPr>
          <a:lstStyle/>
          <a:p>
            <a:pPr algn="ctr"/>
            <a:r>
              <a:rPr lang="en-US" sz="1400" b="1" dirty="0">
                <a:solidFill>
                  <a:schemeClr val="tx2"/>
                </a:solidFill>
              </a:rPr>
              <a:t>Growth, potential, exploration </a:t>
            </a:r>
          </a:p>
        </p:txBody>
      </p:sp>
      <p:sp>
        <p:nvSpPr>
          <p:cNvPr id="3" name="TextBox 2"/>
          <p:cNvSpPr txBox="1"/>
          <p:nvPr/>
        </p:nvSpPr>
        <p:spPr>
          <a:xfrm>
            <a:off x="4927600" y="3111395"/>
            <a:ext cx="3312160" cy="307777"/>
          </a:xfrm>
          <a:prstGeom prst="rect">
            <a:avLst/>
          </a:prstGeom>
          <a:noFill/>
        </p:spPr>
        <p:txBody>
          <a:bodyPr wrap="square" rtlCol="0">
            <a:spAutoFit/>
          </a:bodyPr>
          <a:lstStyle/>
          <a:p>
            <a:pPr algn="ctr"/>
            <a:r>
              <a:rPr lang="en-US" sz="1400" b="1" dirty="0">
                <a:solidFill>
                  <a:schemeClr val="tx2"/>
                </a:solidFill>
              </a:rPr>
              <a:t>Achievement, respect, independence</a:t>
            </a:r>
          </a:p>
        </p:txBody>
      </p:sp>
      <p:sp>
        <p:nvSpPr>
          <p:cNvPr id="6" name="TextBox 5"/>
          <p:cNvSpPr txBox="1"/>
          <p:nvPr/>
        </p:nvSpPr>
        <p:spPr>
          <a:xfrm>
            <a:off x="5410200" y="3913611"/>
            <a:ext cx="2346960" cy="307777"/>
          </a:xfrm>
          <a:prstGeom prst="rect">
            <a:avLst/>
          </a:prstGeom>
          <a:noFill/>
        </p:spPr>
        <p:txBody>
          <a:bodyPr wrap="square" rtlCol="0">
            <a:spAutoFit/>
          </a:bodyPr>
          <a:lstStyle/>
          <a:p>
            <a:pPr algn="ctr"/>
            <a:r>
              <a:rPr lang="en-US" sz="1400" b="1" dirty="0">
                <a:solidFill>
                  <a:schemeClr val="tx2"/>
                </a:solidFill>
              </a:rPr>
              <a:t>Community, relationships</a:t>
            </a:r>
          </a:p>
        </p:txBody>
      </p:sp>
      <p:sp>
        <p:nvSpPr>
          <p:cNvPr id="7" name="TextBox 6"/>
          <p:cNvSpPr txBox="1"/>
          <p:nvPr/>
        </p:nvSpPr>
        <p:spPr>
          <a:xfrm>
            <a:off x="5410200" y="4729085"/>
            <a:ext cx="2346960" cy="307777"/>
          </a:xfrm>
          <a:prstGeom prst="rect">
            <a:avLst/>
          </a:prstGeom>
          <a:noFill/>
        </p:spPr>
        <p:txBody>
          <a:bodyPr wrap="square" rtlCol="0">
            <a:spAutoFit/>
          </a:bodyPr>
          <a:lstStyle/>
          <a:p>
            <a:pPr algn="ctr"/>
            <a:r>
              <a:rPr lang="en-US" sz="1400" b="1" dirty="0">
                <a:solidFill>
                  <a:schemeClr val="tx2"/>
                </a:solidFill>
              </a:rPr>
              <a:t>Survival, avoiding danger</a:t>
            </a:r>
          </a:p>
        </p:txBody>
      </p:sp>
      <p:sp>
        <p:nvSpPr>
          <p:cNvPr id="8" name="TextBox 7"/>
          <p:cNvSpPr txBox="1"/>
          <p:nvPr/>
        </p:nvSpPr>
        <p:spPr>
          <a:xfrm>
            <a:off x="5252720" y="5529539"/>
            <a:ext cx="2661920" cy="307777"/>
          </a:xfrm>
          <a:prstGeom prst="rect">
            <a:avLst/>
          </a:prstGeom>
          <a:noFill/>
        </p:spPr>
        <p:txBody>
          <a:bodyPr wrap="square" rtlCol="0">
            <a:spAutoFit/>
          </a:bodyPr>
          <a:lstStyle/>
          <a:p>
            <a:pPr algn="ctr"/>
            <a:r>
              <a:rPr lang="en-US" sz="1400" b="1" dirty="0">
                <a:solidFill>
                  <a:schemeClr val="tx2"/>
                </a:solidFill>
              </a:rPr>
              <a:t>Survival, fulfilling core needs</a:t>
            </a:r>
          </a:p>
        </p:txBody>
      </p:sp>
      <p:grpSp>
        <p:nvGrpSpPr>
          <p:cNvPr id="21" name="Group 20"/>
          <p:cNvGrpSpPr/>
          <p:nvPr/>
        </p:nvGrpSpPr>
        <p:grpSpPr>
          <a:xfrm>
            <a:off x="1314704" y="2197997"/>
            <a:ext cx="2641600" cy="577849"/>
            <a:chOff x="2743199" y="406796"/>
            <a:chExt cx="2641600" cy="577849"/>
          </a:xfrm>
          <a:effectLst>
            <a:outerShdw blurRad="50800" dist="76200" dir="5400000" algn="t" rotWithShape="0">
              <a:prstClr val="black">
                <a:alpha val="16000"/>
              </a:prstClr>
            </a:outerShdw>
          </a:effectLst>
        </p:grpSpPr>
        <p:sp>
          <p:nvSpPr>
            <p:cNvPr id="22" name="Rounded Rectangle 21"/>
            <p:cNvSpPr/>
            <p:nvPr/>
          </p:nvSpPr>
          <p:spPr>
            <a:xfrm>
              <a:off x="2743199" y="406796"/>
              <a:ext cx="2641600" cy="577849"/>
            </a:xfrm>
            <a:prstGeom prst="round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4"/>
            <p:cNvSpPr/>
            <p:nvPr/>
          </p:nvSpPr>
          <p:spPr>
            <a:xfrm>
              <a:off x="2771407" y="435004"/>
              <a:ext cx="2585184" cy="5214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400" b="1" kern="1200" dirty="0">
                  <a:solidFill>
                    <a:schemeClr val="accent2"/>
                  </a:solidFill>
                </a:rPr>
                <a:t>Self-actualization</a:t>
              </a:r>
            </a:p>
          </p:txBody>
        </p:sp>
      </p:grpSp>
      <p:grpSp>
        <p:nvGrpSpPr>
          <p:cNvPr id="24" name="Group 23"/>
          <p:cNvGrpSpPr/>
          <p:nvPr/>
        </p:nvGrpSpPr>
        <p:grpSpPr>
          <a:xfrm>
            <a:off x="1314704" y="2982191"/>
            <a:ext cx="2641600" cy="577849"/>
            <a:chOff x="2743199" y="1056878"/>
            <a:chExt cx="2641600" cy="577849"/>
          </a:xfrm>
          <a:effectLst>
            <a:outerShdw blurRad="50800" dist="76200" dir="5400000" algn="t" rotWithShape="0">
              <a:prstClr val="black">
                <a:alpha val="16000"/>
              </a:prstClr>
            </a:outerShdw>
          </a:effectLst>
        </p:grpSpPr>
        <p:sp>
          <p:nvSpPr>
            <p:cNvPr id="25" name="Rounded Rectangle 24"/>
            <p:cNvSpPr/>
            <p:nvPr/>
          </p:nvSpPr>
          <p:spPr>
            <a:xfrm>
              <a:off x="2743199" y="1056878"/>
              <a:ext cx="2641600" cy="577849"/>
            </a:xfrm>
            <a:prstGeom prst="roundRect">
              <a:avLst/>
            </a:prstGeom>
            <a:ln>
              <a:solidFill>
                <a:schemeClr val="accent4"/>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ed Rectangle 6"/>
            <p:cNvSpPr/>
            <p:nvPr/>
          </p:nvSpPr>
          <p:spPr>
            <a:xfrm>
              <a:off x="2771407" y="1085086"/>
              <a:ext cx="2585184" cy="5214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400" b="1" kern="1200" dirty="0">
                  <a:solidFill>
                    <a:schemeClr val="accent4"/>
                  </a:solidFill>
                </a:rPr>
                <a:t>Esteem</a:t>
              </a:r>
            </a:p>
          </p:txBody>
        </p:sp>
      </p:grpSp>
      <p:grpSp>
        <p:nvGrpSpPr>
          <p:cNvPr id="27" name="Group 26"/>
          <p:cNvGrpSpPr/>
          <p:nvPr/>
        </p:nvGrpSpPr>
        <p:grpSpPr>
          <a:xfrm>
            <a:off x="1314704" y="3778576"/>
            <a:ext cx="2641600" cy="577849"/>
            <a:chOff x="2743199" y="1706959"/>
            <a:chExt cx="2641600" cy="577849"/>
          </a:xfrm>
          <a:effectLst>
            <a:outerShdw blurRad="50800" dist="76200" dir="5400000" algn="t" rotWithShape="0">
              <a:prstClr val="black">
                <a:alpha val="16000"/>
              </a:prstClr>
            </a:outerShdw>
          </a:effectLst>
        </p:grpSpPr>
        <p:sp>
          <p:nvSpPr>
            <p:cNvPr id="28" name="Rounded Rectangle 27"/>
            <p:cNvSpPr/>
            <p:nvPr/>
          </p:nvSpPr>
          <p:spPr>
            <a:xfrm>
              <a:off x="2743199" y="1706959"/>
              <a:ext cx="2641600" cy="577849"/>
            </a:xfrm>
            <a:prstGeom prst="roundRect">
              <a:avLst/>
            </a:prstGeom>
            <a:ln>
              <a:solidFill>
                <a:schemeClr val="accent5"/>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ounded Rectangle 8"/>
            <p:cNvSpPr/>
            <p:nvPr/>
          </p:nvSpPr>
          <p:spPr>
            <a:xfrm>
              <a:off x="2771407" y="1735167"/>
              <a:ext cx="2585184" cy="5214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400" b="1" kern="1200" dirty="0">
                  <a:solidFill>
                    <a:schemeClr val="accent5"/>
                  </a:solidFill>
                </a:rPr>
                <a:t>Love and belonging</a:t>
              </a:r>
            </a:p>
          </p:txBody>
        </p:sp>
      </p:grpSp>
      <p:grpSp>
        <p:nvGrpSpPr>
          <p:cNvPr id="30" name="Group 29"/>
          <p:cNvGrpSpPr/>
          <p:nvPr/>
        </p:nvGrpSpPr>
        <p:grpSpPr>
          <a:xfrm>
            <a:off x="1314704" y="4611537"/>
            <a:ext cx="2641600" cy="577849"/>
            <a:chOff x="2743199" y="2357040"/>
            <a:chExt cx="2641600" cy="577849"/>
          </a:xfrm>
          <a:effectLst>
            <a:outerShdw blurRad="50800" dist="76200" dir="5400000" algn="t" rotWithShape="0">
              <a:prstClr val="black">
                <a:alpha val="16000"/>
              </a:prstClr>
            </a:outerShdw>
          </a:effectLst>
        </p:grpSpPr>
        <p:sp>
          <p:nvSpPr>
            <p:cNvPr id="31" name="Rounded Rectangle 30"/>
            <p:cNvSpPr/>
            <p:nvPr/>
          </p:nvSpPr>
          <p:spPr>
            <a:xfrm>
              <a:off x="2743199" y="2357040"/>
              <a:ext cx="2641600" cy="577849"/>
            </a:xfrm>
            <a:prstGeom prst="roundRect">
              <a:avLst/>
            </a:prstGeom>
            <a:ln>
              <a:solidFill>
                <a:schemeClr val="accent6"/>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10"/>
            <p:cNvSpPr/>
            <p:nvPr/>
          </p:nvSpPr>
          <p:spPr>
            <a:xfrm>
              <a:off x="2771407" y="2385248"/>
              <a:ext cx="2585184" cy="5214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400" b="1" kern="1200" dirty="0">
                  <a:solidFill>
                    <a:schemeClr val="accent6"/>
                  </a:solidFill>
                </a:rPr>
                <a:t>Safety</a:t>
              </a:r>
            </a:p>
          </p:txBody>
        </p:sp>
      </p:grpSp>
      <p:grpSp>
        <p:nvGrpSpPr>
          <p:cNvPr id="33" name="Group 32"/>
          <p:cNvGrpSpPr/>
          <p:nvPr/>
        </p:nvGrpSpPr>
        <p:grpSpPr>
          <a:xfrm>
            <a:off x="1314704" y="5407922"/>
            <a:ext cx="2641600" cy="577849"/>
            <a:chOff x="2743199" y="3007121"/>
            <a:chExt cx="2641600" cy="577849"/>
          </a:xfrm>
          <a:effectLst>
            <a:outerShdw blurRad="50800" dist="76200" dir="5400000" algn="t" rotWithShape="0">
              <a:prstClr val="black">
                <a:alpha val="16000"/>
              </a:prstClr>
            </a:outerShdw>
          </a:effectLst>
        </p:grpSpPr>
        <p:sp>
          <p:nvSpPr>
            <p:cNvPr id="34" name="Rounded Rectangle 33"/>
            <p:cNvSpPr/>
            <p:nvPr/>
          </p:nvSpPr>
          <p:spPr>
            <a:xfrm>
              <a:off x="2743199" y="3007121"/>
              <a:ext cx="2641600" cy="577849"/>
            </a:xfrm>
            <a:prstGeom prst="roundRect">
              <a:avLst/>
            </a:prstGeom>
            <a:ln>
              <a:solidFill>
                <a:schemeClr val="accent3"/>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ounded Rectangle 12"/>
            <p:cNvSpPr/>
            <p:nvPr/>
          </p:nvSpPr>
          <p:spPr>
            <a:xfrm>
              <a:off x="2771407" y="3035329"/>
              <a:ext cx="2585184" cy="5214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400" b="1" kern="1200" dirty="0">
                  <a:solidFill>
                    <a:schemeClr val="accent3"/>
                  </a:solidFill>
                </a:rPr>
                <a:t>Physiological (bodily needs)</a:t>
              </a:r>
            </a:p>
          </p:txBody>
        </p:sp>
      </p:grpSp>
      <p:cxnSp>
        <p:nvCxnSpPr>
          <p:cNvPr id="36" name="Straight Connector 35"/>
          <p:cNvCxnSpPr/>
          <p:nvPr/>
        </p:nvCxnSpPr>
        <p:spPr bwMode="auto">
          <a:xfrm>
            <a:off x="3149335" y="2854960"/>
            <a:ext cx="5334265" cy="0"/>
          </a:xfrm>
          <a:prstGeom prst="line">
            <a:avLst/>
          </a:prstGeom>
          <a:solidFill>
            <a:srgbClr val="808080"/>
          </a:solidFill>
          <a:ln w="22225" cap="flat" cmpd="sng" algn="ctr">
            <a:solidFill>
              <a:schemeClr val="tx2">
                <a:lumMod val="60000"/>
                <a:lumOff val="40000"/>
              </a:schemeClr>
            </a:solidFill>
            <a:prstDash val="sysDot"/>
            <a:round/>
            <a:headEnd type="none" w="med" len="med"/>
            <a:tailEnd type="none" w="med" len="med"/>
          </a:ln>
          <a:effectLst/>
        </p:spPr>
      </p:cxnSp>
      <p:cxnSp>
        <p:nvCxnSpPr>
          <p:cNvPr id="38" name="Straight Connector 37"/>
          <p:cNvCxnSpPr/>
          <p:nvPr/>
        </p:nvCxnSpPr>
        <p:spPr bwMode="auto">
          <a:xfrm>
            <a:off x="3657335" y="3657600"/>
            <a:ext cx="4826265" cy="0"/>
          </a:xfrm>
          <a:prstGeom prst="line">
            <a:avLst/>
          </a:prstGeom>
          <a:solidFill>
            <a:srgbClr val="808080"/>
          </a:solidFill>
          <a:ln w="22225" cap="flat" cmpd="sng" algn="ctr">
            <a:solidFill>
              <a:schemeClr val="tx2">
                <a:lumMod val="60000"/>
                <a:lumOff val="40000"/>
              </a:schemeClr>
            </a:solidFill>
            <a:prstDash val="sysDot"/>
            <a:round/>
            <a:headEnd type="none" w="med" len="med"/>
            <a:tailEnd type="none" w="med" len="med"/>
          </a:ln>
          <a:effectLst/>
        </p:spPr>
      </p:cxnSp>
      <p:cxnSp>
        <p:nvCxnSpPr>
          <p:cNvPr id="40" name="Straight Connector 39"/>
          <p:cNvCxnSpPr/>
          <p:nvPr/>
        </p:nvCxnSpPr>
        <p:spPr bwMode="auto">
          <a:xfrm>
            <a:off x="4084055" y="4480560"/>
            <a:ext cx="4399545" cy="0"/>
          </a:xfrm>
          <a:prstGeom prst="line">
            <a:avLst/>
          </a:prstGeom>
          <a:solidFill>
            <a:srgbClr val="808080"/>
          </a:solidFill>
          <a:ln w="22225" cap="flat" cmpd="sng" algn="ctr">
            <a:solidFill>
              <a:schemeClr val="tx2">
                <a:lumMod val="60000"/>
                <a:lumOff val="40000"/>
              </a:schemeClr>
            </a:solidFill>
            <a:prstDash val="sysDot"/>
            <a:round/>
            <a:headEnd type="none" w="med" len="med"/>
            <a:tailEnd type="none" w="med" len="med"/>
          </a:ln>
          <a:effectLst/>
        </p:spPr>
      </p:cxnSp>
      <p:cxnSp>
        <p:nvCxnSpPr>
          <p:cNvPr id="42" name="Straight Connector 41"/>
          <p:cNvCxnSpPr/>
          <p:nvPr/>
        </p:nvCxnSpPr>
        <p:spPr bwMode="auto">
          <a:xfrm>
            <a:off x="4551680" y="5283200"/>
            <a:ext cx="3931920" cy="0"/>
          </a:xfrm>
          <a:prstGeom prst="line">
            <a:avLst/>
          </a:prstGeom>
          <a:solidFill>
            <a:srgbClr val="808080"/>
          </a:solidFill>
          <a:ln w="22225" cap="flat" cmpd="sng" algn="ctr">
            <a:solidFill>
              <a:schemeClr val="tx2">
                <a:lumMod val="60000"/>
                <a:lumOff val="40000"/>
              </a:schemeClr>
            </a:solidFill>
            <a:prstDash val="sysDot"/>
            <a:round/>
            <a:headEnd type="none" w="med" len="med"/>
            <a:tailEnd type="none" w="med" len="med"/>
          </a:ln>
          <a:effectLst/>
        </p:spPr>
      </p:cxnSp>
    </p:spTree>
    <p:extLst>
      <p:ext uri="{BB962C8B-B14F-4D97-AF65-F5344CB8AC3E}">
        <p14:creationId xmlns:p14="http://schemas.microsoft.com/office/powerpoint/2010/main" val="10733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18</a:t>
            </a:fld>
            <a:endParaRPr lang="en-US" dirty="0"/>
          </a:p>
        </p:txBody>
      </p:sp>
      <p:sp>
        <p:nvSpPr>
          <p:cNvPr id="4" name="Title 3"/>
          <p:cNvSpPr>
            <a:spLocks noGrp="1"/>
          </p:cNvSpPr>
          <p:nvPr>
            <p:ph type="title"/>
          </p:nvPr>
        </p:nvSpPr>
        <p:spPr>
          <a:xfrm>
            <a:off x="457200" y="161904"/>
            <a:ext cx="8229600" cy="894735"/>
          </a:xfrm>
        </p:spPr>
        <p:txBody>
          <a:bodyPr/>
          <a:lstStyle/>
          <a:p>
            <a:r>
              <a:rPr lang="en-US" dirty="0"/>
              <a:t/>
            </a:r>
            <a:br>
              <a:rPr lang="en-US" dirty="0"/>
            </a:br>
            <a:r>
              <a:rPr lang="en-US" dirty="0"/>
              <a:t>Understanding </a:t>
            </a:r>
            <a:r>
              <a:rPr lang="en-US" dirty="0" smtClean="0"/>
              <a:t>Children’s </a:t>
            </a:r>
            <a:r>
              <a:rPr lang="en-US" dirty="0"/>
              <a:t>and Teens’ </a:t>
            </a:r>
            <a:br>
              <a:rPr lang="en-US" dirty="0"/>
            </a:br>
            <a:r>
              <a:rPr lang="en-US" dirty="0"/>
              <a:t>Needs and Values (Ours, Too)</a:t>
            </a:r>
          </a:p>
        </p:txBody>
      </p:sp>
      <p:graphicFrame>
        <p:nvGraphicFramePr>
          <p:cNvPr id="5" name="Diagram 4"/>
          <p:cNvGraphicFramePr/>
          <p:nvPr>
            <p:extLst>
              <p:ext uri="{D42A27DB-BD31-4B8C-83A1-F6EECF244321}">
                <p14:modId xmlns:p14="http://schemas.microsoft.com/office/powerpoint/2010/main" val="1339842671"/>
              </p:ext>
            </p:extLst>
          </p:nvPr>
        </p:nvGraphicFramePr>
        <p:xfrm>
          <a:off x="316992" y="2047240"/>
          <a:ext cx="46532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316992" y="6123380"/>
            <a:ext cx="2832343" cy="230832"/>
          </a:xfrm>
          <a:prstGeom prst="rect">
            <a:avLst/>
          </a:prstGeom>
          <a:noFill/>
        </p:spPr>
        <p:txBody>
          <a:bodyPr wrap="square" rtlCol="0">
            <a:spAutoFit/>
          </a:bodyPr>
          <a:lstStyle/>
          <a:p>
            <a:r>
              <a:rPr lang="en-US" sz="900" dirty="0">
                <a:solidFill>
                  <a:schemeClr val="tx2"/>
                </a:solidFill>
              </a:rPr>
              <a:t>Adapted from Maslow’s </a:t>
            </a:r>
            <a:r>
              <a:rPr lang="en-US" sz="900" dirty="0" smtClean="0">
                <a:solidFill>
                  <a:schemeClr val="tx2"/>
                </a:solidFill>
              </a:rPr>
              <a:t>Hierarchy </a:t>
            </a:r>
            <a:r>
              <a:rPr lang="en-US" sz="900" dirty="0">
                <a:solidFill>
                  <a:schemeClr val="tx2"/>
                </a:solidFill>
              </a:rPr>
              <a:t>of Needs (1943)</a:t>
            </a:r>
          </a:p>
        </p:txBody>
      </p:sp>
      <p:sp>
        <p:nvSpPr>
          <p:cNvPr id="15" name="TextBox 14"/>
          <p:cNvSpPr txBox="1"/>
          <p:nvPr/>
        </p:nvSpPr>
        <p:spPr>
          <a:xfrm>
            <a:off x="1342913" y="1595691"/>
            <a:ext cx="2585184" cy="338554"/>
          </a:xfrm>
          <a:prstGeom prst="rect">
            <a:avLst/>
          </a:prstGeom>
          <a:noFill/>
        </p:spPr>
        <p:txBody>
          <a:bodyPr wrap="square" rtlCol="0">
            <a:spAutoFit/>
          </a:bodyPr>
          <a:lstStyle/>
          <a:p>
            <a:pPr algn="ctr"/>
            <a:r>
              <a:rPr lang="en-US" sz="1600" b="1"/>
              <a:t>NEEDS AND VALUES</a:t>
            </a:r>
            <a:endParaRPr lang="en-US" sz="1600" b="1" dirty="0"/>
          </a:p>
        </p:txBody>
      </p:sp>
      <p:sp>
        <p:nvSpPr>
          <p:cNvPr id="16" name="TextBox 15"/>
          <p:cNvSpPr txBox="1"/>
          <p:nvPr/>
        </p:nvSpPr>
        <p:spPr>
          <a:xfrm>
            <a:off x="5811520" y="1604941"/>
            <a:ext cx="1635760" cy="338554"/>
          </a:xfrm>
          <a:prstGeom prst="rect">
            <a:avLst/>
          </a:prstGeom>
          <a:noFill/>
        </p:spPr>
        <p:txBody>
          <a:bodyPr wrap="square" rtlCol="0">
            <a:spAutoFit/>
          </a:bodyPr>
          <a:lstStyle/>
          <a:p>
            <a:pPr algn="ctr"/>
            <a:r>
              <a:rPr lang="en-US" sz="1600" b="1" dirty="0"/>
              <a:t>BEHAVIORS</a:t>
            </a:r>
          </a:p>
        </p:txBody>
      </p:sp>
      <p:sp>
        <p:nvSpPr>
          <p:cNvPr id="18" name="TextBox 17"/>
          <p:cNvSpPr txBox="1"/>
          <p:nvPr/>
        </p:nvSpPr>
        <p:spPr>
          <a:xfrm>
            <a:off x="4815840" y="2304429"/>
            <a:ext cx="3627120" cy="307777"/>
          </a:xfrm>
          <a:prstGeom prst="rect">
            <a:avLst/>
          </a:prstGeom>
          <a:noFill/>
        </p:spPr>
        <p:txBody>
          <a:bodyPr wrap="square" rtlCol="0">
            <a:spAutoFit/>
          </a:bodyPr>
          <a:lstStyle/>
          <a:p>
            <a:pPr algn="ctr"/>
            <a:r>
              <a:rPr lang="en-US" sz="1400" b="1" dirty="0">
                <a:solidFill>
                  <a:schemeClr val="tx2"/>
                </a:solidFill>
              </a:rPr>
              <a:t>Trying new things, experiencing success </a:t>
            </a:r>
          </a:p>
        </p:txBody>
      </p:sp>
      <p:sp>
        <p:nvSpPr>
          <p:cNvPr id="3" name="TextBox 2"/>
          <p:cNvSpPr txBox="1"/>
          <p:nvPr/>
        </p:nvSpPr>
        <p:spPr>
          <a:xfrm>
            <a:off x="5412740" y="3111395"/>
            <a:ext cx="2433320" cy="307777"/>
          </a:xfrm>
          <a:prstGeom prst="rect">
            <a:avLst/>
          </a:prstGeom>
          <a:noFill/>
        </p:spPr>
        <p:txBody>
          <a:bodyPr wrap="square" rtlCol="0">
            <a:spAutoFit/>
          </a:bodyPr>
          <a:lstStyle/>
          <a:p>
            <a:pPr algn="ctr"/>
            <a:r>
              <a:rPr lang="en-US" sz="1400" b="1" dirty="0">
                <a:solidFill>
                  <a:schemeClr val="tx2"/>
                </a:solidFill>
              </a:rPr>
              <a:t>Reciprocity, independence</a:t>
            </a:r>
          </a:p>
        </p:txBody>
      </p:sp>
      <p:sp>
        <p:nvSpPr>
          <p:cNvPr id="6" name="TextBox 5"/>
          <p:cNvSpPr txBox="1"/>
          <p:nvPr/>
        </p:nvSpPr>
        <p:spPr>
          <a:xfrm>
            <a:off x="5008880" y="3913611"/>
            <a:ext cx="3241040" cy="307777"/>
          </a:xfrm>
          <a:prstGeom prst="rect">
            <a:avLst/>
          </a:prstGeom>
          <a:noFill/>
        </p:spPr>
        <p:txBody>
          <a:bodyPr wrap="square" rtlCol="0">
            <a:spAutoFit/>
          </a:bodyPr>
          <a:lstStyle/>
          <a:p>
            <a:pPr algn="ctr"/>
            <a:r>
              <a:rPr lang="en-US" sz="1400" b="1" dirty="0">
                <a:solidFill>
                  <a:schemeClr val="tx2"/>
                </a:solidFill>
              </a:rPr>
              <a:t>Cooperation, gratitude, engagement</a:t>
            </a:r>
          </a:p>
        </p:txBody>
      </p:sp>
      <p:sp>
        <p:nvSpPr>
          <p:cNvPr id="7" name="TextBox 6"/>
          <p:cNvSpPr txBox="1"/>
          <p:nvPr/>
        </p:nvSpPr>
        <p:spPr>
          <a:xfrm>
            <a:off x="4724400" y="4729085"/>
            <a:ext cx="3810000" cy="307777"/>
          </a:xfrm>
          <a:prstGeom prst="rect">
            <a:avLst/>
          </a:prstGeom>
          <a:noFill/>
        </p:spPr>
        <p:txBody>
          <a:bodyPr wrap="square" rtlCol="0">
            <a:spAutoFit/>
          </a:bodyPr>
          <a:lstStyle/>
          <a:p>
            <a:pPr algn="ctr"/>
            <a:r>
              <a:rPr lang="en-US" sz="1400" b="1" dirty="0">
                <a:solidFill>
                  <a:schemeClr val="tx2"/>
                </a:solidFill>
              </a:rPr>
              <a:t>Aggression, running away, lying, tantrums</a:t>
            </a:r>
          </a:p>
        </p:txBody>
      </p:sp>
      <p:sp>
        <p:nvSpPr>
          <p:cNvPr id="8" name="TextBox 7"/>
          <p:cNvSpPr txBox="1"/>
          <p:nvPr/>
        </p:nvSpPr>
        <p:spPr>
          <a:xfrm>
            <a:off x="4865624" y="5529539"/>
            <a:ext cx="3527552" cy="307777"/>
          </a:xfrm>
          <a:prstGeom prst="rect">
            <a:avLst/>
          </a:prstGeom>
          <a:noFill/>
        </p:spPr>
        <p:txBody>
          <a:bodyPr wrap="square" rtlCol="0">
            <a:spAutoFit/>
          </a:bodyPr>
          <a:lstStyle/>
          <a:p>
            <a:pPr algn="ctr"/>
            <a:r>
              <a:rPr lang="en-US" sz="1400" b="1" dirty="0">
                <a:solidFill>
                  <a:schemeClr val="tx2"/>
                </a:solidFill>
              </a:rPr>
              <a:t>Stealing, hoarding, sexualized behavior</a:t>
            </a:r>
          </a:p>
        </p:txBody>
      </p:sp>
      <p:grpSp>
        <p:nvGrpSpPr>
          <p:cNvPr id="21" name="Group 20"/>
          <p:cNvGrpSpPr/>
          <p:nvPr/>
        </p:nvGrpSpPr>
        <p:grpSpPr>
          <a:xfrm>
            <a:off x="1314704" y="2197997"/>
            <a:ext cx="2641600" cy="577849"/>
            <a:chOff x="2743199" y="406796"/>
            <a:chExt cx="2641600" cy="577849"/>
          </a:xfrm>
          <a:effectLst>
            <a:outerShdw blurRad="50800" dist="76200" dir="5400000" algn="t" rotWithShape="0">
              <a:prstClr val="black">
                <a:alpha val="16000"/>
              </a:prstClr>
            </a:outerShdw>
          </a:effectLst>
        </p:grpSpPr>
        <p:sp>
          <p:nvSpPr>
            <p:cNvPr id="22" name="Rounded Rectangle 21"/>
            <p:cNvSpPr/>
            <p:nvPr/>
          </p:nvSpPr>
          <p:spPr>
            <a:xfrm>
              <a:off x="2743199" y="406796"/>
              <a:ext cx="2641600" cy="577849"/>
            </a:xfrm>
            <a:prstGeom prst="round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4"/>
            <p:cNvSpPr/>
            <p:nvPr/>
          </p:nvSpPr>
          <p:spPr>
            <a:xfrm>
              <a:off x="2771407" y="435004"/>
              <a:ext cx="2585184" cy="5214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algn="ctr"/>
              <a:r>
                <a:rPr lang="en-US" sz="1400" b="1" dirty="0">
                  <a:solidFill>
                    <a:schemeClr val="accent1"/>
                  </a:solidFill>
                </a:rPr>
                <a:t>Growth, potential</a:t>
              </a:r>
            </a:p>
          </p:txBody>
        </p:sp>
      </p:grpSp>
      <p:grpSp>
        <p:nvGrpSpPr>
          <p:cNvPr id="24" name="Group 23"/>
          <p:cNvGrpSpPr/>
          <p:nvPr/>
        </p:nvGrpSpPr>
        <p:grpSpPr>
          <a:xfrm>
            <a:off x="1314704" y="2982191"/>
            <a:ext cx="2641600" cy="577849"/>
            <a:chOff x="2743199" y="1056878"/>
            <a:chExt cx="2641600" cy="577849"/>
          </a:xfrm>
          <a:effectLst>
            <a:outerShdw blurRad="50800" dist="76200" dir="5400000" algn="t" rotWithShape="0">
              <a:prstClr val="black">
                <a:alpha val="16000"/>
              </a:prstClr>
            </a:outerShdw>
          </a:effectLst>
        </p:grpSpPr>
        <p:sp>
          <p:nvSpPr>
            <p:cNvPr id="25" name="Rounded Rectangle 24"/>
            <p:cNvSpPr/>
            <p:nvPr/>
          </p:nvSpPr>
          <p:spPr>
            <a:xfrm>
              <a:off x="2743199" y="1056878"/>
              <a:ext cx="2641600" cy="577849"/>
            </a:xfrm>
            <a:prstGeom prst="roundRect">
              <a:avLst/>
            </a:prstGeom>
            <a:ln>
              <a:solidFill>
                <a:schemeClr val="accent4"/>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ed Rectangle 6"/>
            <p:cNvSpPr/>
            <p:nvPr/>
          </p:nvSpPr>
          <p:spPr>
            <a:xfrm>
              <a:off x="2771407" y="1085086"/>
              <a:ext cx="2585184" cy="5214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a:r>
                <a:rPr lang="en-US" sz="1400" b="1" dirty="0">
                  <a:solidFill>
                    <a:schemeClr val="accent4"/>
                  </a:solidFill>
                </a:rPr>
                <a:t>Respect, achievement</a:t>
              </a:r>
            </a:p>
          </p:txBody>
        </p:sp>
      </p:grpSp>
      <p:grpSp>
        <p:nvGrpSpPr>
          <p:cNvPr id="27" name="Group 26"/>
          <p:cNvGrpSpPr/>
          <p:nvPr/>
        </p:nvGrpSpPr>
        <p:grpSpPr>
          <a:xfrm>
            <a:off x="1314704" y="3778576"/>
            <a:ext cx="2641600" cy="577849"/>
            <a:chOff x="2743199" y="1706959"/>
            <a:chExt cx="2641600" cy="577849"/>
          </a:xfrm>
          <a:effectLst>
            <a:outerShdw blurRad="50800" dist="76200" dir="5400000" algn="t" rotWithShape="0">
              <a:prstClr val="black">
                <a:alpha val="16000"/>
              </a:prstClr>
            </a:outerShdw>
          </a:effectLst>
        </p:grpSpPr>
        <p:sp>
          <p:nvSpPr>
            <p:cNvPr id="28" name="Rounded Rectangle 27"/>
            <p:cNvSpPr/>
            <p:nvPr/>
          </p:nvSpPr>
          <p:spPr>
            <a:xfrm>
              <a:off x="2743199" y="1706959"/>
              <a:ext cx="2641600" cy="577849"/>
            </a:xfrm>
            <a:prstGeom prst="roundRect">
              <a:avLst/>
            </a:prstGeom>
            <a:ln>
              <a:solidFill>
                <a:schemeClr val="accent5"/>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ounded Rectangle 8"/>
            <p:cNvSpPr/>
            <p:nvPr/>
          </p:nvSpPr>
          <p:spPr>
            <a:xfrm>
              <a:off x="2771407" y="1735167"/>
              <a:ext cx="2585184" cy="5214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a:r>
                <a:rPr lang="en-US" sz="1400" b="1" dirty="0">
                  <a:solidFill>
                    <a:schemeClr val="accent5"/>
                  </a:solidFill>
                </a:rPr>
                <a:t>Community, relationships</a:t>
              </a:r>
            </a:p>
          </p:txBody>
        </p:sp>
      </p:grpSp>
      <p:grpSp>
        <p:nvGrpSpPr>
          <p:cNvPr id="30" name="Group 29"/>
          <p:cNvGrpSpPr/>
          <p:nvPr/>
        </p:nvGrpSpPr>
        <p:grpSpPr>
          <a:xfrm>
            <a:off x="1314704" y="4611537"/>
            <a:ext cx="2641600" cy="577849"/>
            <a:chOff x="2743199" y="2357040"/>
            <a:chExt cx="2641600" cy="577849"/>
          </a:xfrm>
          <a:effectLst>
            <a:outerShdw blurRad="50800" dist="76200" dir="5400000" algn="t" rotWithShape="0">
              <a:prstClr val="black">
                <a:alpha val="16000"/>
              </a:prstClr>
            </a:outerShdw>
          </a:effectLst>
        </p:grpSpPr>
        <p:sp>
          <p:nvSpPr>
            <p:cNvPr id="31" name="Rounded Rectangle 30"/>
            <p:cNvSpPr/>
            <p:nvPr/>
          </p:nvSpPr>
          <p:spPr>
            <a:xfrm>
              <a:off x="2743199" y="2357040"/>
              <a:ext cx="2641600" cy="577849"/>
            </a:xfrm>
            <a:prstGeom prst="roundRect">
              <a:avLst/>
            </a:prstGeom>
            <a:ln>
              <a:solidFill>
                <a:schemeClr val="accent6"/>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10"/>
            <p:cNvSpPr/>
            <p:nvPr/>
          </p:nvSpPr>
          <p:spPr>
            <a:xfrm>
              <a:off x="2771407" y="2385248"/>
              <a:ext cx="2585184" cy="5214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a:r>
                <a:rPr lang="en-US" sz="1400" b="1" dirty="0">
                  <a:solidFill>
                    <a:schemeClr val="accent6"/>
                  </a:solidFill>
                </a:rPr>
                <a:t>Survival, danger avoidance</a:t>
              </a:r>
            </a:p>
          </p:txBody>
        </p:sp>
      </p:grpSp>
      <p:grpSp>
        <p:nvGrpSpPr>
          <p:cNvPr id="33" name="Group 32"/>
          <p:cNvGrpSpPr/>
          <p:nvPr/>
        </p:nvGrpSpPr>
        <p:grpSpPr>
          <a:xfrm>
            <a:off x="1314704" y="5407922"/>
            <a:ext cx="2641600" cy="577849"/>
            <a:chOff x="2743199" y="3007121"/>
            <a:chExt cx="2641600" cy="577849"/>
          </a:xfrm>
          <a:effectLst>
            <a:outerShdw blurRad="50800" dist="76200" dir="5400000" algn="t" rotWithShape="0">
              <a:prstClr val="black">
                <a:alpha val="16000"/>
              </a:prstClr>
            </a:outerShdw>
          </a:effectLst>
        </p:grpSpPr>
        <p:sp>
          <p:nvSpPr>
            <p:cNvPr id="34" name="Rounded Rectangle 33"/>
            <p:cNvSpPr/>
            <p:nvPr/>
          </p:nvSpPr>
          <p:spPr>
            <a:xfrm>
              <a:off x="2743199" y="3007121"/>
              <a:ext cx="2641600" cy="577849"/>
            </a:xfrm>
            <a:prstGeom prst="roundRect">
              <a:avLst/>
            </a:prstGeom>
            <a:ln>
              <a:solidFill>
                <a:schemeClr val="accent3"/>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ounded Rectangle 12"/>
            <p:cNvSpPr/>
            <p:nvPr/>
          </p:nvSpPr>
          <p:spPr>
            <a:xfrm>
              <a:off x="2771407" y="3035329"/>
              <a:ext cx="2585184" cy="5214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a:r>
                <a:rPr lang="en-US" sz="1400" b="1" dirty="0">
                  <a:solidFill>
                    <a:schemeClr val="accent3"/>
                  </a:solidFill>
                </a:rPr>
                <a:t>Physiological (bodily needs)</a:t>
              </a:r>
            </a:p>
          </p:txBody>
        </p:sp>
      </p:grpSp>
      <p:cxnSp>
        <p:nvCxnSpPr>
          <p:cNvPr id="36" name="Straight Connector 35"/>
          <p:cNvCxnSpPr/>
          <p:nvPr/>
        </p:nvCxnSpPr>
        <p:spPr bwMode="auto">
          <a:xfrm>
            <a:off x="3149335" y="2854960"/>
            <a:ext cx="5334265" cy="0"/>
          </a:xfrm>
          <a:prstGeom prst="line">
            <a:avLst/>
          </a:prstGeom>
          <a:solidFill>
            <a:srgbClr val="808080"/>
          </a:solidFill>
          <a:ln w="22225" cap="flat" cmpd="sng" algn="ctr">
            <a:solidFill>
              <a:schemeClr val="tx2">
                <a:lumMod val="60000"/>
                <a:lumOff val="40000"/>
              </a:schemeClr>
            </a:solidFill>
            <a:prstDash val="sysDot"/>
            <a:round/>
            <a:headEnd type="none" w="med" len="med"/>
            <a:tailEnd type="none" w="med" len="med"/>
          </a:ln>
          <a:effectLst/>
        </p:spPr>
      </p:cxnSp>
      <p:cxnSp>
        <p:nvCxnSpPr>
          <p:cNvPr id="38" name="Straight Connector 37"/>
          <p:cNvCxnSpPr/>
          <p:nvPr/>
        </p:nvCxnSpPr>
        <p:spPr bwMode="auto">
          <a:xfrm>
            <a:off x="3657335" y="3657600"/>
            <a:ext cx="4826265" cy="0"/>
          </a:xfrm>
          <a:prstGeom prst="line">
            <a:avLst/>
          </a:prstGeom>
          <a:solidFill>
            <a:srgbClr val="808080"/>
          </a:solidFill>
          <a:ln w="22225" cap="flat" cmpd="sng" algn="ctr">
            <a:solidFill>
              <a:schemeClr val="tx2">
                <a:lumMod val="60000"/>
                <a:lumOff val="40000"/>
              </a:schemeClr>
            </a:solidFill>
            <a:prstDash val="sysDot"/>
            <a:round/>
            <a:headEnd type="none" w="med" len="med"/>
            <a:tailEnd type="none" w="med" len="med"/>
          </a:ln>
          <a:effectLst/>
        </p:spPr>
      </p:cxnSp>
      <p:cxnSp>
        <p:nvCxnSpPr>
          <p:cNvPr id="40" name="Straight Connector 39"/>
          <p:cNvCxnSpPr/>
          <p:nvPr/>
        </p:nvCxnSpPr>
        <p:spPr bwMode="auto">
          <a:xfrm>
            <a:off x="4084055" y="4480560"/>
            <a:ext cx="4399545" cy="0"/>
          </a:xfrm>
          <a:prstGeom prst="line">
            <a:avLst/>
          </a:prstGeom>
          <a:solidFill>
            <a:srgbClr val="808080"/>
          </a:solidFill>
          <a:ln w="22225" cap="flat" cmpd="sng" algn="ctr">
            <a:solidFill>
              <a:schemeClr val="tx2">
                <a:lumMod val="60000"/>
                <a:lumOff val="40000"/>
              </a:schemeClr>
            </a:solidFill>
            <a:prstDash val="sysDot"/>
            <a:round/>
            <a:headEnd type="none" w="med" len="med"/>
            <a:tailEnd type="none" w="med" len="med"/>
          </a:ln>
          <a:effectLst/>
        </p:spPr>
      </p:cxnSp>
      <p:cxnSp>
        <p:nvCxnSpPr>
          <p:cNvPr id="42" name="Straight Connector 41"/>
          <p:cNvCxnSpPr/>
          <p:nvPr/>
        </p:nvCxnSpPr>
        <p:spPr bwMode="auto">
          <a:xfrm>
            <a:off x="4551680" y="5283200"/>
            <a:ext cx="3931920" cy="0"/>
          </a:xfrm>
          <a:prstGeom prst="line">
            <a:avLst/>
          </a:prstGeom>
          <a:solidFill>
            <a:srgbClr val="808080"/>
          </a:solidFill>
          <a:ln w="22225" cap="flat" cmpd="sng" algn="ctr">
            <a:solidFill>
              <a:schemeClr val="tx2">
                <a:lumMod val="60000"/>
                <a:lumOff val="40000"/>
              </a:schemeClr>
            </a:solidFill>
            <a:prstDash val="sysDot"/>
            <a:round/>
            <a:headEnd type="none" w="med" len="med"/>
            <a:tailEnd type="none" w="med" len="med"/>
          </a:ln>
          <a:effectLst/>
        </p:spPr>
      </p:cxnSp>
    </p:spTree>
    <p:extLst>
      <p:ext uri="{BB962C8B-B14F-4D97-AF65-F5344CB8AC3E}">
        <p14:creationId xmlns:p14="http://schemas.microsoft.com/office/powerpoint/2010/main" val="29996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93593" y="3965871"/>
            <a:ext cx="3708345" cy="81036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06412" y="2332345"/>
            <a:ext cx="4553028" cy="848855"/>
          </a:xfrm>
          <a:prstGeom prst="rect">
            <a:avLst/>
          </a:prstGeom>
        </p:spPr>
      </p:pic>
    </p:spTree>
    <p:extLst>
      <p:ext uri="{BB962C8B-B14F-4D97-AF65-F5344CB8AC3E}">
        <p14:creationId xmlns:p14="http://schemas.microsoft.com/office/powerpoint/2010/main" val="1189234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19</a:t>
            </a:fld>
            <a:endParaRPr lang="en-US" dirty="0"/>
          </a:p>
        </p:txBody>
      </p:sp>
      <p:sp>
        <p:nvSpPr>
          <p:cNvPr id="3" name="Text Placeholder 2"/>
          <p:cNvSpPr>
            <a:spLocks noGrp="1"/>
          </p:cNvSpPr>
          <p:nvPr>
            <p:ph type="body" sz="quarter" idx="10"/>
          </p:nvPr>
        </p:nvSpPr>
        <p:spPr>
          <a:xfrm>
            <a:off x="2115566" y="1845881"/>
            <a:ext cx="5260340" cy="3886200"/>
          </a:xfrm>
        </p:spPr>
        <p:txBody>
          <a:bodyPr/>
          <a:lstStyle/>
          <a:p>
            <a:pPr>
              <a:lnSpc>
                <a:spcPct val="100000"/>
              </a:lnSpc>
              <a:spcAft>
                <a:spcPts val="1200"/>
              </a:spcAft>
            </a:pPr>
            <a:r>
              <a:rPr lang="en-US" dirty="0"/>
              <a:t>Be proactive</a:t>
            </a:r>
          </a:p>
          <a:p>
            <a:pPr>
              <a:lnSpc>
                <a:spcPct val="100000"/>
              </a:lnSpc>
              <a:spcAft>
                <a:spcPts val="1200"/>
              </a:spcAft>
            </a:pPr>
            <a:r>
              <a:rPr lang="en-US" dirty="0"/>
              <a:t>Identify the </a:t>
            </a:r>
            <a:r>
              <a:rPr lang="en-US" dirty="0" smtClean="0"/>
              <a:t>child’s </a:t>
            </a:r>
            <a:r>
              <a:rPr lang="en-US" dirty="0"/>
              <a:t>or teen’s patterns</a:t>
            </a:r>
          </a:p>
          <a:p>
            <a:pPr>
              <a:lnSpc>
                <a:spcPct val="100000"/>
              </a:lnSpc>
            </a:pPr>
            <a:r>
              <a:rPr lang="en-US" dirty="0"/>
              <a:t>Use your go-</a:t>
            </a:r>
            <a:r>
              <a:rPr lang="en-US" dirty="0" err="1"/>
              <a:t>tos</a:t>
            </a:r>
            <a:r>
              <a:rPr lang="en-US" dirty="0"/>
              <a:t>:</a:t>
            </a:r>
          </a:p>
          <a:p>
            <a:pPr marL="742950" lvl="1" indent="-285750" defTabSz="457200">
              <a:lnSpc>
                <a:spcPct val="100000"/>
              </a:lnSpc>
              <a:spcAft>
                <a:spcPts val="600"/>
              </a:spcAft>
              <a:buFont typeface=".AppleSystemUIFont" charset="-120"/>
              <a:buChar char="–"/>
            </a:pPr>
            <a:r>
              <a:rPr lang="en-US" sz="1800" kern="1200" dirty="0">
                <a:ea typeface="+mn-ea"/>
                <a:cs typeface="+mn-cs"/>
              </a:rPr>
              <a:t>Meet needs</a:t>
            </a:r>
          </a:p>
          <a:p>
            <a:pPr>
              <a:lnSpc>
                <a:spcPct val="100000"/>
              </a:lnSpc>
            </a:pPr>
            <a:r>
              <a:rPr lang="en-US" dirty="0"/>
              <a:t>Purposefully identify your other strategies, such as praise and reinforcement, problem solving and limit setting</a:t>
            </a:r>
          </a:p>
        </p:txBody>
      </p:sp>
      <p:sp>
        <p:nvSpPr>
          <p:cNvPr id="4" name="Title 3"/>
          <p:cNvSpPr>
            <a:spLocks noGrp="1"/>
          </p:cNvSpPr>
          <p:nvPr>
            <p:ph type="title"/>
          </p:nvPr>
        </p:nvSpPr>
        <p:spPr/>
        <p:txBody>
          <a:bodyPr/>
          <a:lstStyle/>
          <a:p>
            <a:r>
              <a:rPr lang="en-US" dirty="0"/>
              <a:t>Toolbox: Approaches to Behavior</a:t>
            </a:r>
          </a:p>
        </p:txBody>
      </p:sp>
      <p:sp>
        <p:nvSpPr>
          <p:cNvPr id="7" name="Rectangle 6"/>
          <p:cNvSpPr/>
          <p:nvPr/>
        </p:nvSpPr>
        <p:spPr>
          <a:xfrm>
            <a:off x="3968496" y="3532425"/>
            <a:ext cx="2807208" cy="369332"/>
          </a:xfrm>
          <a:prstGeom prst="rect">
            <a:avLst/>
          </a:prstGeom>
        </p:spPr>
        <p:txBody>
          <a:bodyPr wrap="square">
            <a:spAutoFit/>
          </a:bodyPr>
          <a:lstStyle/>
          <a:p>
            <a:pPr marL="742950" lvl="1" indent="-285750">
              <a:spcAft>
                <a:spcPts val="1200"/>
              </a:spcAft>
              <a:buClr>
                <a:schemeClr val="accent3"/>
              </a:buClr>
              <a:buFont typeface=".AppleSystemUIFont" charset="-120"/>
              <a:buChar char="–"/>
            </a:pPr>
            <a:r>
              <a:rPr lang="en-US" dirty="0">
                <a:solidFill>
                  <a:schemeClr val="tx2"/>
                </a:solidFill>
              </a:rPr>
              <a:t>Support regulation</a:t>
            </a: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28949" y="5394448"/>
            <a:ext cx="1903222" cy="1161985"/>
          </a:xfrm>
          <a:prstGeom prst="rect">
            <a:avLst/>
          </a:prstGeom>
        </p:spPr>
      </p:pic>
    </p:spTree>
    <p:extLst>
      <p:ext uri="{BB962C8B-B14F-4D97-AF65-F5344CB8AC3E}">
        <p14:creationId xmlns:p14="http://schemas.microsoft.com/office/powerpoint/2010/main" val="959315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20</a:t>
            </a:fld>
            <a:endParaRPr lang="en-US" dirty="0"/>
          </a:p>
        </p:txBody>
      </p:sp>
      <p:sp>
        <p:nvSpPr>
          <p:cNvPr id="3" name="Text Placeholder 2"/>
          <p:cNvSpPr>
            <a:spLocks noGrp="1"/>
          </p:cNvSpPr>
          <p:nvPr>
            <p:ph type="body" sz="quarter" idx="10"/>
          </p:nvPr>
        </p:nvSpPr>
        <p:spPr>
          <a:xfrm>
            <a:off x="1239520" y="2078824"/>
            <a:ext cx="5974080" cy="3886200"/>
          </a:xfrm>
        </p:spPr>
        <p:txBody>
          <a:bodyPr/>
          <a:lstStyle/>
          <a:p>
            <a:pPr>
              <a:spcAft>
                <a:spcPts val="600"/>
              </a:spcAft>
            </a:pPr>
            <a:r>
              <a:rPr lang="en-US" dirty="0"/>
              <a:t>Olivia is 7 years old. She continues to steal small items and hoard food in her new foster home</a:t>
            </a:r>
          </a:p>
          <a:p>
            <a:pPr>
              <a:spcAft>
                <a:spcPts val="600"/>
              </a:spcAft>
            </a:pPr>
            <a:r>
              <a:rPr lang="en-US" dirty="0"/>
              <a:t>She can be affectionate with her foster parents, but gets overwhelmed, clingy and demanding when asked to do small tasks. At times, her anger increases and she throws things at her foster mother</a:t>
            </a:r>
          </a:p>
          <a:p>
            <a:pPr>
              <a:spcAft>
                <a:spcPts val="600"/>
              </a:spcAft>
            </a:pPr>
            <a:r>
              <a:rPr lang="en-US" dirty="0"/>
              <a:t>She appears to be settling into her new bedtime routine but has a hard time separating at lights out and her anxiety can escalate, which can spur a lengthy tantrum </a:t>
            </a:r>
          </a:p>
        </p:txBody>
      </p:sp>
      <p:sp>
        <p:nvSpPr>
          <p:cNvPr id="4" name="Title 3"/>
          <p:cNvSpPr>
            <a:spLocks noGrp="1"/>
          </p:cNvSpPr>
          <p:nvPr>
            <p:ph type="title"/>
          </p:nvPr>
        </p:nvSpPr>
        <p:spPr/>
        <p:txBody>
          <a:bodyPr/>
          <a:lstStyle/>
          <a:p>
            <a:r>
              <a:rPr lang="en-US" dirty="0"/>
              <a:t>Checking In With Olivia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414" y="2036612"/>
            <a:ext cx="681268" cy="4304779"/>
          </a:xfrm>
          <a:prstGeom prst="rect">
            <a:avLst/>
          </a:prstGeom>
        </p:spPr>
      </p:pic>
    </p:spTree>
    <p:extLst>
      <p:ext uri="{BB962C8B-B14F-4D97-AF65-F5344CB8AC3E}">
        <p14:creationId xmlns:p14="http://schemas.microsoft.com/office/powerpoint/2010/main" val="3105798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21</a:t>
            </a:fld>
            <a:endParaRPr lang="en-US" dirty="0"/>
          </a:p>
        </p:txBody>
      </p:sp>
      <p:sp>
        <p:nvSpPr>
          <p:cNvPr id="3" name="Text Placeholder 2"/>
          <p:cNvSpPr>
            <a:spLocks noGrp="1"/>
          </p:cNvSpPr>
          <p:nvPr>
            <p:ph type="body" sz="quarter" idx="10"/>
          </p:nvPr>
        </p:nvSpPr>
        <p:spPr>
          <a:xfrm>
            <a:off x="1727200" y="2159000"/>
            <a:ext cx="5689600" cy="3886200"/>
          </a:xfrm>
        </p:spPr>
        <p:txBody>
          <a:bodyPr/>
          <a:lstStyle/>
          <a:p>
            <a:r>
              <a:rPr lang="en-US" dirty="0"/>
              <a:t>Children or teens who have experienced trauma are complex</a:t>
            </a:r>
          </a:p>
          <a:p>
            <a:pPr lvl="1"/>
            <a:r>
              <a:rPr lang="en-US" sz="1800" dirty="0"/>
              <a:t>They may have challenging behavior</a:t>
            </a:r>
          </a:p>
          <a:p>
            <a:pPr lvl="1"/>
            <a:r>
              <a:rPr lang="en-US" sz="1800" dirty="0"/>
              <a:t>They may have different states</a:t>
            </a:r>
          </a:p>
          <a:p>
            <a:pPr lvl="1"/>
            <a:r>
              <a:rPr lang="en-US" sz="1800" dirty="0"/>
              <a:t>Their responses in relationships may be uneven</a:t>
            </a:r>
          </a:p>
        </p:txBody>
      </p:sp>
      <p:sp>
        <p:nvSpPr>
          <p:cNvPr id="4" name="Title 3"/>
          <p:cNvSpPr>
            <a:spLocks noGrp="1"/>
          </p:cNvSpPr>
          <p:nvPr>
            <p:ph type="title"/>
          </p:nvPr>
        </p:nvSpPr>
        <p:spPr/>
        <p:txBody>
          <a:bodyPr/>
          <a:lstStyle/>
          <a:p>
            <a:r>
              <a:rPr lang="en-US" dirty="0"/>
              <a:t>Be Proactive</a:t>
            </a:r>
          </a:p>
        </p:txBody>
      </p:sp>
    </p:spTree>
    <p:extLst>
      <p:ext uri="{BB962C8B-B14F-4D97-AF65-F5344CB8AC3E}">
        <p14:creationId xmlns:p14="http://schemas.microsoft.com/office/powerpoint/2010/main" val="1711054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22</a:t>
            </a:fld>
            <a:endParaRPr lang="en-US" dirty="0"/>
          </a:p>
        </p:txBody>
      </p:sp>
      <p:sp>
        <p:nvSpPr>
          <p:cNvPr id="3" name="Text Placeholder 2"/>
          <p:cNvSpPr>
            <a:spLocks noGrp="1"/>
          </p:cNvSpPr>
          <p:nvPr>
            <p:ph type="body" sz="quarter" idx="10"/>
          </p:nvPr>
        </p:nvSpPr>
        <p:spPr>
          <a:xfrm>
            <a:off x="1539240" y="2067560"/>
            <a:ext cx="6065520" cy="3886200"/>
          </a:xfrm>
        </p:spPr>
        <p:txBody>
          <a:bodyPr/>
          <a:lstStyle/>
          <a:p>
            <a:r>
              <a:rPr lang="en-US" dirty="0"/>
              <a:t>Identify a limited number of behaviors (no more than three) to focus on</a:t>
            </a:r>
          </a:p>
          <a:p>
            <a:pPr>
              <a:spcAft>
                <a:spcPts val="1200"/>
              </a:spcAft>
            </a:pPr>
            <a:r>
              <a:rPr lang="en-US" dirty="0"/>
              <a:t>Consider positive behaviors — those you want to see more of — not just those you want to reduce</a:t>
            </a:r>
          </a:p>
          <a:p>
            <a:pPr marL="0" indent="0">
              <a:buNone/>
            </a:pPr>
            <a:r>
              <a:rPr lang="en-US" dirty="0"/>
              <a:t>Olivia’s foster parents decide to focus on those that were most challenging to them: </a:t>
            </a:r>
          </a:p>
          <a:p>
            <a:r>
              <a:rPr lang="en-US" dirty="0"/>
              <a:t>Hoarding</a:t>
            </a:r>
          </a:p>
          <a:p>
            <a:r>
              <a:rPr lang="en-US" dirty="0"/>
              <a:t>Bedtime separation</a:t>
            </a:r>
          </a:p>
          <a:p>
            <a:r>
              <a:rPr lang="en-US" dirty="0"/>
              <a:t>Throwing objects</a:t>
            </a:r>
          </a:p>
          <a:p>
            <a:endParaRPr lang="en-US" dirty="0"/>
          </a:p>
        </p:txBody>
      </p:sp>
      <p:sp>
        <p:nvSpPr>
          <p:cNvPr id="4" name="Title 3"/>
          <p:cNvSpPr>
            <a:spLocks noGrp="1"/>
          </p:cNvSpPr>
          <p:nvPr>
            <p:ph type="title"/>
          </p:nvPr>
        </p:nvSpPr>
        <p:spPr/>
        <p:txBody>
          <a:bodyPr/>
          <a:lstStyle/>
          <a:p>
            <a:r>
              <a:rPr lang="en-US" dirty="0"/>
              <a:t>Ways to Be Proactive</a:t>
            </a:r>
          </a:p>
        </p:txBody>
      </p:sp>
    </p:spTree>
    <p:extLst>
      <p:ext uri="{BB962C8B-B14F-4D97-AF65-F5344CB8AC3E}">
        <p14:creationId xmlns:p14="http://schemas.microsoft.com/office/powerpoint/2010/main" val="182689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23</a:t>
            </a:fld>
            <a:endParaRPr lang="en-US" dirty="0"/>
          </a:p>
        </p:txBody>
      </p:sp>
      <p:sp>
        <p:nvSpPr>
          <p:cNvPr id="3" name="Text Placeholder 2"/>
          <p:cNvSpPr>
            <a:spLocks noGrp="1"/>
          </p:cNvSpPr>
          <p:nvPr>
            <p:ph type="body" sz="quarter" idx="10"/>
          </p:nvPr>
        </p:nvSpPr>
        <p:spPr>
          <a:xfrm>
            <a:off x="1610360" y="2067560"/>
            <a:ext cx="5923280" cy="3886200"/>
          </a:xfrm>
        </p:spPr>
        <p:txBody>
          <a:bodyPr/>
          <a:lstStyle/>
          <a:p>
            <a:pPr>
              <a:spcAft>
                <a:spcPts val="1200"/>
              </a:spcAft>
            </a:pPr>
            <a:r>
              <a:rPr lang="en-US" dirty="0"/>
              <a:t>Use your detective skills: Read the clues that tell you about your </a:t>
            </a:r>
            <a:r>
              <a:rPr lang="en-US" dirty="0" smtClean="0"/>
              <a:t>child’s </a:t>
            </a:r>
            <a:r>
              <a:rPr lang="en-US" dirty="0"/>
              <a:t>or teen’s needs, feelings and experiences</a:t>
            </a:r>
          </a:p>
          <a:p>
            <a:r>
              <a:rPr lang="en-US" dirty="0"/>
              <a:t>Remember the function of </a:t>
            </a:r>
            <a:r>
              <a:rPr lang="en-US" dirty="0" smtClean="0"/>
              <a:t>children’s </a:t>
            </a:r>
            <a:r>
              <a:rPr lang="en-US" dirty="0"/>
              <a:t>and teens’ trauma-driven behavior: </a:t>
            </a:r>
          </a:p>
          <a:p>
            <a:pPr lvl="1"/>
            <a:r>
              <a:rPr lang="en-US" sz="1800" dirty="0"/>
              <a:t>Survival (fight, flight, freeze, submit)</a:t>
            </a:r>
          </a:p>
          <a:p>
            <a:pPr lvl="1"/>
            <a:r>
              <a:rPr lang="en-US" sz="1800" dirty="0"/>
              <a:t>Need fulfillment (emotional, relational and physiological needs)</a:t>
            </a:r>
          </a:p>
        </p:txBody>
      </p:sp>
      <p:sp>
        <p:nvSpPr>
          <p:cNvPr id="4" name="Title 3"/>
          <p:cNvSpPr>
            <a:spLocks noGrp="1"/>
          </p:cNvSpPr>
          <p:nvPr>
            <p:ph type="title"/>
          </p:nvPr>
        </p:nvSpPr>
        <p:spPr/>
        <p:txBody>
          <a:bodyPr/>
          <a:lstStyle/>
          <a:p>
            <a:r>
              <a:rPr lang="en-US" dirty="0"/>
              <a:t>Identify the </a:t>
            </a:r>
            <a:r>
              <a:rPr lang="en-US" dirty="0" smtClean="0"/>
              <a:t>Child’s </a:t>
            </a:r>
            <a:r>
              <a:rPr lang="en-US" dirty="0"/>
              <a:t>or Teen’s Patterns</a:t>
            </a:r>
          </a:p>
        </p:txBody>
      </p:sp>
    </p:spTree>
    <p:extLst>
      <p:ext uri="{BB962C8B-B14F-4D97-AF65-F5344CB8AC3E}">
        <p14:creationId xmlns:p14="http://schemas.microsoft.com/office/powerpoint/2010/main" val="1509575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24</a:t>
            </a:fld>
            <a:endParaRPr lang="en-US" dirty="0"/>
          </a:p>
        </p:txBody>
      </p:sp>
      <p:sp>
        <p:nvSpPr>
          <p:cNvPr id="3" name="Text Placeholder 2"/>
          <p:cNvSpPr>
            <a:spLocks noGrp="1"/>
          </p:cNvSpPr>
          <p:nvPr>
            <p:ph type="body" sz="quarter" idx="10"/>
          </p:nvPr>
        </p:nvSpPr>
        <p:spPr>
          <a:xfrm>
            <a:off x="2225040" y="2118360"/>
            <a:ext cx="4693920" cy="3886200"/>
          </a:xfrm>
        </p:spPr>
        <p:txBody>
          <a:bodyPr/>
          <a:lstStyle/>
          <a:p>
            <a:r>
              <a:rPr lang="en-US" dirty="0"/>
              <a:t>What needs might be behind Olivia’s:</a:t>
            </a:r>
          </a:p>
          <a:p>
            <a:pPr lvl="1"/>
            <a:r>
              <a:rPr lang="en-US" sz="1800" dirty="0"/>
              <a:t>Hoarding?</a:t>
            </a:r>
          </a:p>
          <a:p>
            <a:pPr lvl="1"/>
            <a:r>
              <a:rPr lang="en-US" sz="1800" dirty="0"/>
              <a:t>Bedtime separation anxiety?</a:t>
            </a:r>
          </a:p>
          <a:p>
            <a:pPr lvl="1"/>
            <a:r>
              <a:rPr lang="en-US" sz="1800" dirty="0"/>
              <a:t>Throwing objects?</a:t>
            </a:r>
          </a:p>
          <a:p>
            <a:pPr lvl="1"/>
            <a:endParaRPr lang="en-US" dirty="0"/>
          </a:p>
        </p:txBody>
      </p:sp>
      <p:sp>
        <p:nvSpPr>
          <p:cNvPr id="4" name="Title 3"/>
          <p:cNvSpPr>
            <a:spLocks noGrp="1"/>
          </p:cNvSpPr>
          <p:nvPr>
            <p:ph type="title"/>
          </p:nvPr>
        </p:nvSpPr>
        <p:spPr/>
        <p:txBody>
          <a:bodyPr/>
          <a:lstStyle/>
          <a:p>
            <a:r>
              <a:rPr lang="en-US" dirty="0"/>
              <a:t>Thinking About Olivia</a:t>
            </a:r>
          </a:p>
        </p:txBody>
      </p:sp>
    </p:spTree>
    <p:extLst>
      <p:ext uri="{BB962C8B-B14F-4D97-AF65-F5344CB8AC3E}">
        <p14:creationId xmlns:p14="http://schemas.microsoft.com/office/powerpoint/2010/main" val="1597618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25</a:t>
            </a:fld>
            <a:endParaRPr lang="en-US" dirty="0"/>
          </a:p>
        </p:txBody>
      </p:sp>
      <p:sp>
        <p:nvSpPr>
          <p:cNvPr id="3" name="Text Placeholder 2"/>
          <p:cNvSpPr>
            <a:spLocks noGrp="1"/>
          </p:cNvSpPr>
          <p:nvPr>
            <p:ph type="body" sz="quarter" idx="10"/>
          </p:nvPr>
        </p:nvSpPr>
        <p:spPr>
          <a:xfrm>
            <a:off x="1473200" y="2047240"/>
            <a:ext cx="6197600" cy="3886200"/>
          </a:xfrm>
        </p:spPr>
        <p:txBody>
          <a:bodyPr/>
          <a:lstStyle/>
          <a:p>
            <a:pPr>
              <a:spcBef>
                <a:spcPts val="0"/>
              </a:spcBef>
            </a:pPr>
            <a:r>
              <a:rPr lang="en-US" dirty="0"/>
              <a:t>Hoarding</a:t>
            </a:r>
          </a:p>
          <a:p>
            <a:pPr lvl="1">
              <a:spcBef>
                <a:spcPts val="0"/>
              </a:spcBef>
              <a:spcAft>
                <a:spcPts val="1200"/>
              </a:spcAft>
            </a:pPr>
            <a:r>
              <a:rPr lang="en-US" sz="1800" dirty="0"/>
              <a:t>Is it about fulfilling a need? Does she fear not having enough to eat? Is it a survival strategy?</a:t>
            </a:r>
          </a:p>
          <a:p>
            <a:r>
              <a:rPr lang="en-US" dirty="0"/>
              <a:t>Bedtime separation anxiety</a:t>
            </a:r>
          </a:p>
          <a:p>
            <a:pPr lvl="1">
              <a:spcBef>
                <a:spcPts val="0"/>
              </a:spcBef>
              <a:spcAft>
                <a:spcPts val="1200"/>
              </a:spcAft>
            </a:pPr>
            <a:r>
              <a:rPr lang="en-US" sz="1800" dirty="0"/>
              <a:t>Does she need relational reassurance? Is she afraid of the dark or of being alone — or does she worry her foster parents won’t be there when she wakes up? Does she have difficulty with transitions?</a:t>
            </a:r>
          </a:p>
          <a:p>
            <a:r>
              <a:rPr lang="en-US" dirty="0"/>
              <a:t>Throwing objects</a:t>
            </a:r>
          </a:p>
          <a:p>
            <a:pPr lvl="1">
              <a:spcBef>
                <a:spcPts val="0"/>
              </a:spcBef>
            </a:pPr>
            <a:r>
              <a:rPr lang="en-US" sz="1800" dirty="0"/>
              <a:t>Is this a survival response? An attempt to get attention or help, or create space for herself?</a:t>
            </a:r>
          </a:p>
        </p:txBody>
      </p:sp>
      <p:sp>
        <p:nvSpPr>
          <p:cNvPr id="4" name="Title 3"/>
          <p:cNvSpPr>
            <a:spLocks noGrp="1"/>
          </p:cNvSpPr>
          <p:nvPr>
            <p:ph type="title"/>
          </p:nvPr>
        </p:nvSpPr>
        <p:spPr/>
        <p:txBody>
          <a:bodyPr/>
          <a:lstStyle/>
          <a:p>
            <a:r>
              <a:rPr lang="en-US" dirty="0"/>
              <a:t>What Might Olivia’s Needs Be?</a:t>
            </a:r>
          </a:p>
        </p:txBody>
      </p:sp>
    </p:spTree>
    <p:extLst>
      <p:ext uri="{BB962C8B-B14F-4D97-AF65-F5344CB8AC3E}">
        <p14:creationId xmlns:p14="http://schemas.microsoft.com/office/powerpoint/2010/main" val="2196297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26</a:t>
            </a:fld>
            <a:endParaRPr lang="en-US" dirty="0"/>
          </a:p>
        </p:txBody>
      </p:sp>
      <p:sp>
        <p:nvSpPr>
          <p:cNvPr id="3" name="Text Placeholder 2"/>
          <p:cNvSpPr>
            <a:spLocks noGrp="1"/>
          </p:cNvSpPr>
          <p:nvPr>
            <p:ph type="body" sz="quarter" idx="10"/>
          </p:nvPr>
        </p:nvSpPr>
        <p:spPr>
          <a:xfrm>
            <a:off x="1493520" y="2047240"/>
            <a:ext cx="6156960" cy="3886200"/>
          </a:xfrm>
        </p:spPr>
        <p:txBody>
          <a:bodyPr/>
          <a:lstStyle/>
          <a:p>
            <a:pPr>
              <a:spcAft>
                <a:spcPts val="1200"/>
              </a:spcAft>
            </a:pPr>
            <a:r>
              <a:rPr lang="en-US" dirty="0"/>
              <a:t>Once laid down by trauma, needs are experienced on a deep level and may need to be met many times, in many ways, for the need to decrease</a:t>
            </a:r>
          </a:p>
          <a:p>
            <a:pPr>
              <a:spcAft>
                <a:spcPts val="1200"/>
              </a:spcAft>
            </a:pPr>
            <a:r>
              <a:rPr lang="en-US" dirty="0"/>
              <a:t>Meeting needs does not mean you cannot address behaviors in other ways and it does not reinforce the negative behaviors: it gets in front of them and, ideally, decreases the behaviors </a:t>
            </a:r>
          </a:p>
          <a:p>
            <a:pPr>
              <a:spcAft>
                <a:spcPts val="1200"/>
              </a:spcAft>
            </a:pPr>
            <a:r>
              <a:rPr lang="en-US" dirty="0"/>
              <a:t>Once you identify a </a:t>
            </a:r>
            <a:r>
              <a:rPr lang="en-US" dirty="0" smtClean="0"/>
              <a:t>child’s </a:t>
            </a:r>
            <a:r>
              <a:rPr lang="en-US" dirty="0"/>
              <a:t>or teen’s needs, experiment with ways to meet them</a:t>
            </a:r>
          </a:p>
        </p:txBody>
      </p:sp>
      <p:sp>
        <p:nvSpPr>
          <p:cNvPr id="4" name="Title 3"/>
          <p:cNvSpPr>
            <a:spLocks noGrp="1"/>
          </p:cNvSpPr>
          <p:nvPr>
            <p:ph type="title"/>
          </p:nvPr>
        </p:nvSpPr>
        <p:spPr/>
        <p:txBody>
          <a:bodyPr/>
          <a:lstStyle/>
          <a:p>
            <a:r>
              <a:rPr lang="en-US" dirty="0"/>
              <a:t>Use Your </a:t>
            </a:r>
            <a:r>
              <a:rPr lang="en-US" dirty="0" smtClean="0"/>
              <a:t>Go-</a:t>
            </a:r>
            <a:r>
              <a:rPr lang="en-US" dirty="0" err="1" smtClean="0"/>
              <a:t>Tos</a:t>
            </a:r>
            <a:r>
              <a:rPr lang="en-US" dirty="0"/>
              <a:t>: Meet the Child’s Needs</a:t>
            </a:r>
          </a:p>
        </p:txBody>
      </p:sp>
    </p:spTree>
    <p:extLst>
      <p:ext uri="{BB962C8B-B14F-4D97-AF65-F5344CB8AC3E}">
        <p14:creationId xmlns:p14="http://schemas.microsoft.com/office/powerpoint/2010/main" val="4067817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27</a:t>
            </a:fld>
            <a:endParaRPr lang="en-US" dirty="0"/>
          </a:p>
        </p:txBody>
      </p:sp>
      <p:sp>
        <p:nvSpPr>
          <p:cNvPr id="3" name="Text Placeholder 2"/>
          <p:cNvSpPr>
            <a:spLocks noGrp="1"/>
          </p:cNvSpPr>
          <p:nvPr>
            <p:ph type="body" sz="quarter" idx="10"/>
          </p:nvPr>
        </p:nvSpPr>
        <p:spPr>
          <a:xfrm>
            <a:off x="1295400" y="2087880"/>
            <a:ext cx="6553200" cy="3886200"/>
          </a:xfrm>
        </p:spPr>
        <p:txBody>
          <a:bodyPr/>
          <a:lstStyle/>
          <a:p>
            <a:pPr>
              <a:spcAft>
                <a:spcPts val="1200"/>
              </a:spcAft>
            </a:pPr>
            <a:r>
              <a:rPr lang="en-US" dirty="0"/>
              <a:t>Every time Olivia’s foster parents cleaned, they found old, uneaten, often rotten food in drawers and behind the bed. Establishing consequences was not effective</a:t>
            </a:r>
          </a:p>
          <a:p>
            <a:pPr>
              <a:spcAft>
                <a:spcPts val="600"/>
              </a:spcAft>
            </a:pPr>
            <a:r>
              <a:rPr lang="en-US" dirty="0"/>
              <a:t>Working with Olivia’s therapist, her foster parents: </a:t>
            </a:r>
          </a:p>
          <a:p>
            <a:pPr lvl="1">
              <a:spcBef>
                <a:spcPts val="0"/>
              </a:spcBef>
              <a:spcAft>
                <a:spcPts val="600"/>
              </a:spcAft>
            </a:pPr>
            <a:r>
              <a:rPr lang="en-US" sz="1800" dirty="0"/>
              <a:t>Identified a kitchen drawer and filled it with healthy snacks. They made it Olivia’s drawer; only she could take food from it. They regularly made sure it was full</a:t>
            </a:r>
          </a:p>
          <a:p>
            <a:pPr lvl="1">
              <a:spcBef>
                <a:spcPts val="0"/>
              </a:spcBef>
              <a:spcAft>
                <a:spcPts val="600"/>
              </a:spcAft>
            </a:pPr>
            <a:r>
              <a:rPr lang="en-US" sz="1800" dirty="0"/>
              <a:t>Put a food-safe garbage can in her room for any food-related products</a:t>
            </a:r>
          </a:p>
          <a:p>
            <a:pPr lvl="1">
              <a:spcBef>
                <a:spcPts val="0"/>
              </a:spcBef>
            </a:pPr>
            <a:r>
              <a:rPr lang="en-US" sz="1800" dirty="0"/>
              <a:t>Stopped talking about the issue </a:t>
            </a:r>
          </a:p>
        </p:txBody>
      </p:sp>
      <p:sp>
        <p:nvSpPr>
          <p:cNvPr id="4" name="Title 3"/>
          <p:cNvSpPr>
            <a:spLocks noGrp="1"/>
          </p:cNvSpPr>
          <p:nvPr>
            <p:ph type="title"/>
          </p:nvPr>
        </p:nvSpPr>
        <p:spPr/>
        <p:txBody>
          <a:bodyPr/>
          <a:lstStyle/>
          <a:p>
            <a:r>
              <a:rPr lang="en-US" dirty="0"/>
              <a:t>Meeting Olivia’s Needs</a:t>
            </a:r>
          </a:p>
        </p:txBody>
      </p:sp>
    </p:spTree>
    <p:extLst>
      <p:ext uri="{BB962C8B-B14F-4D97-AF65-F5344CB8AC3E}">
        <p14:creationId xmlns:p14="http://schemas.microsoft.com/office/powerpoint/2010/main" val="3584314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28</a:t>
            </a:fld>
            <a:endParaRPr lang="en-US" dirty="0"/>
          </a:p>
        </p:txBody>
      </p:sp>
      <p:sp>
        <p:nvSpPr>
          <p:cNvPr id="3" name="Text Placeholder 2"/>
          <p:cNvSpPr>
            <a:spLocks noGrp="1"/>
          </p:cNvSpPr>
          <p:nvPr>
            <p:ph type="body" sz="quarter" idx="10"/>
          </p:nvPr>
        </p:nvSpPr>
        <p:spPr>
          <a:xfrm>
            <a:off x="1295400" y="2037080"/>
            <a:ext cx="6553200" cy="3886200"/>
          </a:xfrm>
        </p:spPr>
        <p:txBody>
          <a:bodyPr/>
          <a:lstStyle/>
          <a:p>
            <a:pPr>
              <a:spcAft>
                <a:spcPts val="1200"/>
              </a:spcAft>
            </a:pPr>
            <a:r>
              <a:rPr lang="en-US" dirty="0"/>
              <a:t>Throwing objects was often the result of a request for Olivia to complete simple chores or self-care. When Olivia escalated, it was hard for her foster parents not to do the same thing</a:t>
            </a:r>
          </a:p>
          <a:p>
            <a:pPr>
              <a:spcAft>
                <a:spcPts val="1200"/>
              </a:spcAft>
            </a:pPr>
            <a:r>
              <a:rPr lang="en-US" dirty="0"/>
              <a:t>Olivia’s therapist guessed throwing might be a request for support, not distance</a:t>
            </a:r>
          </a:p>
          <a:p>
            <a:pPr>
              <a:spcAft>
                <a:spcPts val="1200"/>
              </a:spcAft>
            </a:pPr>
            <a:r>
              <a:rPr lang="en-US" dirty="0"/>
              <a:t>As an experiment, Olivia’s foster mom began to do chores with her. She’d ask, “Olivia, which toys should we pick up first?” Eventually, Olivia was able to complete many tasks independently when her foster mother was in the room and available</a:t>
            </a:r>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p:txBody>
      </p:sp>
      <p:sp>
        <p:nvSpPr>
          <p:cNvPr id="4" name="Title 3"/>
          <p:cNvSpPr>
            <a:spLocks noGrp="1"/>
          </p:cNvSpPr>
          <p:nvPr>
            <p:ph type="title"/>
          </p:nvPr>
        </p:nvSpPr>
        <p:spPr/>
        <p:txBody>
          <a:bodyPr/>
          <a:lstStyle/>
          <a:p>
            <a:r>
              <a:rPr lang="en-US" dirty="0"/>
              <a:t>Meeting Olivia’s Needs</a:t>
            </a:r>
          </a:p>
        </p:txBody>
      </p:sp>
    </p:spTree>
    <p:extLst>
      <p:ext uri="{BB962C8B-B14F-4D97-AF65-F5344CB8AC3E}">
        <p14:creationId xmlns:p14="http://schemas.microsoft.com/office/powerpoint/2010/main" val="1754947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a:t>
            </a:fld>
            <a:endParaRPr lang="en-US" dirty="0"/>
          </a:p>
        </p:txBody>
      </p:sp>
      <p:sp>
        <p:nvSpPr>
          <p:cNvPr id="4" name="Title 3"/>
          <p:cNvSpPr>
            <a:spLocks noGrp="1"/>
          </p:cNvSpPr>
          <p:nvPr>
            <p:ph type="title"/>
          </p:nvPr>
        </p:nvSpPr>
        <p:spPr/>
        <p:txBody>
          <a:bodyPr/>
          <a:lstStyle/>
          <a:p>
            <a:r>
              <a:rPr lang="en-US" dirty="0"/>
              <a:t>ARC Reflections</a:t>
            </a:r>
          </a:p>
        </p:txBody>
      </p:sp>
      <p:sp>
        <p:nvSpPr>
          <p:cNvPr id="8" name="Text Placeholder 2"/>
          <p:cNvSpPr txBox="1">
            <a:spLocks/>
          </p:cNvSpPr>
          <p:nvPr/>
        </p:nvSpPr>
        <p:spPr bwMode="auto">
          <a:xfrm>
            <a:off x="940888" y="2011702"/>
            <a:ext cx="7262223" cy="39427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lnSpc>
                <a:spcPts val="2500"/>
              </a:lnSpc>
              <a:spcBef>
                <a:spcPts val="1200"/>
              </a:spcBef>
              <a:spcAft>
                <a:spcPct val="0"/>
              </a:spcAft>
              <a:buClr>
                <a:schemeClr val="accent3"/>
              </a:buClr>
              <a:buSzPct val="130000"/>
              <a:buChar char="•"/>
              <a:defRPr sz="2000">
                <a:solidFill>
                  <a:schemeClr val="tx2"/>
                </a:solidFill>
                <a:latin typeface="+mn-lt"/>
                <a:ea typeface="+mn-ea"/>
                <a:cs typeface="+mn-cs"/>
              </a:defRPr>
            </a:lvl1pPr>
            <a:lvl2pPr marL="594360" indent="-274320" algn="l" rtl="0" eaLnBrk="1" fontAlgn="base" hangingPunct="1">
              <a:lnSpc>
                <a:spcPts val="2500"/>
              </a:lnSpc>
              <a:spcBef>
                <a:spcPts val="1200"/>
              </a:spcBef>
              <a:spcAft>
                <a:spcPct val="0"/>
              </a:spcAft>
              <a:buClr>
                <a:schemeClr val="accent3"/>
              </a:buClr>
              <a:buFont typeface="Lucida Grande"/>
              <a:buChar char="–"/>
              <a:defRPr sz="2000">
                <a:solidFill>
                  <a:schemeClr val="tx2"/>
                </a:solidFill>
                <a:latin typeface="+mn-lt"/>
              </a:defRPr>
            </a:lvl2pPr>
            <a:lvl3pPr marL="868680" indent="-274320" algn="l" rtl="0" eaLnBrk="1" fontAlgn="base" hangingPunct="1">
              <a:lnSpc>
                <a:spcPts val="2500"/>
              </a:lnSpc>
              <a:spcBef>
                <a:spcPts val="1200"/>
              </a:spcBef>
              <a:spcAft>
                <a:spcPct val="0"/>
              </a:spcAft>
              <a:buClr>
                <a:schemeClr val="accent3"/>
              </a:buClr>
              <a:buSzPct val="85000"/>
              <a:buFont typeface="Courier New"/>
              <a:buChar char="o"/>
              <a:defRPr sz="20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85750" indent="-285750" defTabSz="914400">
              <a:lnSpc>
                <a:spcPts val="2800"/>
              </a:lnSpc>
              <a:spcAft>
                <a:spcPts val="1800"/>
              </a:spcAft>
              <a:buSzPct val="100000"/>
              <a:buFont typeface="Arial" panose="020B0604020202020204" pitchFamily="34" charset="0"/>
              <a:buChar char="•"/>
            </a:pPr>
            <a:r>
              <a:rPr lang="en-US" kern="0" dirty="0"/>
              <a:t>ARC, or </a:t>
            </a:r>
            <a:r>
              <a:rPr lang="en-US" b="1" kern="0" dirty="0">
                <a:solidFill>
                  <a:schemeClr val="accent3"/>
                </a:solidFill>
              </a:rPr>
              <a:t>Attachment, Regulation and Competency</a:t>
            </a:r>
            <a:r>
              <a:rPr lang="en-US" kern="0" dirty="0"/>
              <a:t>, is a framework for working with children and teens who have experienced trauma. Developed by Margaret </a:t>
            </a:r>
            <a:r>
              <a:rPr lang="en-US" kern="0" dirty="0" err="1"/>
              <a:t>Blaustein</a:t>
            </a:r>
            <a:r>
              <a:rPr lang="en-US" kern="0" dirty="0"/>
              <a:t> and Kristine </a:t>
            </a:r>
            <a:r>
              <a:rPr lang="en-US" kern="0" dirty="0" err="1"/>
              <a:t>Kinniburgh</a:t>
            </a:r>
            <a:r>
              <a:rPr lang="en-US" kern="0" dirty="0"/>
              <a:t> of the Justice Resource Institute</a:t>
            </a:r>
            <a:r>
              <a:rPr lang="en-US" kern="0" dirty="0">
                <a:solidFill>
                  <a:schemeClr val="accent3"/>
                </a:solidFill>
              </a:rPr>
              <a:t>, </a:t>
            </a:r>
            <a:r>
              <a:rPr lang="en-US" b="1" kern="0" dirty="0">
                <a:solidFill>
                  <a:schemeClr val="accent3"/>
                </a:solidFill>
              </a:rPr>
              <a:t>ARC builds on the resilience of children, teens and families</a:t>
            </a:r>
            <a:r>
              <a:rPr lang="en-US" kern="0" dirty="0"/>
              <a:t> </a:t>
            </a:r>
          </a:p>
          <a:p>
            <a:pPr marL="285750" indent="-285750" defTabSz="914400">
              <a:lnSpc>
                <a:spcPts val="2800"/>
              </a:lnSpc>
              <a:buSzPct val="100000"/>
              <a:buFont typeface="Arial" panose="020B0604020202020204" pitchFamily="34" charset="0"/>
              <a:buChar char="•"/>
            </a:pPr>
            <a:r>
              <a:rPr lang="en-US" kern="0" dirty="0"/>
              <a:t>ARC Reflections — an ARC-informed caregiver training curriculum for foster parents, kin and other caregivers — was written by </a:t>
            </a:r>
            <a:r>
              <a:rPr lang="en-US" kern="0" dirty="0" err="1"/>
              <a:t>Blaustein</a:t>
            </a:r>
            <a:r>
              <a:rPr lang="en-US" kern="0" dirty="0"/>
              <a:t> and </a:t>
            </a:r>
            <a:r>
              <a:rPr lang="en-US" kern="0" dirty="0" err="1"/>
              <a:t>Kinniburgh</a:t>
            </a:r>
            <a:r>
              <a:rPr lang="en-US" kern="0" dirty="0"/>
              <a:t> with support and consultation from the Annie E. Casey Foundation</a:t>
            </a:r>
          </a:p>
        </p:txBody>
      </p:sp>
    </p:spTree>
    <p:extLst>
      <p:ext uri="{BB962C8B-B14F-4D97-AF65-F5344CB8AC3E}">
        <p14:creationId xmlns:p14="http://schemas.microsoft.com/office/powerpoint/2010/main" val="2480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29</a:t>
            </a:fld>
            <a:endParaRPr lang="en-US" dirty="0"/>
          </a:p>
        </p:txBody>
      </p:sp>
      <p:sp>
        <p:nvSpPr>
          <p:cNvPr id="3" name="Text Placeholder 2"/>
          <p:cNvSpPr>
            <a:spLocks noGrp="1"/>
          </p:cNvSpPr>
          <p:nvPr>
            <p:ph type="body" sz="quarter" idx="10"/>
          </p:nvPr>
        </p:nvSpPr>
        <p:spPr>
          <a:xfrm>
            <a:off x="1295400" y="2057400"/>
            <a:ext cx="6553200" cy="3886200"/>
          </a:xfrm>
        </p:spPr>
        <p:txBody>
          <a:bodyPr/>
          <a:lstStyle/>
          <a:p>
            <a:pPr>
              <a:spcAft>
                <a:spcPts val="1200"/>
              </a:spcAft>
            </a:pPr>
            <a:r>
              <a:rPr lang="en-US" dirty="0"/>
              <a:t>Sometimes, your first clue that a need is not being met is dysregulation — a signal that the </a:t>
            </a:r>
            <a:r>
              <a:rPr lang="en-US" dirty="0" smtClean="0"/>
              <a:t>child’s </a:t>
            </a:r>
            <a:r>
              <a:rPr lang="en-US" dirty="0"/>
              <a:t>or teen’s brain has begun to shift into survival mode</a:t>
            </a:r>
          </a:p>
          <a:p>
            <a:pPr>
              <a:spcAft>
                <a:spcPts val="1200"/>
              </a:spcAft>
            </a:pPr>
            <a:r>
              <a:rPr lang="en-US" dirty="0"/>
              <a:t>At this point, your primary goal is to support regulation and shift the child or teen (and yourself, if necessary!) out of survival mode and into a more regulated state (off of the Express Road and back to the main road)</a:t>
            </a:r>
          </a:p>
          <a:p>
            <a:pPr>
              <a:spcAft>
                <a:spcPts val="1200"/>
              </a:spcAft>
            </a:pPr>
            <a:r>
              <a:rPr lang="en-US" dirty="0"/>
              <a:t>A “regulation break” may be enough to shift negative behaviors before they have a chance to start</a:t>
            </a:r>
          </a:p>
        </p:txBody>
      </p:sp>
      <p:sp>
        <p:nvSpPr>
          <p:cNvPr id="4" name="Title 3"/>
          <p:cNvSpPr>
            <a:spLocks noGrp="1"/>
          </p:cNvSpPr>
          <p:nvPr>
            <p:ph type="title"/>
          </p:nvPr>
        </p:nvSpPr>
        <p:spPr/>
        <p:txBody>
          <a:bodyPr/>
          <a:lstStyle/>
          <a:p>
            <a:r>
              <a:rPr lang="en-US" dirty="0"/>
              <a:t>Use Your </a:t>
            </a:r>
            <a:r>
              <a:rPr lang="en-US" dirty="0" smtClean="0"/>
              <a:t>Go-</a:t>
            </a:r>
            <a:r>
              <a:rPr lang="en-US" dirty="0" err="1" smtClean="0"/>
              <a:t>Tos</a:t>
            </a:r>
            <a:r>
              <a:rPr lang="en-US" dirty="0"/>
              <a:t>: Support Regulation</a:t>
            </a:r>
          </a:p>
        </p:txBody>
      </p:sp>
    </p:spTree>
    <p:extLst>
      <p:ext uri="{BB962C8B-B14F-4D97-AF65-F5344CB8AC3E}">
        <p14:creationId xmlns:p14="http://schemas.microsoft.com/office/powerpoint/2010/main" val="3150826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30</a:t>
            </a:fld>
            <a:endParaRPr lang="en-US" dirty="0"/>
          </a:p>
        </p:txBody>
      </p:sp>
      <p:sp>
        <p:nvSpPr>
          <p:cNvPr id="3" name="Text Placeholder 2"/>
          <p:cNvSpPr>
            <a:spLocks noGrp="1"/>
          </p:cNvSpPr>
          <p:nvPr>
            <p:ph type="body" sz="quarter" idx="10"/>
          </p:nvPr>
        </p:nvSpPr>
        <p:spPr>
          <a:xfrm>
            <a:off x="1150112" y="1912937"/>
            <a:ext cx="7061200" cy="2403031"/>
          </a:xfrm>
        </p:spPr>
        <p:txBody>
          <a:bodyPr/>
          <a:lstStyle/>
          <a:p>
            <a:pPr>
              <a:lnSpc>
                <a:spcPct val="100000"/>
              </a:lnSpc>
            </a:pPr>
            <a:r>
              <a:rPr lang="en-US" dirty="0"/>
              <a:t>As a reminder, use your in-the-moment skills </a:t>
            </a:r>
            <a:r>
              <a:rPr lang="en-US" dirty="0" smtClean="0"/>
              <a:t>in moments </a:t>
            </a:r>
            <a:r>
              <a:rPr lang="en-US" dirty="0"/>
              <a:t>of escalation:</a:t>
            </a:r>
          </a:p>
          <a:p>
            <a:pPr lvl="1">
              <a:lnSpc>
                <a:spcPct val="100000"/>
              </a:lnSpc>
            </a:pPr>
            <a:r>
              <a:rPr lang="en-US" sz="1800" dirty="0"/>
              <a:t>Catch the moment as </a:t>
            </a:r>
            <a:r>
              <a:rPr lang="en-US" sz="1800" dirty="0" smtClean="0"/>
              <a:t/>
            </a:r>
            <a:br>
              <a:rPr lang="en-US" sz="1800" dirty="0" smtClean="0"/>
            </a:br>
            <a:r>
              <a:rPr lang="en-US" sz="1800" dirty="0" smtClean="0"/>
              <a:t>early </a:t>
            </a:r>
            <a:r>
              <a:rPr lang="en-US" sz="1800" dirty="0"/>
              <a:t>as possible</a:t>
            </a:r>
          </a:p>
          <a:p>
            <a:pPr lvl="1">
              <a:lnSpc>
                <a:spcPct val="100000"/>
              </a:lnSpc>
            </a:pPr>
            <a:r>
              <a:rPr lang="en-US" sz="1800" dirty="0"/>
              <a:t>Check in and use your </a:t>
            </a:r>
            <a:r>
              <a:rPr lang="en-US" sz="1800" dirty="0" smtClean="0"/>
              <a:t/>
            </a:r>
            <a:br>
              <a:rPr lang="en-US" sz="1800" dirty="0" smtClean="0"/>
            </a:br>
            <a:r>
              <a:rPr lang="en-US" sz="1800" dirty="0" smtClean="0"/>
              <a:t>own </a:t>
            </a:r>
            <a:r>
              <a:rPr lang="en-US" sz="1800" dirty="0"/>
              <a:t>self-regulation tools</a:t>
            </a:r>
          </a:p>
          <a:p>
            <a:pPr lvl="1">
              <a:lnSpc>
                <a:spcPct val="100000"/>
              </a:lnSpc>
            </a:pPr>
            <a:r>
              <a:rPr lang="en-US" sz="1800" dirty="0"/>
              <a:t>Be a </a:t>
            </a:r>
            <a:r>
              <a:rPr lang="en-US" sz="1800" dirty="0" smtClean="0"/>
              <a:t>mirror</a:t>
            </a:r>
            <a:endParaRPr lang="en-US" sz="1800" dirty="0"/>
          </a:p>
        </p:txBody>
      </p:sp>
      <p:sp>
        <p:nvSpPr>
          <p:cNvPr id="4" name="Title 3"/>
          <p:cNvSpPr>
            <a:spLocks noGrp="1"/>
          </p:cNvSpPr>
          <p:nvPr>
            <p:ph type="title"/>
          </p:nvPr>
        </p:nvSpPr>
        <p:spPr/>
        <p:txBody>
          <a:bodyPr/>
          <a:lstStyle/>
          <a:p>
            <a:r>
              <a:rPr lang="en-US" dirty="0"/>
              <a:t>Use Your In-the-Moment Tools to Support Regulation</a:t>
            </a: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42866" y="5019634"/>
            <a:ext cx="2258268" cy="1378753"/>
          </a:xfrm>
          <a:prstGeom prst="rect">
            <a:avLst/>
          </a:prstGeom>
        </p:spPr>
      </p:pic>
      <p:sp>
        <p:nvSpPr>
          <p:cNvPr id="5" name="Rectangle 4"/>
          <p:cNvSpPr/>
          <p:nvPr/>
        </p:nvSpPr>
        <p:spPr>
          <a:xfrm>
            <a:off x="4279392" y="2679841"/>
            <a:ext cx="3685032" cy="1508105"/>
          </a:xfrm>
          <a:prstGeom prst="rect">
            <a:avLst/>
          </a:prstGeom>
        </p:spPr>
        <p:txBody>
          <a:bodyPr wrap="square">
            <a:spAutoFit/>
          </a:bodyPr>
          <a:lstStyle/>
          <a:p>
            <a:pPr marL="742950" lvl="1" indent="-285750">
              <a:spcBef>
                <a:spcPts val="1200"/>
              </a:spcBef>
              <a:buClr>
                <a:schemeClr val="accent3"/>
              </a:buClr>
              <a:buFont typeface=".AppleSystemUIFont" charset="-120"/>
              <a:buChar char="-"/>
            </a:pPr>
            <a:r>
              <a:rPr lang="en-US" dirty="0">
                <a:solidFill>
                  <a:schemeClr val="tx2"/>
                </a:solidFill>
              </a:rPr>
              <a:t>Meet the </a:t>
            </a:r>
            <a:r>
              <a:rPr lang="en-US" dirty="0" smtClean="0">
                <a:solidFill>
                  <a:schemeClr val="tx2"/>
                </a:solidFill>
              </a:rPr>
              <a:t>child’s </a:t>
            </a:r>
            <a:r>
              <a:rPr lang="en-US" dirty="0">
                <a:solidFill>
                  <a:schemeClr val="tx2"/>
                </a:solidFill>
              </a:rPr>
              <a:t>or teen’s need (if you can identify it)</a:t>
            </a:r>
          </a:p>
          <a:p>
            <a:pPr marL="742950" lvl="1" indent="-285750">
              <a:spcBef>
                <a:spcPts val="1200"/>
              </a:spcBef>
              <a:buClr>
                <a:schemeClr val="accent3"/>
              </a:buClr>
              <a:buFont typeface=".AppleSystemUIFont" charset="-120"/>
              <a:buChar char="-"/>
            </a:pPr>
            <a:r>
              <a:rPr lang="en-US" dirty="0">
                <a:solidFill>
                  <a:schemeClr val="tx2"/>
                </a:solidFill>
              </a:rPr>
              <a:t>Offer control and choices</a:t>
            </a:r>
          </a:p>
          <a:p>
            <a:pPr marL="742950" lvl="1" indent="-285750">
              <a:spcBef>
                <a:spcPts val="1200"/>
              </a:spcBef>
              <a:buClr>
                <a:schemeClr val="accent3"/>
              </a:buClr>
              <a:buFont typeface=".AppleSystemUIFont" charset="-120"/>
              <a:buChar char="-"/>
            </a:pPr>
            <a:r>
              <a:rPr lang="en-US" dirty="0">
                <a:solidFill>
                  <a:schemeClr val="tx2"/>
                </a:solidFill>
              </a:rPr>
              <a:t>Reconnect</a:t>
            </a:r>
          </a:p>
        </p:txBody>
      </p:sp>
    </p:spTree>
    <p:extLst>
      <p:ext uri="{BB962C8B-B14F-4D97-AF65-F5344CB8AC3E}">
        <p14:creationId xmlns:p14="http://schemas.microsoft.com/office/powerpoint/2010/main" val="1697356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31</a:t>
            </a:fld>
            <a:endParaRPr lang="en-US" dirty="0"/>
          </a:p>
        </p:txBody>
      </p:sp>
      <p:sp>
        <p:nvSpPr>
          <p:cNvPr id="3" name="Text Placeholder 2"/>
          <p:cNvSpPr>
            <a:spLocks noGrp="1"/>
          </p:cNvSpPr>
          <p:nvPr>
            <p:ph type="body" sz="quarter" idx="10"/>
          </p:nvPr>
        </p:nvSpPr>
        <p:spPr>
          <a:xfrm>
            <a:off x="1295400" y="2047240"/>
            <a:ext cx="6553200" cy="3886200"/>
          </a:xfrm>
        </p:spPr>
        <p:txBody>
          <a:bodyPr/>
          <a:lstStyle/>
          <a:p>
            <a:pPr>
              <a:spcAft>
                <a:spcPts val="1200"/>
              </a:spcAft>
            </a:pPr>
            <a:r>
              <a:rPr lang="en-US" dirty="0"/>
              <a:t>Think about the strategies in your behavioral toolbox and use them purposefully. </a:t>
            </a:r>
            <a:r>
              <a:rPr lang="en-US" b="1" dirty="0">
                <a:solidFill>
                  <a:srgbClr val="DA5521"/>
                </a:solidFill>
              </a:rPr>
              <a:t>Ask, which is appropriate to the moment?</a:t>
            </a:r>
          </a:p>
          <a:p>
            <a:pPr>
              <a:spcAft>
                <a:spcPts val="1200"/>
              </a:spcAft>
            </a:pPr>
            <a:r>
              <a:rPr lang="en-US" dirty="0"/>
              <a:t>Think of your strategies as experiments. Understand that one strategy will not work for all kids all the time </a:t>
            </a:r>
            <a:endParaRPr lang="en-US" b="1" dirty="0">
              <a:solidFill>
                <a:schemeClr val="accent3"/>
              </a:solidFill>
            </a:endParaRPr>
          </a:p>
          <a:p>
            <a:pPr>
              <a:spcAft>
                <a:spcPts val="1200"/>
              </a:spcAft>
            </a:pPr>
            <a:r>
              <a:rPr lang="en-US" dirty="0"/>
              <a:t>Multiple strategies can be used to address the same behavior at different times</a:t>
            </a:r>
          </a:p>
          <a:p>
            <a:pPr>
              <a:spcAft>
                <a:spcPts val="1200"/>
              </a:spcAft>
            </a:pPr>
            <a:r>
              <a:rPr lang="en-US" dirty="0"/>
              <a:t>Over the next several slides, we will discuss three possible behavioral strategies</a:t>
            </a:r>
          </a:p>
        </p:txBody>
      </p:sp>
      <p:sp>
        <p:nvSpPr>
          <p:cNvPr id="4" name="Title 3"/>
          <p:cNvSpPr>
            <a:spLocks noGrp="1"/>
          </p:cNvSpPr>
          <p:nvPr>
            <p:ph type="title"/>
          </p:nvPr>
        </p:nvSpPr>
        <p:spPr/>
        <p:txBody>
          <a:bodyPr/>
          <a:lstStyle/>
          <a:p>
            <a:r>
              <a:rPr lang="en-US" dirty="0"/>
              <a:t>Target Your Use of Strategies Purposefully</a:t>
            </a:r>
          </a:p>
        </p:txBody>
      </p:sp>
    </p:spTree>
    <p:extLst>
      <p:ext uri="{BB962C8B-B14F-4D97-AF65-F5344CB8AC3E}">
        <p14:creationId xmlns:p14="http://schemas.microsoft.com/office/powerpoint/2010/main" val="2038077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32</a:t>
            </a:fld>
            <a:endParaRPr lang="en-US" dirty="0"/>
          </a:p>
        </p:txBody>
      </p:sp>
      <p:sp>
        <p:nvSpPr>
          <p:cNvPr id="3" name="Text Placeholder 2"/>
          <p:cNvSpPr>
            <a:spLocks noGrp="1"/>
          </p:cNvSpPr>
          <p:nvPr>
            <p:ph type="body" sz="quarter" idx="10"/>
          </p:nvPr>
        </p:nvSpPr>
        <p:spPr>
          <a:xfrm>
            <a:off x="1600200" y="2067560"/>
            <a:ext cx="5943600" cy="3886200"/>
          </a:xfrm>
        </p:spPr>
        <p:txBody>
          <a:bodyPr/>
          <a:lstStyle/>
          <a:p>
            <a:r>
              <a:rPr lang="en-US" dirty="0"/>
              <a:t>Why use praise and reinforcement?</a:t>
            </a:r>
          </a:p>
          <a:p>
            <a:pPr lvl="1"/>
            <a:r>
              <a:rPr lang="en-US" sz="1800" dirty="0"/>
              <a:t>To build </a:t>
            </a:r>
            <a:r>
              <a:rPr lang="en-US" sz="1800" dirty="0" smtClean="0"/>
              <a:t>children’s </a:t>
            </a:r>
            <a:r>
              <a:rPr lang="en-US" sz="1800" dirty="0"/>
              <a:t>and teen’s awareness of their successes and positive capacities</a:t>
            </a:r>
          </a:p>
          <a:p>
            <a:pPr lvl="1">
              <a:spcAft>
                <a:spcPts val="1200"/>
              </a:spcAft>
            </a:pPr>
            <a:r>
              <a:rPr lang="en-US" sz="1800" dirty="0"/>
              <a:t>To focus yourself on a </a:t>
            </a:r>
            <a:r>
              <a:rPr lang="en-US" sz="1800" dirty="0" smtClean="0"/>
              <a:t>child’s </a:t>
            </a:r>
            <a:r>
              <a:rPr lang="en-US" sz="1800" dirty="0"/>
              <a:t>or teen’s strengths and potential for success rather than focusing on their bad behavior</a:t>
            </a:r>
          </a:p>
          <a:p>
            <a:r>
              <a:rPr lang="en-US" dirty="0"/>
              <a:t>When should you use praise and reinforcement?</a:t>
            </a:r>
          </a:p>
          <a:p>
            <a:pPr lvl="1"/>
            <a:r>
              <a:rPr lang="en-US" sz="1800" dirty="0"/>
              <a:t>Any time a child or teen is engaging in a behavior you want to increase (often, the opposite of what you want to decrease)</a:t>
            </a:r>
          </a:p>
          <a:p>
            <a:endParaRPr lang="en-US" dirty="0"/>
          </a:p>
          <a:p>
            <a:endParaRPr lang="en-US" dirty="0"/>
          </a:p>
          <a:p>
            <a:endParaRPr lang="en-US" dirty="0"/>
          </a:p>
        </p:txBody>
      </p:sp>
      <p:sp>
        <p:nvSpPr>
          <p:cNvPr id="4" name="Title 3"/>
          <p:cNvSpPr>
            <a:spLocks noGrp="1"/>
          </p:cNvSpPr>
          <p:nvPr>
            <p:ph type="title"/>
          </p:nvPr>
        </p:nvSpPr>
        <p:spPr/>
        <p:txBody>
          <a:bodyPr/>
          <a:lstStyle/>
          <a:p>
            <a:r>
              <a:rPr lang="en-US" dirty="0"/>
              <a:t>Praise and Reinforcement</a:t>
            </a:r>
          </a:p>
        </p:txBody>
      </p:sp>
    </p:spTree>
    <p:extLst>
      <p:ext uri="{BB962C8B-B14F-4D97-AF65-F5344CB8AC3E}">
        <p14:creationId xmlns:p14="http://schemas.microsoft.com/office/powerpoint/2010/main" val="1016076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33</a:t>
            </a:fld>
            <a:endParaRPr lang="en-US" dirty="0"/>
          </a:p>
        </p:txBody>
      </p:sp>
      <p:sp>
        <p:nvSpPr>
          <p:cNvPr id="3" name="Text Placeholder 2"/>
          <p:cNvSpPr>
            <a:spLocks noGrp="1"/>
          </p:cNvSpPr>
          <p:nvPr>
            <p:ph type="body" sz="quarter" idx="10"/>
          </p:nvPr>
        </p:nvSpPr>
        <p:spPr>
          <a:xfrm>
            <a:off x="1188720" y="2067560"/>
            <a:ext cx="6746240" cy="3886200"/>
          </a:xfrm>
        </p:spPr>
        <p:txBody>
          <a:bodyPr/>
          <a:lstStyle/>
          <a:p>
            <a:pPr>
              <a:buFont typeface="Arial" panose="020B0604020202020204" pitchFamily="34" charset="0"/>
              <a:buChar char="•"/>
            </a:pPr>
            <a:r>
              <a:rPr lang="en-US" dirty="0"/>
              <a:t>How should you use praise and reinforcement?</a:t>
            </a:r>
          </a:p>
          <a:p>
            <a:pPr lvl="1">
              <a:buFont typeface="Arial" panose="020B0604020202020204" pitchFamily="34" charset="0"/>
              <a:buChar char="−"/>
            </a:pPr>
            <a:r>
              <a:rPr lang="en-US" sz="1800" dirty="0"/>
              <a:t>Use words. Be specific. Label the behavior</a:t>
            </a:r>
          </a:p>
          <a:p>
            <a:pPr lvl="2">
              <a:buFont typeface="Wingdings" charset="2"/>
              <a:buChar char="Ø"/>
            </a:pPr>
            <a:r>
              <a:rPr lang="en-US" sz="1800" dirty="0"/>
              <a:t>“I am so proud of you for using your tools to calm down”</a:t>
            </a:r>
          </a:p>
          <a:p>
            <a:pPr lvl="2">
              <a:buFont typeface="Wingdings" charset="2"/>
              <a:buChar char="Ø"/>
            </a:pPr>
            <a:r>
              <a:rPr lang="en-US" sz="1800" dirty="0"/>
              <a:t>“You did such a good job listening when I asked you to clean up”</a:t>
            </a:r>
          </a:p>
          <a:p>
            <a:pPr lvl="1">
              <a:buFont typeface="Arial" panose="020B0604020202020204" pitchFamily="34" charset="0"/>
              <a:buChar char="−"/>
            </a:pPr>
            <a:r>
              <a:rPr lang="en-US" sz="1800" dirty="0"/>
              <a:t>Show pride and appreciation (nonverbally)</a:t>
            </a:r>
          </a:p>
          <a:p>
            <a:pPr lvl="1">
              <a:buFont typeface="Arial" panose="020B0604020202020204" pitchFamily="34" charset="0"/>
              <a:buChar char="−"/>
            </a:pPr>
            <a:r>
              <a:rPr lang="en-US" sz="1800" dirty="0"/>
              <a:t>Use reinforcement charts or concrete rewards</a:t>
            </a:r>
          </a:p>
          <a:p>
            <a:pPr lvl="1">
              <a:buFont typeface="Arial" panose="020B0604020202020204" pitchFamily="34" charset="0"/>
              <a:buChar char="•"/>
            </a:pPr>
            <a:endParaRPr lang="en-US" dirty="0"/>
          </a:p>
        </p:txBody>
      </p:sp>
      <p:sp>
        <p:nvSpPr>
          <p:cNvPr id="4" name="Title 3"/>
          <p:cNvSpPr>
            <a:spLocks noGrp="1"/>
          </p:cNvSpPr>
          <p:nvPr>
            <p:ph type="title"/>
          </p:nvPr>
        </p:nvSpPr>
        <p:spPr/>
        <p:txBody>
          <a:bodyPr/>
          <a:lstStyle/>
          <a:p>
            <a:r>
              <a:rPr lang="en-US" dirty="0"/>
              <a:t>Praise and Reinforcement</a:t>
            </a:r>
          </a:p>
        </p:txBody>
      </p:sp>
    </p:spTree>
    <p:extLst>
      <p:ext uri="{BB962C8B-B14F-4D97-AF65-F5344CB8AC3E}">
        <p14:creationId xmlns:p14="http://schemas.microsoft.com/office/powerpoint/2010/main" val="33344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34</a:t>
            </a:fld>
            <a:endParaRPr lang="en-US" dirty="0"/>
          </a:p>
        </p:txBody>
      </p:sp>
      <p:sp>
        <p:nvSpPr>
          <p:cNvPr id="3" name="Text Placeholder 2"/>
          <p:cNvSpPr>
            <a:spLocks noGrp="1"/>
          </p:cNvSpPr>
          <p:nvPr>
            <p:ph type="body" sz="quarter" idx="10"/>
          </p:nvPr>
        </p:nvSpPr>
        <p:spPr>
          <a:xfrm>
            <a:off x="1193800" y="1912937"/>
            <a:ext cx="6756400" cy="3886200"/>
          </a:xfrm>
        </p:spPr>
        <p:txBody>
          <a:bodyPr/>
          <a:lstStyle/>
          <a:p>
            <a:pPr>
              <a:spcAft>
                <a:spcPts val="1200"/>
              </a:spcAft>
            </a:pPr>
            <a:r>
              <a:rPr lang="en-US" dirty="0"/>
              <a:t>Praise can be a trigger for some children or teens who have experienced trauma</a:t>
            </a:r>
          </a:p>
          <a:p>
            <a:pPr>
              <a:spcAft>
                <a:spcPts val="1200"/>
              </a:spcAft>
            </a:pPr>
            <a:r>
              <a:rPr lang="en-US" dirty="0"/>
              <a:t>If a child or teen rejects or ignores your praise, try not to take it personally and don’t engage in a power struggle </a:t>
            </a:r>
          </a:p>
          <a:p>
            <a:pPr>
              <a:spcAft>
                <a:spcPts val="1200"/>
              </a:spcAft>
            </a:pPr>
            <a:r>
              <a:rPr lang="en-US" dirty="0"/>
              <a:t>If a child or teen seems triggered by praise, try focusing on the positive </a:t>
            </a:r>
            <a:r>
              <a:rPr lang="en-US" i="1" dirty="0"/>
              <a:t>behavior</a:t>
            </a:r>
            <a:r>
              <a:rPr lang="en-US" dirty="0"/>
              <a:t> instead of the whole child (“You worked so hard on that drawing” vs. “What a good artist you are”)</a:t>
            </a:r>
          </a:p>
          <a:p>
            <a:pPr>
              <a:spcAft>
                <a:spcPts val="1200"/>
              </a:spcAft>
            </a:pPr>
            <a:r>
              <a:rPr lang="en-US" b="1" dirty="0">
                <a:solidFill>
                  <a:schemeClr val="accent3"/>
                </a:solidFill>
              </a:rPr>
              <a:t>Keep noticing the positives</a:t>
            </a:r>
            <a:r>
              <a:rPr lang="en-US" dirty="0"/>
              <a:t>. Even for a child or teen who seems distressed or unresponsive, over time the positives will matter</a:t>
            </a:r>
          </a:p>
        </p:txBody>
      </p:sp>
      <p:sp>
        <p:nvSpPr>
          <p:cNvPr id="4" name="Title 3"/>
          <p:cNvSpPr>
            <a:spLocks noGrp="1"/>
          </p:cNvSpPr>
          <p:nvPr>
            <p:ph type="title"/>
          </p:nvPr>
        </p:nvSpPr>
        <p:spPr/>
        <p:txBody>
          <a:bodyPr/>
          <a:lstStyle/>
          <a:p>
            <a:r>
              <a:rPr lang="en-US" dirty="0"/>
              <a:t>Praise and Reinforcement: Trauma Considerations</a:t>
            </a:r>
          </a:p>
        </p:txBody>
      </p:sp>
    </p:spTree>
    <p:extLst>
      <p:ext uri="{BB962C8B-B14F-4D97-AF65-F5344CB8AC3E}">
        <p14:creationId xmlns:p14="http://schemas.microsoft.com/office/powerpoint/2010/main" val="2215903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35</a:t>
            </a:fld>
            <a:endParaRPr lang="en-US" dirty="0"/>
          </a:p>
        </p:txBody>
      </p:sp>
      <p:sp>
        <p:nvSpPr>
          <p:cNvPr id="3" name="Text Placeholder 2"/>
          <p:cNvSpPr>
            <a:spLocks noGrp="1"/>
          </p:cNvSpPr>
          <p:nvPr>
            <p:ph type="body" sz="quarter" idx="10"/>
          </p:nvPr>
        </p:nvSpPr>
        <p:spPr>
          <a:xfrm>
            <a:off x="853440" y="1858050"/>
            <a:ext cx="7437120" cy="4359275"/>
          </a:xfrm>
        </p:spPr>
        <p:txBody>
          <a:bodyPr/>
          <a:lstStyle/>
          <a:p>
            <a:pPr>
              <a:lnSpc>
                <a:spcPct val="100000"/>
              </a:lnSpc>
              <a:spcAft>
                <a:spcPts val="600"/>
              </a:spcAft>
            </a:pPr>
            <a:r>
              <a:rPr lang="en-US" dirty="0"/>
              <a:t>Why engage children and teens in problem solving?</a:t>
            </a:r>
          </a:p>
          <a:p>
            <a:pPr lvl="1">
              <a:lnSpc>
                <a:spcPct val="100000"/>
              </a:lnSpc>
              <a:spcBef>
                <a:spcPts val="600"/>
              </a:spcBef>
              <a:spcAft>
                <a:spcPts val="600"/>
              </a:spcAft>
            </a:pPr>
            <a:r>
              <a:rPr lang="en-US" sz="1800" dirty="0"/>
              <a:t>To build </a:t>
            </a:r>
            <a:r>
              <a:rPr lang="en-US" sz="1800" dirty="0" smtClean="0"/>
              <a:t>children’s </a:t>
            </a:r>
            <a:r>
              <a:rPr lang="en-US" sz="1800" dirty="0"/>
              <a:t>and teens’ awareness of having and making choices — and learn </a:t>
            </a:r>
            <a:r>
              <a:rPr lang="en-US" sz="1800" dirty="0" smtClean="0"/>
              <a:t>that they </a:t>
            </a:r>
            <a:r>
              <a:rPr lang="en-US" sz="1800" dirty="0"/>
              <a:t>can get in front of, not just react to, some challenges </a:t>
            </a:r>
          </a:p>
          <a:p>
            <a:pPr lvl="1">
              <a:lnSpc>
                <a:spcPct val="100000"/>
              </a:lnSpc>
              <a:spcBef>
                <a:spcPts val="0"/>
              </a:spcBef>
              <a:spcAft>
                <a:spcPts val="1200"/>
              </a:spcAft>
            </a:pPr>
            <a:r>
              <a:rPr lang="en-US" sz="1800" b="1" dirty="0">
                <a:solidFill>
                  <a:schemeClr val="accent3"/>
                </a:solidFill>
              </a:rPr>
              <a:t>To help children and teens feel more in control </a:t>
            </a:r>
            <a:r>
              <a:rPr lang="en-US" sz="1800" dirty="0"/>
              <a:t>of and powerful over their lives</a:t>
            </a:r>
          </a:p>
          <a:p>
            <a:pPr>
              <a:lnSpc>
                <a:spcPct val="100000"/>
              </a:lnSpc>
              <a:spcAft>
                <a:spcPts val="600"/>
              </a:spcAft>
            </a:pPr>
            <a:r>
              <a:rPr lang="en-US" dirty="0"/>
              <a:t>When can children and teens be engaged in problem solving?</a:t>
            </a:r>
          </a:p>
          <a:p>
            <a:pPr lvl="1">
              <a:lnSpc>
                <a:spcPct val="100000"/>
              </a:lnSpc>
              <a:spcBef>
                <a:spcPts val="0"/>
              </a:spcBef>
              <a:spcAft>
                <a:spcPts val="600"/>
              </a:spcAft>
            </a:pPr>
            <a:r>
              <a:rPr lang="en-US" sz="1800" dirty="0"/>
              <a:t>When children and teens are calm, before or after situations in which challenges are likely or have occurred</a:t>
            </a:r>
          </a:p>
          <a:p>
            <a:pPr lvl="1">
              <a:lnSpc>
                <a:spcPct val="100000"/>
              </a:lnSpc>
              <a:spcBef>
                <a:spcPts val="0"/>
              </a:spcBef>
              <a:spcAft>
                <a:spcPts val="600"/>
              </a:spcAft>
            </a:pPr>
            <a:r>
              <a:rPr lang="en-US" sz="1800" dirty="0"/>
              <a:t>When the child or teen is asking you for help</a:t>
            </a:r>
          </a:p>
          <a:p>
            <a:pPr lvl="1">
              <a:lnSpc>
                <a:spcPct val="100000"/>
              </a:lnSpc>
              <a:spcBef>
                <a:spcPts val="0"/>
              </a:spcBef>
            </a:pPr>
            <a:r>
              <a:rPr lang="en-US" sz="1800" dirty="0"/>
              <a:t>Regularly. Build </a:t>
            </a:r>
            <a:r>
              <a:rPr lang="en-US" sz="1800" dirty="0" smtClean="0"/>
              <a:t>children’s </a:t>
            </a:r>
            <a:r>
              <a:rPr lang="en-US" sz="1800" dirty="0"/>
              <a:t>and teens’ skills by practicing and addressing the many small challenges that arise day to day</a:t>
            </a:r>
          </a:p>
          <a:p>
            <a:pPr lvl="1">
              <a:lnSpc>
                <a:spcPct val="100000"/>
              </a:lnSpc>
            </a:pPr>
            <a:endParaRPr lang="en-US" dirty="0"/>
          </a:p>
          <a:p>
            <a:pPr marL="0" indent="0">
              <a:lnSpc>
                <a:spcPct val="100000"/>
              </a:lnSpc>
              <a:buNone/>
            </a:pPr>
            <a:endParaRPr lang="en-US" b="1" dirty="0">
              <a:solidFill>
                <a:schemeClr val="accent3"/>
              </a:solidFill>
            </a:endParaRPr>
          </a:p>
        </p:txBody>
      </p:sp>
      <p:sp>
        <p:nvSpPr>
          <p:cNvPr id="4" name="Title 3"/>
          <p:cNvSpPr>
            <a:spLocks noGrp="1"/>
          </p:cNvSpPr>
          <p:nvPr>
            <p:ph type="title"/>
          </p:nvPr>
        </p:nvSpPr>
        <p:spPr/>
        <p:txBody>
          <a:bodyPr/>
          <a:lstStyle/>
          <a:p>
            <a:r>
              <a:rPr lang="en-US" dirty="0"/>
              <a:t>Problem Solving</a:t>
            </a:r>
            <a:endParaRPr lang="en-US" b="1" dirty="0">
              <a:solidFill>
                <a:schemeClr val="accent3"/>
              </a:solidFill>
            </a:endParaRPr>
          </a:p>
        </p:txBody>
      </p:sp>
    </p:spTree>
    <p:extLst>
      <p:ext uri="{BB962C8B-B14F-4D97-AF65-F5344CB8AC3E}">
        <p14:creationId xmlns:p14="http://schemas.microsoft.com/office/powerpoint/2010/main" val="2962016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36</a:t>
            </a:fld>
            <a:endParaRPr lang="en-US" dirty="0"/>
          </a:p>
        </p:txBody>
      </p:sp>
      <p:sp>
        <p:nvSpPr>
          <p:cNvPr id="3" name="Text Placeholder 2"/>
          <p:cNvSpPr>
            <a:spLocks noGrp="1"/>
          </p:cNvSpPr>
          <p:nvPr>
            <p:ph type="body" sz="quarter" idx="10"/>
          </p:nvPr>
        </p:nvSpPr>
        <p:spPr>
          <a:xfrm>
            <a:off x="678180" y="2057400"/>
            <a:ext cx="7825740" cy="3886200"/>
          </a:xfrm>
        </p:spPr>
        <p:txBody>
          <a:bodyPr/>
          <a:lstStyle/>
          <a:p>
            <a:pPr>
              <a:spcAft>
                <a:spcPts val="600"/>
              </a:spcAft>
            </a:pPr>
            <a:r>
              <a:rPr lang="en-US" dirty="0"/>
              <a:t>How can children and teens be engaged in problem solving?</a:t>
            </a:r>
          </a:p>
          <a:p>
            <a:pPr lvl="1">
              <a:lnSpc>
                <a:spcPts val="2000"/>
              </a:lnSpc>
              <a:spcAft>
                <a:spcPts val="600"/>
              </a:spcAft>
            </a:pPr>
            <a:r>
              <a:rPr lang="en-US" sz="1800" dirty="0"/>
              <a:t>Share your interest in supporting the child or teen and your belief </a:t>
            </a:r>
            <a:br>
              <a:rPr lang="en-US" sz="1800" dirty="0"/>
            </a:br>
            <a:r>
              <a:rPr lang="en-US" sz="1800" dirty="0"/>
              <a:t>in a solution (“Let’s figure this out”)</a:t>
            </a:r>
          </a:p>
          <a:p>
            <a:pPr lvl="1">
              <a:lnSpc>
                <a:spcPts val="2000"/>
              </a:lnSpc>
              <a:spcAft>
                <a:spcPts val="600"/>
              </a:spcAft>
            </a:pPr>
            <a:r>
              <a:rPr lang="en-US" sz="1800" b="1" dirty="0">
                <a:solidFill>
                  <a:schemeClr val="accent3"/>
                </a:solidFill>
              </a:rPr>
              <a:t>Help the child or teen identify the problem </a:t>
            </a:r>
            <a:r>
              <a:rPr lang="en-US" sz="1800" dirty="0"/>
              <a:t>(“What is it you are trying to solve?”)</a:t>
            </a:r>
          </a:p>
          <a:p>
            <a:pPr lvl="1">
              <a:lnSpc>
                <a:spcPts val="2000"/>
              </a:lnSpc>
              <a:spcAft>
                <a:spcPts val="600"/>
              </a:spcAft>
            </a:pPr>
            <a:r>
              <a:rPr lang="en-US" sz="1800" dirty="0"/>
              <a:t>Identify goals or desired outcomes (“What do we want to happen?”)</a:t>
            </a:r>
          </a:p>
          <a:p>
            <a:pPr lvl="1">
              <a:lnSpc>
                <a:spcPts val="2000"/>
              </a:lnSpc>
              <a:spcAft>
                <a:spcPts val="600"/>
              </a:spcAft>
            </a:pPr>
            <a:r>
              <a:rPr lang="en-US" sz="1800" dirty="0"/>
              <a:t>Identify choices (“What different things can we do?”)</a:t>
            </a:r>
          </a:p>
          <a:p>
            <a:pPr lvl="1">
              <a:lnSpc>
                <a:spcPts val="2000"/>
              </a:lnSpc>
              <a:spcAft>
                <a:spcPts val="600"/>
              </a:spcAft>
            </a:pPr>
            <a:r>
              <a:rPr lang="en-US" sz="1800" dirty="0"/>
              <a:t>Identify consequences (“What might happen if we do that?”)</a:t>
            </a:r>
          </a:p>
          <a:p>
            <a:pPr lvl="1">
              <a:lnSpc>
                <a:spcPts val="2000"/>
              </a:lnSpc>
              <a:spcAft>
                <a:spcPts val="600"/>
              </a:spcAft>
            </a:pPr>
            <a:r>
              <a:rPr lang="en-US" sz="1800" dirty="0"/>
              <a:t>Make a plan and be a troubleshooter. </a:t>
            </a:r>
            <a:r>
              <a:rPr lang="en-US" sz="1800" b="1" dirty="0">
                <a:solidFill>
                  <a:srgbClr val="DA5521"/>
                </a:solidFill>
              </a:rPr>
              <a:t>Stay in the adult support role</a:t>
            </a:r>
          </a:p>
          <a:p>
            <a:pPr lvl="1">
              <a:spcAft>
                <a:spcPts val="600"/>
              </a:spcAft>
            </a:pPr>
            <a:endParaRPr lang="en-US" dirty="0"/>
          </a:p>
          <a:p>
            <a:pPr>
              <a:spcAft>
                <a:spcPts val="600"/>
              </a:spcAft>
            </a:pPr>
            <a:endParaRPr lang="en-US" b="1" dirty="0">
              <a:solidFill>
                <a:schemeClr val="accent3"/>
              </a:solidFill>
            </a:endParaRPr>
          </a:p>
          <a:p>
            <a:pPr>
              <a:spcAft>
                <a:spcPts val="600"/>
              </a:spcAft>
            </a:pPr>
            <a:endParaRPr lang="en-US" b="1" dirty="0">
              <a:solidFill>
                <a:schemeClr val="accent3"/>
              </a:solidFill>
            </a:endParaRPr>
          </a:p>
        </p:txBody>
      </p:sp>
      <p:sp>
        <p:nvSpPr>
          <p:cNvPr id="4" name="Title 3"/>
          <p:cNvSpPr>
            <a:spLocks noGrp="1"/>
          </p:cNvSpPr>
          <p:nvPr>
            <p:ph type="title"/>
          </p:nvPr>
        </p:nvSpPr>
        <p:spPr/>
        <p:txBody>
          <a:bodyPr/>
          <a:lstStyle/>
          <a:p>
            <a:r>
              <a:rPr lang="en-US" dirty="0"/>
              <a:t>Problem Solving</a:t>
            </a:r>
          </a:p>
        </p:txBody>
      </p:sp>
    </p:spTree>
    <p:extLst>
      <p:ext uri="{BB962C8B-B14F-4D97-AF65-F5344CB8AC3E}">
        <p14:creationId xmlns:p14="http://schemas.microsoft.com/office/powerpoint/2010/main" val="3331549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37</a:t>
            </a:fld>
            <a:endParaRPr lang="en-US" dirty="0"/>
          </a:p>
        </p:txBody>
      </p:sp>
      <p:sp>
        <p:nvSpPr>
          <p:cNvPr id="3" name="Text Placeholder 2"/>
          <p:cNvSpPr>
            <a:spLocks noGrp="1"/>
          </p:cNvSpPr>
          <p:nvPr>
            <p:ph type="body" sz="quarter" idx="10"/>
          </p:nvPr>
        </p:nvSpPr>
        <p:spPr>
          <a:xfrm>
            <a:off x="1412240" y="2026920"/>
            <a:ext cx="6319520" cy="3886200"/>
          </a:xfrm>
        </p:spPr>
        <p:txBody>
          <a:bodyPr/>
          <a:lstStyle/>
          <a:p>
            <a:pPr>
              <a:lnSpc>
                <a:spcPct val="100000"/>
              </a:lnSpc>
              <a:buFont typeface="Arial" panose="020B0604020202020204" pitchFamily="34" charset="0"/>
              <a:buChar char="•"/>
            </a:pPr>
            <a:r>
              <a:rPr lang="en-US" dirty="0"/>
              <a:t>A </a:t>
            </a:r>
            <a:r>
              <a:rPr lang="en-US" dirty="0" smtClean="0"/>
              <a:t>child’s </a:t>
            </a:r>
            <a:r>
              <a:rPr lang="en-US" dirty="0"/>
              <a:t>or teen’s ability to engage in problem solving depends on:</a:t>
            </a:r>
          </a:p>
          <a:p>
            <a:pPr lvl="1">
              <a:lnSpc>
                <a:spcPct val="100000"/>
              </a:lnSpc>
              <a:buFont typeface="Arial" panose="020B0604020202020204" pitchFamily="34" charset="0"/>
              <a:buChar char="−"/>
            </a:pPr>
            <a:r>
              <a:rPr lang="en-US" sz="1800" dirty="0"/>
              <a:t>Whether he or she feels powerful enough to make a choice, or believes he or she has one</a:t>
            </a:r>
          </a:p>
          <a:p>
            <a:pPr lvl="1">
              <a:lnSpc>
                <a:spcPct val="100000"/>
              </a:lnSpc>
              <a:buFont typeface="Arial" panose="020B0604020202020204" pitchFamily="34" charset="0"/>
              <a:buChar char="−"/>
            </a:pPr>
            <a:r>
              <a:rPr lang="en-US" sz="1800" dirty="0"/>
              <a:t>Which part of the brain is online</a:t>
            </a:r>
          </a:p>
          <a:p>
            <a:pPr lvl="1">
              <a:lnSpc>
                <a:spcPct val="100000"/>
              </a:lnSpc>
              <a:spcAft>
                <a:spcPts val="1200"/>
              </a:spcAft>
              <a:buFont typeface="Arial" panose="020B0604020202020204" pitchFamily="34" charset="0"/>
              <a:buChar char="−"/>
            </a:pPr>
            <a:r>
              <a:rPr lang="en-US" sz="1800" dirty="0"/>
              <a:t>His or her stage of development</a:t>
            </a:r>
          </a:p>
          <a:p>
            <a:pPr>
              <a:lnSpc>
                <a:spcPct val="100000"/>
              </a:lnSpc>
            </a:pPr>
            <a:r>
              <a:rPr lang="en-US" dirty="0"/>
              <a:t>Your ability to be calm and use this approach at appropriate times — and provide ongoing support — are crucial. Very few children or teens can problem solve independently</a:t>
            </a:r>
          </a:p>
          <a:p>
            <a:pPr>
              <a:lnSpc>
                <a:spcPct val="100000"/>
              </a:lnSpc>
            </a:pPr>
            <a:endParaRPr lang="en-US" dirty="0"/>
          </a:p>
          <a:p>
            <a:pPr>
              <a:lnSpc>
                <a:spcPct val="100000"/>
              </a:lnSpc>
            </a:pPr>
            <a:endParaRPr lang="en-US" dirty="0"/>
          </a:p>
        </p:txBody>
      </p:sp>
      <p:sp>
        <p:nvSpPr>
          <p:cNvPr id="4" name="Title 3"/>
          <p:cNvSpPr>
            <a:spLocks noGrp="1"/>
          </p:cNvSpPr>
          <p:nvPr>
            <p:ph type="title"/>
          </p:nvPr>
        </p:nvSpPr>
        <p:spPr/>
        <p:txBody>
          <a:bodyPr/>
          <a:lstStyle/>
          <a:p>
            <a:r>
              <a:rPr lang="en-US" dirty="0"/>
              <a:t>Problem Solving: Trauma Considerations</a:t>
            </a:r>
          </a:p>
        </p:txBody>
      </p:sp>
    </p:spTree>
    <p:extLst>
      <p:ext uri="{BB962C8B-B14F-4D97-AF65-F5344CB8AC3E}">
        <p14:creationId xmlns:p14="http://schemas.microsoft.com/office/powerpoint/2010/main" val="51680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38</a:t>
            </a:fld>
            <a:endParaRPr lang="en-US" dirty="0"/>
          </a:p>
        </p:txBody>
      </p:sp>
      <p:sp>
        <p:nvSpPr>
          <p:cNvPr id="3" name="Text Placeholder 2"/>
          <p:cNvSpPr>
            <a:spLocks noGrp="1"/>
          </p:cNvSpPr>
          <p:nvPr>
            <p:ph type="body" sz="quarter" idx="10"/>
          </p:nvPr>
        </p:nvSpPr>
        <p:spPr>
          <a:xfrm>
            <a:off x="949325" y="1996440"/>
            <a:ext cx="7245350" cy="3886200"/>
          </a:xfrm>
        </p:spPr>
        <p:txBody>
          <a:bodyPr/>
          <a:lstStyle/>
          <a:p>
            <a:pPr>
              <a:lnSpc>
                <a:spcPct val="100000"/>
              </a:lnSpc>
            </a:pPr>
            <a:r>
              <a:rPr lang="en-US" dirty="0"/>
              <a:t>Why use limit setting?</a:t>
            </a:r>
          </a:p>
          <a:p>
            <a:pPr lvl="1">
              <a:lnSpc>
                <a:spcPct val="100000"/>
              </a:lnSpc>
            </a:pPr>
            <a:r>
              <a:rPr lang="en-US" sz="1800" dirty="0"/>
              <a:t>To establish an understanding of boundaries, expectations and a safe world</a:t>
            </a:r>
          </a:p>
          <a:p>
            <a:pPr lvl="1">
              <a:lnSpc>
                <a:spcPct val="100000"/>
              </a:lnSpc>
            </a:pPr>
            <a:r>
              <a:rPr lang="en-US" sz="1800" dirty="0"/>
              <a:t>To help children and teens contain and shift negative behaviors and identify positive alternatives</a:t>
            </a:r>
          </a:p>
          <a:p>
            <a:pPr lvl="1">
              <a:lnSpc>
                <a:spcPct val="100000"/>
              </a:lnSpc>
              <a:spcAft>
                <a:spcPts val="1200"/>
              </a:spcAft>
            </a:pPr>
            <a:r>
              <a:rPr lang="en-US" sz="1800" dirty="0"/>
              <a:t>To help children and teens learn where the lines are with inappropriate behaviors</a:t>
            </a:r>
          </a:p>
          <a:p>
            <a:pPr>
              <a:lnSpc>
                <a:spcPct val="100000"/>
              </a:lnSpc>
            </a:pPr>
            <a:r>
              <a:rPr lang="en-US" dirty="0"/>
              <a:t>When should you use limit setting?</a:t>
            </a:r>
          </a:p>
          <a:p>
            <a:pPr lvl="1">
              <a:lnSpc>
                <a:spcPct val="100000"/>
              </a:lnSpc>
            </a:pPr>
            <a:r>
              <a:rPr lang="en-US" sz="1800" dirty="0"/>
              <a:t>When a </a:t>
            </a:r>
            <a:r>
              <a:rPr lang="en-US" sz="1800" dirty="0" smtClean="0"/>
              <a:t>child’s </a:t>
            </a:r>
            <a:r>
              <a:rPr lang="en-US" sz="1800" dirty="0"/>
              <a:t>or teen’s behavior crosses established boundaries related to safety, harm to others or harm to the child or teen</a:t>
            </a:r>
          </a:p>
          <a:p>
            <a:pPr lvl="1">
              <a:lnSpc>
                <a:spcPct val="100000"/>
              </a:lnSpc>
            </a:pPr>
            <a:r>
              <a:rPr lang="en-US" sz="1800" dirty="0"/>
              <a:t>Thoughtfully and </a:t>
            </a:r>
            <a:r>
              <a:rPr lang="en-US" sz="1800" b="1" dirty="0">
                <a:solidFill>
                  <a:schemeClr val="accent3"/>
                </a:solidFill>
              </a:rPr>
              <a:t>not for every behavior</a:t>
            </a:r>
          </a:p>
        </p:txBody>
      </p:sp>
      <p:sp>
        <p:nvSpPr>
          <p:cNvPr id="4" name="Title 3"/>
          <p:cNvSpPr>
            <a:spLocks noGrp="1"/>
          </p:cNvSpPr>
          <p:nvPr>
            <p:ph type="title"/>
          </p:nvPr>
        </p:nvSpPr>
        <p:spPr/>
        <p:txBody>
          <a:bodyPr/>
          <a:lstStyle/>
          <a:p>
            <a:r>
              <a:rPr lang="en-US" dirty="0"/>
              <a:t>Limit Setting</a:t>
            </a:r>
          </a:p>
        </p:txBody>
      </p:sp>
    </p:spTree>
    <p:extLst>
      <p:ext uri="{BB962C8B-B14F-4D97-AF65-F5344CB8AC3E}">
        <p14:creationId xmlns:p14="http://schemas.microsoft.com/office/powerpoint/2010/main" val="2718062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a:t>
            </a:fld>
            <a:endParaRPr lang="en-US" dirty="0"/>
          </a:p>
        </p:txBody>
      </p:sp>
      <p:sp>
        <p:nvSpPr>
          <p:cNvPr id="4" name="Title 3"/>
          <p:cNvSpPr>
            <a:spLocks noGrp="1"/>
          </p:cNvSpPr>
          <p:nvPr>
            <p:ph type="title"/>
          </p:nvPr>
        </p:nvSpPr>
        <p:spPr/>
        <p:txBody>
          <a:bodyPr/>
          <a:lstStyle/>
          <a:p>
            <a:r>
              <a:rPr lang="en-US" dirty="0"/>
              <a:t>Welcome</a:t>
            </a:r>
          </a:p>
        </p:txBody>
      </p:sp>
      <p:sp>
        <p:nvSpPr>
          <p:cNvPr id="7" name="Text Placeholder 2"/>
          <p:cNvSpPr>
            <a:spLocks noGrp="1"/>
          </p:cNvSpPr>
          <p:nvPr>
            <p:ph type="body" sz="quarter" idx="10"/>
          </p:nvPr>
        </p:nvSpPr>
        <p:spPr>
          <a:xfrm>
            <a:off x="1152053" y="1984972"/>
            <a:ext cx="6839893" cy="1382917"/>
          </a:xfrm>
        </p:spPr>
        <p:txBody>
          <a:bodyPr/>
          <a:lstStyle/>
          <a:p>
            <a:pPr marL="285750" indent="-285750">
              <a:spcAft>
                <a:spcPts val="1200"/>
              </a:spcAft>
              <a:buSzPct val="100000"/>
              <a:buFont typeface="Arial" panose="020B0604020202020204" pitchFamily="34" charset="0"/>
              <a:buChar char="•"/>
            </a:pPr>
            <a:r>
              <a:rPr lang="en-US" dirty="0"/>
              <a:t>This group will meet nine times for two hours each time</a:t>
            </a:r>
          </a:p>
          <a:p>
            <a:pPr marL="285750" indent="-285750">
              <a:spcAft>
                <a:spcPts val="1200"/>
              </a:spcAft>
              <a:buSzPct val="100000"/>
              <a:buFont typeface="Arial" panose="020B0604020202020204" pitchFamily="34" charset="0"/>
              <a:buChar char="•"/>
            </a:pPr>
            <a:r>
              <a:rPr lang="en-US" b="1" dirty="0">
                <a:solidFill>
                  <a:schemeClr val="accent3"/>
                </a:solidFill>
              </a:rPr>
              <a:t>Please attend all sessions</a:t>
            </a:r>
          </a:p>
          <a:p>
            <a:pPr marL="285750" indent="-285750">
              <a:spcAft>
                <a:spcPts val="1200"/>
              </a:spcAft>
              <a:buSzPct val="100000"/>
              <a:buFont typeface="Arial" panose="020B0604020202020204" pitchFamily="34" charset="0"/>
              <a:buChar char="•"/>
            </a:pPr>
            <a:r>
              <a:rPr lang="en-US" dirty="0"/>
              <a:t>Each session will include the following segments:</a:t>
            </a:r>
          </a:p>
        </p:txBody>
      </p:sp>
      <p:sp>
        <p:nvSpPr>
          <p:cNvPr id="8" name="TextBox 7"/>
          <p:cNvSpPr txBox="1"/>
          <p:nvPr/>
        </p:nvSpPr>
        <p:spPr>
          <a:xfrm>
            <a:off x="1448557" y="3739082"/>
            <a:ext cx="2924270" cy="1431161"/>
          </a:xfrm>
          <a:prstGeom prst="rect">
            <a:avLst/>
          </a:prstGeom>
          <a:noFill/>
        </p:spPr>
        <p:txBody>
          <a:bodyPr wrap="square" rtlCol="0">
            <a:spAutoFit/>
          </a:bodyPr>
          <a:lstStyle/>
          <a:p>
            <a:pPr marL="0" lvl="1" indent="-285750">
              <a:spcAft>
                <a:spcPts val="600"/>
              </a:spcAft>
              <a:buClr>
                <a:schemeClr val="accent3"/>
              </a:buClr>
              <a:buFont typeface="Arial" panose="020B0604020202020204" pitchFamily="34" charset="0"/>
              <a:buChar char="•"/>
            </a:pPr>
            <a:r>
              <a:rPr lang="en-US" dirty="0">
                <a:solidFill>
                  <a:schemeClr val="tx2"/>
                </a:solidFill>
              </a:rPr>
              <a:t>Warm-up</a:t>
            </a:r>
          </a:p>
          <a:p>
            <a:pPr marL="0" lvl="1" indent="-285750">
              <a:spcAft>
                <a:spcPts val="600"/>
              </a:spcAft>
              <a:buClr>
                <a:schemeClr val="accent3"/>
              </a:buClr>
              <a:buFont typeface="Arial" panose="020B0604020202020204" pitchFamily="34" charset="0"/>
              <a:buChar char="•"/>
            </a:pPr>
            <a:r>
              <a:rPr lang="en-US" dirty="0">
                <a:solidFill>
                  <a:schemeClr val="tx2"/>
                </a:solidFill>
              </a:rPr>
              <a:t>Opening check-in</a:t>
            </a:r>
          </a:p>
          <a:p>
            <a:pPr marL="0" lvl="1" indent="-285750">
              <a:spcAft>
                <a:spcPts val="600"/>
              </a:spcAft>
              <a:buClr>
                <a:schemeClr val="accent3"/>
              </a:buClr>
              <a:buFont typeface="Arial" panose="020B0604020202020204" pitchFamily="34" charset="0"/>
              <a:buChar char="•"/>
            </a:pPr>
            <a:r>
              <a:rPr lang="en-US" dirty="0">
                <a:solidFill>
                  <a:schemeClr val="tx2"/>
                </a:solidFill>
              </a:rPr>
              <a:t>Review and report back</a:t>
            </a:r>
          </a:p>
          <a:p>
            <a:pPr marL="0" lvl="1" indent="-285750">
              <a:spcAft>
                <a:spcPts val="600"/>
              </a:spcAft>
              <a:buClr>
                <a:schemeClr val="accent3"/>
              </a:buClr>
              <a:buFont typeface="Arial" panose="020B0604020202020204" pitchFamily="34" charset="0"/>
              <a:buChar char="•"/>
            </a:pPr>
            <a:r>
              <a:rPr lang="en-US" dirty="0">
                <a:solidFill>
                  <a:schemeClr val="tx2"/>
                </a:solidFill>
              </a:rPr>
              <a:t>Theme of the day</a:t>
            </a:r>
          </a:p>
        </p:txBody>
      </p:sp>
      <p:sp>
        <p:nvSpPr>
          <p:cNvPr id="9" name="TextBox 8"/>
          <p:cNvSpPr txBox="1"/>
          <p:nvPr/>
        </p:nvSpPr>
        <p:spPr>
          <a:xfrm>
            <a:off x="4617270" y="3739082"/>
            <a:ext cx="3057807" cy="1785104"/>
          </a:xfrm>
          <a:prstGeom prst="rect">
            <a:avLst/>
          </a:prstGeom>
          <a:noFill/>
        </p:spPr>
        <p:txBody>
          <a:bodyPr wrap="square" rtlCol="0">
            <a:spAutoFit/>
          </a:bodyPr>
          <a:lstStyle/>
          <a:p>
            <a:pPr marL="0" lvl="1" indent="-285750">
              <a:spcAft>
                <a:spcPts val="600"/>
              </a:spcAft>
              <a:buClr>
                <a:schemeClr val="accent3"/>
              </a:buClr>
              <a:buFont typeface="Arial" panose="020B0604020202020204" pitchFamily="34" charset="0"/>
              <a:buChar char="•"/>
            </a:pPr>
            <a:r>
              <a:rPr lang="en-US" dirty="0">
                <a:solidFill>
                  <a:schemeClr val="tx2"/>
                </a:solidFill>
              </a:rPr>
              <a:t>Self-reflection</a:t>
            </a:r>
          </a:p>
          <a:p>
            <a:pPr marL="0" lvl="1" indent="-285750">
              <a:spcAft>
                <a:spcPts val="600"/>
              </a:spcAft>
              <a:buClr>
                <a:schemeClr val="accent3"/>
              </a:buClr>
              <a:buFont typeface="Arial" panose="020B0604020202020204" pitchFamily="34" charset="0"/>
              <a:buChar char="•"/>
            </a:pPr>
            <a:r>
              <a:rPr lang="en-US" dirty="0">
                <a:solidFill>
                  <a:schemeClr val="tx2"/>
                </a:solidFill>
              </a:rPr>
              <a:t>Take home</a:t>
            </a:r>
          </a:p>
          <a:p>
            <a:pPr marL="0" lvl="1" indent="-285750">
              <a:spcAft>
                <a:spcPts val="600"/>
              </a:spcAft>
              <a:buClr>
                <a:schemeClr val="accent3"/>
              </a:buClr>
              <a:buFont typeface="Arial" panose="020B0604020202020204" pitchFamily="34" charset="0"/>
              <a:buChar char="•"/>
            </a:pPr>
            <a:r>
              <a:rPr lang="en-US" dirty="0">
                <a:solidFill>
                  <a:schemeClr val="tx2"/>
                </a:solidFill>
              </a:rPr>
              <a:t>Practice</a:t>
            </a:r>
          </a:p>
          <a:p>
            <a:pPr marL="0" lvl="1" indent="-285750">
              <a:spcAft>
                <a:spcPts val="600"/>
              </a:spcAft>
              <a:buClr>
                <a:schemeClr val="accent3"/>
              </a:buClr>
              <a:buFont typeface="Arial" panose="020B0604020202020204" pitchFamily="34" charset="0"/>
              <a:buChar char="•"/>
            </a:pPr>
            <a:r>
              <a:rPr lang="en-US" dirty="0">
                <a:solidFill>
                  <a:schemeClr val="tx2"/>
                </a:solidFill>
              </a:rPr>
              <a:t>Closing check-in</a:t>
            </a:r>
          </a:p>
          <a:p>
            <a:endParaRPr lang="en-US" dirty="0">
              <a:solidFill>
                <a:schemeClr val="tx2"/>
              </a:solidFill>
            </a:endParaRPr>
          </a:p>
        </p:txBody>
      </p:sp>
    </p:spTree>
    <p:extLst>
      <p:ext uri="{BB962C8B-B14F-4D97-AF65-F5344CB8AC3E}">
        <p14:creationId xmlns:p14="http://schemas.microsoft.com/office/powerpoint/2010/main" val="839954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39</a:t>
            </a:fld>
            <a:endParaRPr lang="en-US" dirty="0"/>
          </a:p>
        </p:txBody>
      </p:sp>
      <p:sp>
        <p:nvSpPr>
          <p:cNvPr id="3" name="Text Placeholder 2"/>
          <p:cNvSpPr>
            <a:spLocks noGrp="1"/>
          </p:cNvSpPr>
          <p:nvPr>
            <p:ph type="body" sz="quarter" idx="10"/>
          </p:nvPr>
        </p:nvSpPr>
        <p:spPr>
          <a:xfrm>
            <a:off x="1295400" y="1912937"/>
            <a:ext cx="6553200" cy="3886200"/>
          </a:xfrm>
        </p:spPr>
        <p:txBody>
          <a:bodyPr/>
          <a:lstStyle/>
          <a:p>
            <a:pPr>
              <a:lnSpc>
                <a:spcPct val="100000"/>
              </a:lnSpc>
            </a:pPr>
            <a:r>
              <a:rPr lang="en-US" dirty="0"/>
              <a:t>How to set limits?</a:t>
            </a:r>
          </a:p>
          <a:p>
            <a:pPr lvl="1">
              <a:lnSpc>
                <a:spcPct val="100000"/>
              </a:lnSpc>
            </a:pPr>
            <a:r>
              <a:rPr lang="en-US" sz="1800" dirty="0"/>
              <a:t>When you are calm, if possible</a:t>
            </a:r>
          </a:p>
          <a:p>
            <a:pPr lvl="1">
              <a:lnSpc>
                <a:spcPct val="100000"/>
              </a:lnSpc>
            </a:pPr>
            <a:r>
              <a:rPr lang="en-US" sz="1800" dirty="0"/>
              <a:t>Identify thoughtful, age-appropriate limits in advance of behavior occurring</a:t>
            </a:r>
          </a:p>
          <a:p>
            <a:pPr lvl="1">
              <a:lnSpc>
                <a:spcPct val="100000"/>
              </a:lnSpc>
            </a:pPr>
            <a:r>
              <a:rPr lang="en-US" sz="1800" dirty="0"/>
              <a:t>If you name consequences for certain behavior:</a:t>
            </a:r>
          </a:p>
          <a:p>
            <a:pPr lvl="2">
              <a:lnSpc>
                <a:spcPct val="100000"/>
              </a:lnSpc>
              <a:buFont typeface="Wingdings" charset="2"/>
              <a:buChar char="Ø"/>
            </a:pPr>
            <a:r>
              <a:rPr lang="en-US" sz="1800" dirty="0"/>
              <a:t>Do so when the child or teen is reasonably calm</a:t>
            </a:r>
          </a:p>
          <a:p>
            <a:pPr lvl="2">
              <a:lnSpc>
                <a:spcPct val="100000"/>
              </a:lnSpc>
              <a:spcAft>
                <a:spcPts val="1200"/>
              </a:spcAft>
              <a:buFont typeface="Wingdings" charset="2"/>
              <a:buChar char="Ø"/>
            </a:pPr>
            <a:r>
              <a:rPr lang="en-US" sz="1800" dirty="0"/>
              <a:t>Less is more. Be concise and clear; link consequences to the behavior, not the child or teen</a:t>
            </a:r>
          </a:p>
          <a:p>
            <a:pPr marL="0" indent="0">
              <a:lnSpc>
                <a:spcPct val="100000"/>
              </a:lnSpc>
              <a:buNone/>
            </a:pPr>
            <a:r>
              <a:rPr lang="en-US" b="1" dirty="0">
                <a:solidFill>
                  <a:schemeClr val="accent3"/>
                </a:solidFill>
              </a:rPr>
              <a:t>Move on when you can</a:t>
            </a:r>
            <a:r>
              <a:rPr lang="en-US" dirty="0"/>
              <a:t>. Allow the child or teen to be angry about a consequence but also create space for relationship repair. </a:t>
            </a:r>
            <a:r>
              <a:rPr lang="en-US" b="1" dirty="0">
                <a:solidFill>
                  <a:schemeClr val="accent3"/>
                </a:solidFill>
              </a:rPr>
              <a:t>Use your own self-care tools</a:t>
            </a:r>
          </a:p>
        </p:txBody>
      </p:sp>
      <p:sp>
        <p:nvSpPr>
          <p:cNvPr id="4" name="Title 3"/>
          <p:cNvSpPr>
            <a:spLocks noGrp="1"/>
          </p:cNvSpPr>
          <p:nvPr>
            <p:ph type="title"/>
          </p:nvPr>
        </p:nvSpPr>
        <p:spPr/>
        <p:txBody>
          <a:bodyPr/>
          <a:lstStyle/>
          <a:p>
            <a:r>
              <a:rPr lang="en-US" dirty="0"/>
              <a:t>Limit Setting</a:t>
            </a:r>
          </a:p>
        </p:txBody>
      </p:sp>
    </p:spTree>
    <p:extLst>
      <p:ext uri="{BB962C8B-B14F-4D97-AF65-F5344CB8AC3E}">
        <p14:creationId xmlns:p14="http://schemas.microsoft.com/office/powerpoint/2010/main" val="2360176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40</a:t>
            </a:fld>
            <a:endParaRPr lang="en-US" dirty="0"/>
          </a:p>
        </p:txBody>
      </p:sp>
      <p:sp>
        <p:nvSpPr>
          <p:cNvPr id="3" name="Text Placeholder 2"/>
          <p:cNvSpPr>
            <a:spLocks noGrp="1"/>
          </p:cNvSpPr>
          <p:nvPr>
            <p:ph type="body" sz="quarter" idx="10"/>
          </p:nvPr>
        </p:nvSpPr>
        <p:spPr>
          <a:xfrm>
            <a:off x="1239520" y="2077720"/>
            <a:ext cx="6664960" cy="3886200"/>
          </a:xfrm>
        </p:spPr>
        <p:txBody>
          <a:bodyPr/>
          <a:lstStyle/>
          <a:p>
            <a:pPr>
              <a:lnSpc>
                <a:spcPct val="100000"/>
              </a:lnSpc>
              <a:buFont typeface="Arial" panose="020B0604020202020204" pitchFamily="34" charset="0"/>
              <a:buChar char="•"/>
            </a:pPr>
            <a:r>
              <a:rPr lang="en-US" dirty="0"/>
              <a:t>Any limit can be a potential trigger for a child or teen who has experienced trauma</a:t>
            </a:r>
          </a:p>
          <a:p>
            <a:pPr>
              <a:lnSpc>
                <a:spcPct val="100000"/>
              </a:lnSpc>
            </a:pPr>
            <a:r>
              <a:rPr lang="en-US" b="1" dirty="0">
                <a:solidFill>
                  <a:schemeClr val="accent3"/>
                </a:solidFill>
              </a:rPr>
              <a:t>Choose consequences carefully</a:t>
            </a:r>
            <a:r>
              <a:rPr lang="en-US" dirty="0"/>
              <a:t>. Time-out may not be the right approach for a child or teen with a neglect history; yelling may trigger a child or teen who has experienced violence</a:t>
            </a:r>
            <a:endParaRPr lang="en-US" dirty="0">
              <a:solidFill>
                <a:schemeClr val="tx1"/>
              </a:solidFill>
            </a:endParaRPr>
          </a:p>
          <a:p>
            <a:pPr>
              <a:lnSpc>
                <a:spcPct val="100000"/>
              </a:lnSpc>
            </a:pPr>
            <a:r>
              <a:rPr lang="en-US" dirty="0"/>
              <a:t>Tune into your child or teen to name feelings, even as you set limits (“It makes sense that you were angry, but we use our words, not our hands, when we are mad”) </a:t>
            </a:r>
          </a:p>
          <a:p>
            <a:pPr>
              <a:lnSpc>
                <a:spcPct val="100000"/>
              </a:lnSpc>
            </a:pPr>
            <a:r>
              <a:rPr lang="en-US" b="1" dirty="0">
                <a:solidFill>
                  <a:schemeClr val="accent3"/>
                </a:solidFill>
              </a:rPr>
              <a:t>Separate the behavior from the child or teen</a:t>
            </a:r>
          </a:p>
        </p:txBody>
      </p:sp>
      <p:sp>
        <p:nvSpPr>
          <p:cNvPr id="4" name="Title 3"/>
          <p:cNvSpPr>
            <a:spLocks noGrp="1"/>
          </p:cNvSpPr>
          <p:nvPr>
            <p:ph type="title"/>
          </p:nvPr>
        </p:nvSpPr>
        <p:spPr/>
        <p:txBody>
          <a:bodyPr/>
          <a:lstStyle/>
          <a:p>
            <a:r>
              <a:rPr lang="en-US" dirty="0"/>
              <a:t>Limit Setting: Trauma Considerations</a:t>
            </a:r>
          </a:p>
        </p:txBody>
      </p:sp>
    </p:spTree>
    <p:extLst>
      <p:ext uri="{BB962C8B-B14F-4D97-AF65-F5344CB8AC3E}">
        <p14:creationId xmlns:p14="http://schemas.microsoft.com/office/powerpoint/2010/main" val="986411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41</a:t>
            </a:fld>
            <a:endParaRPr lang="en-US" dirty="0"/>
          </a:p>
        </p:txBody>
      </p:sp>
      <p:sp>
        <p:nvSpPr>
          <p:cNvPr id="3" name="Text Placeholder 2"/>
          <p:cNvSpPr>
            <a:spLocks noGrp="1"/>
          </p:cNvSpPr>
          <p:nvPr>
            <p:ph type="body" sz="quarter" idx="10"/>
          </p:nvPr>
        </p:nvSpPr>
        <p:spPr>
          <a:xfrm>
            <a:off x="756919" y="1772239"/>
            <a:ext cx="7106921" cy="4171361"/>
          </a:xfrm>
        </p:spPr>
        <p:txBody>
          <a:bodyPr/>
          <a:lstStyle/>
          <a:p>
            <a:pPr marL="0" indent="0">
              <a:lnSpc>
                <a:spcPct val="100000"/>
              </a:lnSpc>
              <a:spcAft>
                <a:spcPts val="600"/>
              </a:spcAft>
              <a:buNone/>
            </a:pPr>
            <a:r>
              <a:rPr lang="en-US" b="1" dirty="0"/>
              <a:t>Behavior: </a:t>
            </a:r>
            <a:r>
              <a:rPr lang="en-US" dirty="0"/>
              <a:t>Throwing things at foster mom when overwhelmed</a:t>
            </a:r>
          </a:p>
          <a:p>
            <a:pPr>
              <a:lnSpc>
                <a:spcPct val="100000"/>
              </a:lnSpc>
              <a:spcAft>
                <a:spcPts val="600"/>
              </a:spcAft>
            </a:pPr>
            <a:r>
              <a:rPr lang="en-US" dirty="0"/>
              <a:t>Olivia’s foster mother sat with Olivia when she was calm during their evening chat time. They talked about how everyone in the home was an important part of the family and contributed to keeping the house running smoothly </a:t>
            </a:r>
          </a:p>
          <a:p>
            <a:pPr>
              <a:lnSpc>
                <a:spcPct val="100000"/>
              </a:lnSpc>
              <a:spcAft>
                <a:spcPts val="600"/>
              </a:spcAft>
            </a:pPr>
            <a:r>
              <a:rPr lang="en-US" dirty="0"/>
              <a:t>The foster mom noted that chores were hard for Olivia </a:t>
            </a:r>
            <a:br>
              <a:rPr lang="en-US" dirty="0"/>
            </a:br>
            <a:r>
              <a:rPr lang="en-US" dirty="0"/>
              <a:t>and asked if they could figure out a way to help Olivia </a:t>
            </a:r>
            <a:br>
              <a:rPr lang="en-US" dirty="0"/>
            </a:br>
            <a:r>
              <a:rPr lang="en-US" dirty="0"/>
              <a:t>feel more successful at doing them </a:t>
            </a:r>
          </a:p>
          <a:p>
            <a:pPr>
              <a:lnSpc>
                <a:spcPct val="100000"/>
              </a:lnSpc>
              <a:spcAft>
                <a:spcPts val="600"/>
              </a:spcAft>
            </a:pPr>
            <a:r>
              <a:rPr lang="en-US" dirty="0"/>
              <a:t>When Olivia had a hard time generating ideas, her foster mother suggested that the two of them </a:t>
            </a:r>
            <a:r>
              <a:rPr lang="en-US" b="1" dirty="0">
                <a:solidFill>
                  <a:schemeClr val="accent3"/>
                </a:solidFill>
              </a:rPr>
              <a:t>practice doing some chores together</a:t>
            </a:r>
            <a:r>
              <a:rPr lang="en-US" dirty="0"/>
              <a:t>. She also talked about ways </a:t>
            </a:r>
            <a:r>
              <a:rPr lang="en-US" dirty="0" smtClean="0"/>
              <a:t>Olivia </a:t>
            </a:r>
            <a:r>
              <a:rPr lang="en-US" dirty="0"/>
              <a:t>could tell her she was feeling overwhelmed</a:t>
            </a:r>
            <a:endParaRPr lang="en-US" b="1" dirty="0">
              <a:solidFill>
                <a:schemeClr val="accent3"/>
              </a:solidFill>
            </a:endParaRPr>
          </a:p>
        </p:txBody>
      </p:sp>
      <p:sp>
        <p:nvSpPr>
          <p:cNvPr id="4" name="Title 3"/>
          <p:cNvSpPr>
            <a:spLocks noGrp="1"/>
          </p:cNvSpPr>
          <p:nvPr>
            <p:ph type="title"/>
          </p:nvPr>
        </p:nvSpPr>
        <p:spPr>
          <a:xfrm>
            <a:off x="631596" y="584462"/>
            <a:ext cx="8055204" cy="710938"/>
          </a:xfrm>
        </p:spPr>
        <p:txBody>
          <a:bodyPr/>
          <a:lstStyle/>
          <a:p>
            <a:r>
              <a:rPr lang="en-US" dirty="0"/>
              <a:t/>
            </a:r>
            <a:br>
              <a:rPr lang="en-US" dirty="0"/>
            </a:br>
            <a:r>
              <a:rPr lang="en-US" dirty="0"/>
              <a:t>Problem Solving</a:t>
            </a:r>
            <a:br>
              <a:rPr lang="en-US" dirty="0"/>
            </a:br>
            <a:r>
              <a:rPr lang="en-US" dirty="0"/>
              <a:t/>
            </a:r>
            <a:br>
              <a:rPr lang="en-US" dirty="0"/>
            </a:b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954" y="3383280"/>
            <a:ext cx="458016" cy="2894103"/>
          </a:xfrm>
          <a:prstGeom prst="rect">
            <a:avLst/>
          </a:prstGeom>
        </p:spPr>
      </p:pic>
    </p:spTree>
    <p:extLst>
      <p:ext uri="{BB962C8B-B14F-4D97-AF65-F5344CB8AC3E}">
        <p14:creationId xmlns:p14="http://schemas.microsoft.com/office/powerpoint/2010/main" val="2152895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42</a:t>
            </a:fld>
            <a:endParaRPr lang="en-US" dirty="0"/>
          </a:p>
        </p:txBody>
      </p:sp>
      <p:sp>
        <p:nvSpPr>
          <p:cNvPr id="3" name="Text Placeholder 2"/>
          <p:cNvSpPr>
            <a:spLocks noGrp="1"/>
          </p:cNvSpPr>
          <p:nvPr>
            <p:ph type="body" sz="quarter" idx="10"/>
          </p:nvPr>
        </p:nvSpPr>
        <p:spPr>
          <a:xfrm>
            <a:off x="1371600" y="2057400"/>
            <a:ext cx="6004560" cy="3886200"/>
          </a:xfrm>
        </p:spPr>
        <p:txBody>
          <a:bodyPr/>
          <a:lstStyle/>
          <a:p>
            <a:pPr>
              <a:lnSpc>
                <a:spcPct val="100000"/>
              </a:lnSpc>
              <a:spcAft>
                <a:spcPts val="1200"/>
              </a:spcAft>
            </a:pPr>
            <a:r>
              <a:rPr lang="en-US" dirty="0"/>
              <a:t>Olivia’s foster parents worked hard to notice and comment positively on any instances in which Olivia did something around the house, such as cleaning up her toys, putting clothes in the laundry or doing age-appropriate self-care tasks such as brushing her teeth </a:t>
            </a:r>
          </a:p>
          <a:p>
            <a:pPr>
              <a:lnSpc>
                <a:spcPct val="100000"/>
              </a:lnSpc>
              <a:spcAft>
                <a:spcPts val="1200"/>
              </a:spcAft>
            </a:pPr>
            <a:r>
              <a:rPr lang="en-US" dirty="0"/>
              <a:t>They also began to </a:t>
            </a:r>
            <a:r>
              <a:rPr lang="en-US" b="1" dirty="0">
                <a:solidFill>
                  <a:schemeClr val="accent3"/>
                </a:solidFill>
              </a:rPr>
              <a:t>tune in and name moments </a:t>
            </a:r>
            <a:r>
              <a:rPr lang="en-US" dirty="0"/>
              <a:t>when Olivia got upset but not aggressive and praised her for using her regulation tools</a:t>
            </a:r>
          </a:p>
        </p:txBody>
      </p:sp>
      <p:sp>
        <p:nvSpPr>
          <p:cNvPr id="4" name="Title 3"/>
          <p:cNvSpPr>
            <a:spLocks noGrp="1"/>
          </p:cNvSpPr>
          <p:nvPr>
            <p:ph type="title"/>
          </p:nvPr>
        </p:nvSpPr>
        <p:spPr/>
        <p:txBody>
          <a:bodyPr/>
          <a:lstStyle/>
          <a:p>
            <a:r>
              <a:rPr lang="en-US" dirty="0"/>
              <a:t>Praising Effort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414" y="2036612"/>
            <a:ext cx="681268" cy="4304779"/>
          </a:xfrm>
          <a:prstGeom prst="rect">
            <a:avLst/>
          </a:prstGeom>
        </p:spPr>
      </p:pic>
    </p:spTree>
    <p:extLst>
      <p:ext uri="{BB962C8B-B14F-4D97-AF65-F5344CB8AC3E}">
        <p14:creationId xmlns:p14="http://schemas.microsoft.com/office/powerpoint/2010/main" val="3085485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43</a:t>
            </a:fld>
            <a:endParaRPr lang="en-US" dirty="0"/>
          </a:p>
        </p:txBody>
      </p:sp>
      <p:sp>
        <p:nvSpPr>
          <p:cNvPr id="3" name="Text Placeholder 2"/>
          <p:cNvSpPr>
            <a:spLocks noGrp="1"/>
          </p:cNvSpPr>
          <p:nvPr>
            <p:ph type="body" sz="quarter" idx="10"/>
          </p:nvPr>
        </p:nvSpPr>
        <p:spPr>
          <a:xfrm>
            <a:off x="955040" y="2057400"/>
            <a:ext cx="6146800" cy="3886200"/>
          </a:xfrm>
        </p:spPr>
        <p:txBody>
          <a:bodyPr/>
          <a:lstStyle/>
          <a:p>
            <a:pPr>
              <a:lnSpc>
                <a:spcPct val="100000"/>
              </a:lnSpc>
              <a:spcAft>
                <a:spcPts val="1200"/>
              </a:spcAft>
            </a:pPr>
            <a:r>
              <a:rPr lang="en-US" dirty="0"/>
              <a:t>Whenever Olivia escalated to throwing things, the parent immediately stopped the activity and mirrored Olivia’s affect or energy (“</a:t>
            </a:r>
            <a:r>
              <a:rPr lang="en-US" b="1" dirty="0">
                <a:solidFill>
                  <a:schemeClr val="accent3"/>
                </a:solidFill>
              </a:rPr>
              <a:t>I see you are upset</a:t>
            </a:r>
            <a:r>
              <a:rPr lang="en-US" dirty="0"/>
              <a:t>,” or “Your energy just got really big”) and suggested a break </a:t>
            </a:r>
          </a:p>
          <a:p>
            <a:pPr>
              <a:lnSpc>
                <a:spcPct val="100000"/>
              </a:lnSpc>
              <a:spcAft>
                <a:spcPts val="1200"/>
              </a:spcAft>
            </a:pPr>
            <a:r>
              <a:rPr lang="en-US" dirty="0"/>
              <a:t>If that didn’t work, an adult would carry Olivia to the calm-down corner and stay until she was calm. They would discuss that it is OK to be angry but not to throw things; thrown toys would go into a “toy time-out” for 10 minutes </a:t>
            </a:r>
          </a:p>
        </p:txBody>
      </p:sp>
      <p:sp>
        <p:nvSpPr>
          <p:cNvPr id="4" name="Title 3"/>
          <p:cNvSpPr>
            <a:spLocks noGrp="1"/>
          </p:cNvSpPr>
          <p:nvPr>
            <p:ph type="title"/>
          </p:nvPr>
        </p:nvSpPr>
        <p:spPr/>
        <p:txBody>
          <a:bodyPr/>
          <a:lstStyle/>
          <a:p>
            <a:r>
              <a:rPr lang="en-US" dirty="0"/>
              <a:t>Setting Limits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414" y="2036612"/>
            <a:ext cx="681268" cy="4304779"/>
          </a:xfrm>
          <a:prstGeom prst="rect">
            <a:avLst/>
          </a:prstGeom>
        </p:spPr>
      </p:pic>
    </p:spTree>
    <p:extLst>
      <p:ext uri="{BB962C8B-B14F-4D97-AF65-F5344CB8AC3E}">
        <p14:creationId xmlns:p14="http://schemas.microsoft.com/office/powerpoint/2010/main" val="776140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44</a:t>
            </a:fld>
            <a:endParaRPr lang="en-US" dirty="0"/>
          </a:p>
        </p:txBody>
      </p:sp>
      <p:sp>
        <p:nvSpPr>
          <p:cNvPr id="3" name="Text Placeholder 2"/>
          <p:cNvSpPr>
            <a:spLocks noGrp="1"/>
          </p:cNvSpPr>
          <p:nvPr>
            <p:ph type="body" sz="quarter" idx="10"/>
          </p:nvPr>
        </p:nvSpPr>
        <p:spPr>
          <a:xfrm>
            <a:off x="1209040" y="2057400"/>
            <a:ext cx="6075680" cy="3886200"/>
          </a:xfrm>
        </p:spPr>
        <p:txBody>
          <a:bodyPr/>
          <a:lstStyle/>
          <a:p>
            <a:pPr>
              <a:lnSpc>
                <a:spcPct val="100000"/>
              </a:lnSpc>
              <a:spcAft>
                <a:spcPts val="1200"/>
              </a:spcAft>
            </a:pPr>
            <a:r>
              <a:rPr lang="en-US" dirty="0"/>
              <a:t>Using problem solving</a:t>
            </a:r>
          </a:p>
          <a:p>
            <a:pPr lvl="1">
              <a:lnSpc>
                <a:spcPct val="100000"/>
              </a:lnSpc>
              <a:spcBef>
                <a:spcPts val="0"/>
              </a:spcBef>
              <a:spcAft>
                <a:spcPts val="1200"/>
              </a:spcAft>
            </a:pPr>
            <a:r>
              <a:rPr lang="en-US" sz="1800" dirty="0"/>
              <a:t>Over time, Olivia and her foster parents identified early warning signs that Olivia was having a hard time and used a special silly phrase (“purple-spotted dinosaur”) that cued Olivia to use her calm-down corner. They also built regular chore times into her daily routine</a:t>
            </a:r>
          </a:p>
          <a:p>
            <a:pPr>
              <a:lnSpc>
                <a:spcPct val="100000"/>
              </a:lnSpc>
              <a:spcAft>
                <a:spcPts val="1200"/>
              </a:spcAft>
            </a:pPr>
            <a:r>
              <a:rPr lang="en-US" dirty="0"/>
              <a:t>Using praise and reinforcement</a:t>
            </a:r>
          </a:p>
          <a:p>
            <a:pPr lvl="1">
              <a:lnSpc>
                <a:spcPct val="100000"/>
              </a:lnSpc>
              <a:spcBef>
                <a:spcPts val="0"/>
              </a:spcBef>
            </a:pPr>
            <a:r>
              <a:rPr lang="en-US" sz="1800" dirty="0"/>
              <a:t>Whenever Olivia went to her corner when cued, used coping skills or completed chores successfully, the adults gave her a high-five or verbal praise</a:t>
            </a:r>
          </a:p>
        </p:txBody>
      </p:sp>
      <p:sp>
        <p:nvSpPr>
          <p:cNvPr id="4" name="Title 3"/>
          <p:cNvSpPr>
            <a:spLocks noGrp="1"/>
          </p:cNvSpPr>
          <p:nvPr>
            <p:ph type="title"/>
          </p:nvPr>
        </p:nvSpPr>
        <p:spPr/>
        <p:txBody>
          <a:bodyPr/>
          <a:lstStyle/>
          <a:p>
            <a:r>
              <a:rPr lang="en-US" dirty="0"/>
              <a:t>Seeing Success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414" y="2036612"/>
            <a:ext cx="681268" cy="4304779"/>
          </a:xfrm>
          <a:prstGeom prst="rect">
            <a:avLst/>
          </a:prstGeom>
        </p:spPr>
      </p:pic>
    </p:spTree>
    <p:extLst>
      <p:ext uri="{BB962C8B-B14F-4D97-AF65-F5344CB8AC3E}">
        <p14:creationId xmlns:p14="http://schemas.microsoft.com/office/powerpoint/2010/main" val="2816592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45</a:t>
            </a:fld>
            <a:endParaRPr lang="en-US" dirty="0"/>
          </a:p>
        </p:txBody>
      </p:sp>
      <p:sp>
        <p:nvSpPr>
          <p:cNvPr id="3" name="Text Placeholder 2"/>
          <p:cNvSpPr>
            <a:spLocks noGrp="1"/>
          </p:cNvSpPr>
          <p:nvPr>
            <p:ph type="body" sz="quarter" idx="10"/>
          </p:nvPr>
        </p:nvSpPr>
        <p:spPr>
          <a:xfrm>
            <a:off x="1727200" y="2006600"/>
            <a:ext cx="5689600" cy="3886200"/>
          </a:xfrm>
        </p:spPr>
        <p:txBody>
          <a:bodyPr/>
          <a:lstStyle/>
          <a:p>
            <a:pPr>
              <a:spcAft>
                <a:spcPts val="1200"/>
              </a:spcAft>
            </a:pPr>
            <a:r>
              <a:rPr lang="en-US" dirty="0"/>
              <a:t>Behavior is driven by </a:t>
            </a:r>
            <a:r>
              <a:rPr lang="en-US" dirty="0" smtClean="0"/>
              <a:t>children’s </a:t>
            </a:r>
            <a:r>
              <a:rPr lang="en-US" dirty="0"/>
              <a:t>or teens’ needs. Needs are hierarchical and vary depending on the state the child or teen is in at the moment</a:t>
            </a:r>
          </a:p>
          <a:p>
            <a:r>
              <a:rPr lang="en-US" dirty="0"/>
              <a:t>To be successful, </a:t>
            </a:r>
            <a:r>
              <a:rPr lang="en-US" b="1" dirty="0">
                <a:solidFill>
                  <a:schemeClr val="accent3"/>
                </a:solidFill>
              </a:rPr>
              <a:t>respond, don’t react</a:t>
            </a:r>
          </a:p>
          <a:p>
            <a:pPr lvl="1">
              <a:lnSpc>
                <a:spcPts val="2000"/>
              </a:lnSpc>
            </a:pPr>
            <a:r>
              <a:rPr lang="en-US" sz="1800" dirty="0"/>
              <a:t>Be proactive</a:t>
            </a:r>
          </a:p>
          <a:p>
            <a:pPr lvl="1">
              <a:lnSpc>
                <a:spcPts val="2000"/>
              </a:lnSpc>
            </a:pPr>
            <a:r>
              <a:rPr lang="en-US" sz="1800" dirty="0"/>
              <a:t>Identify the </a:t>
            </a:r>
            <a:r>
              <a:rPr lang="en-US" sz="1800" dirty="0" smtClean="0"/>
              <a:t>child’s </a:t>
            </a:r>
            <a:r>
              <a:rPr lang="en-US" sz="1800" dirty="0"/>
              <a:t>or teen’s needs</a:t>
            </a:r>
          </a:p>
          <a:p>
            <a:pPr lvl="1">
              <a:lnSpc>
                <a:spcPts val="2000"/>
              </a:lnSpc>
            </a:pPr>
            <a:r>
              <a:rPr lang="en-US" sz="1800" dirty="0"/>
              <a:t>Use your </a:t>
            </a:r>
            <a:r>
              <a:rPr lang="en-US" sz="1800" dirty="0" smtClean="0"/>
              <a:t>go-</a:t>
            </a:r>
            <a:r>
              <a:rPr lang="en-US" sz="1800" dirty="0" err="1" smtClean="0"/>
              <a:t>tos</a:t>
            </a:r>
            <a:endParaRPr lang="en-US" sz="1800" dirty="0"/>
          </a:p>
          <a:p>
            <a:pPr lvl="1">
              <a:lnSpc>
                <a:spcPts val="2000"/>
              </a:lnSpc>
            </a:pPr>
            <a:r>
              <a:rPr lang="en-US" sz="1800" dirty="0"/>
              <a:t>Identify your other strategies purposefully </a:t>
            </a:r>
          </a:p>
        </p:txBody>
      </p:sp>
      <p:sp>
        <p:nvSpPr>
          <p:cNvPr id="4" name="Title 3"/>
          <p:cNvSpPr>
            <a:spLocks noGrp="1"/>
          </p:cNvSpPr>
          <p:nvPr>
            <p:ph type="title"/>
          </p:nvPr>
        </p:nvSpPr>
        <p:spPr/>
        <p:txBody>
          <a:bodyPr/>
          <a:lstStyle/>
          <a:p>
            <a:r>
              <a:rPr lang="en-US" dirty="0"/>
              <a:t>Wrap-Up</a:t>
            </a:r>
          </a:p>
        </p:txBody>
      </p:sp>
    </p:spTree>
    <p:extLst>
      <p:ext uri="{BB962C8B-B14F-4D97-AF65-F5344CB8AC3E}">
        <p14:creationId xmlns:p14="http://schemas.microsoft.com/office/powerpoint/2010/main" val="37778478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9768" y="5585988"/>
            <a:ext cx="7772400" cy="770362"/>
          </a:xfrm>
          <a:prstGeom prst="rect">
            <a:avLst/>
          </a:prstGeom>
          <a:ln>
            <a:noFill/>
          </a:ln>
        </p:spPr>
        <p:txBody>
          <a:bodyPr vert="horz" lIns="91440" tIns="45720" rIns="91440" bIns="45720" rtlCol="0" anchor="t" anchorCtr="0">
            <a:noAutofit/>
          </a:bodyPr>
          <a:lstStyle>
            <a:lvl1pPr marL="0" marR="0" indent="0" algn="ctr" defTabSz="457200" rtl="0" eaLnBrk="1" fontAlgn="auto" latinLnBrk="0" hangingPunct="1">
              <a:lnSpc>
                <a:spcPts val="4800"/>
              </a:lnSpc>
              <a:spcBef>
                <a:spcPct val="0"/>
              </a:spcBef>
              <a:spcAft>
                <a:spcPts val="0"/>
              </a:spcAft>
              <a:buClrTx/>
              <a:buSzTx/>
              <a:buFontTx/>
              <a:buNone/>
              <a:tabLst/>
              <a:defRPr lang="en-US" sz="3000" kern="1200" cap="all" spc="0" baseline="0">
                <a:solidFill>
                  <a:schemeClr val="accent3"/>
                </a:solidFill>
                <a:latin typeface="Arial"/>
                <a:ea typeface="+mj-ea"/>
                <a:cs typeface="Arial"/>
              </a:defRPr>
            </a:lvl1pPr>
          </a:lstStyle>
          <a:p>
            <a:r>
              <a:rPr lang="en-US" sz="4000" b="1" cap="none" dirty="0">
                <a:solidFill>
                  <a:schemeClr val="bg1"/>
                </a:solidFill>
                <a:effectLst>
                  <a:outerShdw blurRad="50800" dist="76200" dir="2700000" algn="tl" rotWithShape="0">
                    <a:prstClr val="black">
                      <a:alpha val="40000"/>
                    </a:prstClr>
                  </a:outerShdw>
                </a:effectLst>
              </a:rPr>
              <a:t>SELF-REFLECTION</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09118" y="1255154"/>
            <a:ext cx="4333700" cy="4110337"/>
          </a:xfrm>
          <a:prstGeom prst="rect">
            <a:avLst/>
          </a:prstGeom>
          <a:effectLst>
            <a:outerShdw blurRad="50800" dist="76200" dir="5400000" algn="t" rotWithShape="0">
              <a:prstClr val="black">
                <a:alpha val="10000"/>
              </a:prstClr>
            </a:outerShdw>
          </a:effectLst>
        </p:spPr>
      </p:pic>
    </p:spTree>
    <p:extLst>
      <p:ext uri="{BB962C8B-B14F-4D97-AF65-F5344CB8AC3E}">
        <p14:creationId xmlns:p14="http://schemas.microsoft.com/office/powerpoint/2010/main" val="2155503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47</a:t>
            </a:fld>
            <a:endParaRPr lang="en-US" dirty="0"/>
          </a:p>
        </p:txBody>
      </p:sp>
      <p:sp>
        <p:nvSpPr>
          <p:cNvPr id="3" name="Text Placeholder 2"/>
          <p:cNvSpPr>
            <a:spLocks noGrp="1"/>
          </p:cNvSpPr>
          <p:nvPr>
            <p:ph type="body" sz="quarter" idx="10"/>
          </p:nvPr>
        </p:nvSpPr>
        <p:spPr>
          <a:xfrm>
            <a:off x="1696720" y="2098040"/>
            <a:ext cx="5750560" cy="3886200"/>
          </a:xfrm>
        </p:spPr>
        <p:txBody>
          <a:bodyPr/>
          <a:lstStyle/>
          <a:p>
            <a:pPr>
              <a:spcAft>
                <a:spcPts val="1200"/>
              </a:spcAft>
            </a:pPr>
            <a:r>
              <a:rPr lang="en-US" dirty="0"/>
              <a:t>Think of a </a:t>
            </a:r>
            <a:r>
              <a:rPr lang="en-US" dirty="0" smtClean="0"/>
              <a:t>child’s </a:t>
            </a:r>
            <a:r>
              <a:rPr lang="en-US" dirty="0"/>
              <a:t>or teen’s behavior you have been struggling with. What strategies are you trying at the moment?</a:t>
            </a:r>
          </a:p>
          <a:p>
            <a:r>
              <a:rPr lang="en-US" dirty="0"/>
              <a:t>After today’s discussion, why do you think your current approach is or is not working? </a:t>
            </a:r>
          </a:p>
        </p:txBody>
      </p:sp>
      <p:sp>
        <p:nvSpPr>
          <p:cNvPr id="4" name="Title 3"/>
          <p:cNvSpPr>
            <a:spLocks noGrp="1"/>
          </p:cNvSpPr>
          <p:nvPr>
            <p:ph type="title"/>
          </p:nvPr>
        </p:nvSpPr>
        <p:spPr/>
        <p:txBody>
          <a:bodyPr/>
          <a:lstStyle/>
          <a:p>
            <a:r>
              <a:rPr lang="en-US" dirty="0"/>
              <a:t>Question</a:t>
            </a:r>
          </a:p>
        </p:txBody>
      </p:sp>
    </p:spTree>
    <p:extLst>
      <p:ext uri="{BB962C8B-B14F-4D97-AF65-F5344CB8AC3E}">
        <p14:creationId xmlns:p14="http://schemas.microsoft.com/office/powerpoint/2010/main" val="118658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45152" y="5416361"/>
            <a:ext cx="6643534" cy="1305114"/>
          </a:xfrm>
          <a:prstGeom prst="rect">
            <a:avLst/>
          </a:prstGeom>
          <a:ln>
            <a:noFill/>
          </a:ln>
        </p:spPr>
        <p:txBody>
          <a:bodyPr vert="horz" lIns="91440" tIns="45720" rIns="91440" bIns="45720" rtlCol="0" anchor="t" anchorCtr="0">
            <a:noAutofit/>
          </a:bodyPr>
          <a:lstStyle>
            <a:lvl1pPr marL="0" marR="0" indent="0" algn="ctr" defTabSz="457200" rtl="0" eaLnBrk="1" fontAlgn="auto" latinLnBrk="0" hangingPunct="1">
              <a:lnSpc>
                <a:spcPts val="4800"/>
              </a:lnSpc>
              <a:spcBef>
                <a:spcPct val="0"/>
              </a:spcBef>
              <a:spcAft>
                <a:spcPts val="0"/>
              </a:spcAft>
              <a:buClrTx/>
              <a:buSzTx/>
              <a:buFontTx/>
              <a:buNone/>
              <a:tabLst/>
              <a:defRPr lang="en-US" sz="3000" kern="1200" cap="all" spc="0" baseline="0">
                <a:solidFill>
                  <a:schemeClr val="accent3"/>
                </a:solidFill>
                <a:latin typeface="Arial"/>
                <a:ea typeface="+mj-ea"/>
                <a:cs typeface="Arial"/>
              </a:defRPr>
            </a:lvl1pPr>
          </a:lstStyle>
          <a:p>
            <a:pPr>
              <a:lnSpc>
                <a:spcPct val="100000"/>
              </a:lnSpc>
            </a:pPr>
            <a:r>
              <a:rPr lang="en-US" sz="4000" b="1" cap="none" dirty="0">
                <a:solidFill>
                  <a:schemeClr val="bg1"/>
                </a:solidFill>
                <a:effectLst>
                  <a:outerShdw blurRad="50800" dist="76200" dir="2700000" algn="tl" rotWithShape="0">
                    <a:prstClr val="black">
                      <a:alpha val="40000"/>
                    </a:prstClr>
                  </a:outerShdw>
                </a:effectLst>
              </a:rPr>
              <a:t>TAKE HOME</a:t>
            </a:r>
          </a:p>
          <a:p>
            <a:pPr>
              <a:lnSpc>
                <a:spcPct val="100000"/>
              </a:lnSpc>
            </a:pPr>
            <a:r>
              <a:rPr lang="en-US" sz="1600" cap="none" dirty="0">
                <a:ln w="0"/>
                <a:solidFill>
                  <a:schemeClr val="tx1"/>
                </a:solidFill>
                <a:effectLst>
                  <a:outerShdw blurRad="38100" dist="19050" dir="2700000" algn="tl" rotWithShape="0">
                    <a:schemeClr val="dk1">
                      <a:alpha val="40000"/>
                    </a:schemeClr>
                  </a:outerShdw>
                </a:effectLst>
              </a:rPr>
              <a:t>What is one sentence (idea, concept or something you have learned) that you can take away from today? Write it in your log. </a:t>
            </a: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09519" y="1185350"/>
            <a:ext cx="4114800" cy="4114800"/>
          </a:xfrm>
          <a:prstGeom prst="rect">
            <a:avLst/>
          </a:prstGeom>
          <a:effectLst>
            <a:outerShdw blurRad="50800" dist="76200" dir="5400000" algn="t" rotWithShape="0">
              <a:prstClr val="black">
                <a:alpha val="10000"/>
              </a:prstClr>
            </a:outerShdw>
          </a:effectLst>
        </p:spPr>
      </p:pic>
    </p:spTree>
    <p:extLst>
      <p:ext uri="{BB962C8B-B14F-4D97-AF65-F5344CB8AC3E}">
        <p14:creationId xmlns:p14="http://schemas.microsoft.com/office/powerpoint/2010/main" val="43990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0719" y="5624338"/>
            <a:ext cx="7772400" cy="623372"/>
          </a:xfrm>
          <a:ln>
            <a:noFill/>
          </a:ln>
        </p:spPr>
        <p:txBody>
          <a:bodyPr/>
          <a:lstStyle/>
          <a:p>
            <a:r>
              <a:rPr lang="en-US" sz="4000" b="1" cap="none" dirty="0">
                <a:solidFill>
                  <a:schemeClr val="bg1"/>
                </a:solidFill>
                <a:effectLst>
                  <a:outerShdw blurRad="50800" dist="76200" dir="2700000" algn="tl" rotWithShape="0">
                    <a:prstClr val="black">
                      <a:alpha val="40000"/>
                    </a:prstClr>
                  </a:outerShdw>
                </a:effectLst>
              </a:rPr>
              <a:t>WARM-UP</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11813" y="1244464"/>
            <a:ext cx="4110211" cy="4114800"/>
          </a:xfrm>
          <a:prstGeom prst="rect">
            <a:avLst/>
          </a:prstGeom>
          <a:effectLst>
            <a:outerShdw blurRad="50800" dist="76200" dir="2700000" algn="tl" rotWithShape="0">
              <a:prstClr val="black">
                <a:alpha val="10000"/>
              </a:prstClr>
            </a:outerShdw>
          </a:effectLst>
        </p:spPr>
      </p:pic>
    </p:spTree>
    <p:extLst>
      <p:ext uri="{BB962C8B-B14F-4D97-AF65-F5344CB8AC3E}">
        <p14:creationId xmlns:p14="http://schemas.microsoft.com/office/powerpoint/2010/main" val="3141887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9768" y="5585988"/>
            <a:ext cx="7772400" cy="770362"/>
          </a:xfrm>
          <a:prstGeom prst="rect">
            <a:avLst/>
          </a:prstGeom>
          <a:ln>
            <a:noFill/>
          </a:ln>
        </p:spPr>
        <p:txBody>
          <a:bodyPr vert="horz" lIns="91440" tIns="45720" rIns="91440" bIns="45720" rtlCol="0" anchor="t" anchorCtr="0">
            <a:noAutofit/>
          </a:bodyPr>
          <a:lstStyle>
            <a:lvl1pPr marL="0" marR="0" indent="0" algn="ctr" defTabSz="457200" rtl="0" eaLnBrk="1" fontAlgn="auto" latinLnBrk="0" hangingPunct="1">
              <a:lnSpc>
                <a:spcPts val="4800"/>
              </a:lnSpc>
              <a:spcBef>
                <a:spcPct val="0"/>
              </a:spcBef>
              <a:spcAft>
                <a:spcPts val="0"/>
              </a:spcAft>
              <a:buClrTx/>
              <a:buSzTx/>
              <a:buFontTx/>
              <a:buNone/>
              <a:tabLst/>
              <a:defRPr lang="en-US" sz="3000" kern="1200" cap="all" spc="0" baseline="0">
                <a:solidFill>
                  <a:schemeClr val="accent3"/>
                </a:solidFill>
                <a:latin typeface="Arial"/>
                <a:ea typeface="+mj-ea"/>
                <a:cs typeface="Arial"/>
              </a:defRPr>
            </a:lvl1pPr>
          </a:lstStyle>
          <a:p>
            <a:r>
              <a:rPr lang="en-US" sz="4000" b="1" cap="none" dirty="0">
                <a:solidFill>
                  <a:schemeClr val="bg1"/>
                </a:solidFill>
                <a:effectLst>
                  <a:outerShdw blurRad="50800" dist="76200" dir="2700000" algn="tl" rotWithShape="0">
                    <a:prstClr val="black">
                      <a:alpha val="40000"/>
                    </a:prstClr>
                  </a:outerShdw>
                </a:effectLst>
              </a:rPr>
              <a:t>PRACTICE</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38929" y="1259008"/>
            <a:ext cx="4274077" cy="4368545"/>
          </a:xfrm>
          <a:prstGeom prst="rect">
            <a:avLst/>
          </a:prstGeom>
          <a:effectLst>
            <a:outerShdw blurRad="50800" dist="76200" dir="5400000" algn="t" rotWithShape="0">
              <a:prstClr val="black">
                <a:alpha val="10000"/>
              </a:prstClr>
            </a:outerShdw>
          </a:effectLst>
        </p:spPr>
      </p:pic>
    </p:spTree>
    <p:extLst>
      <p:ext uri="{BB962C8B-B14F-4D97-AF65-F5344CB8AC3E}">
        <p14:creationId xmlns:p14="http://schemas.microsoft.com/office/powerpoint/2010/main" val="6736572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50</a:t>
            </a:fld>
            <a:endParaRPr lang="en-US" dirty="0"/>
          </a:p>
        </p:txBody>
      </p:sp>
      <p:sp>
        <p:nvSpPr>
          <p:cNvPr id="3" name="Text Placeholder 2"/>
          <p:cNvSpPr>
            <a:spLocks noGrp="1"/>
          </p:cNvSpPr>
          <p:nvPr>
            <p:ph type="body" sz="quarter" idx="10"/>
          </p:nvPr>
        </p:nvSpPr>
        <p:spPr>
          <a:xfrm>
            <a:off x="1661160" y="2148840"/>
            <a:ext cx="5821680" cy="3886200"/>
          </a:xfrm>
        </p:spPr>
        <p:txBody>
          <a:bodyPr/>
          <a:lstStyle/>
          <a:p>
            <a:pPr>
              <a:spcAft>
                <a:spcPts val="1200"/>
              </a:spcAft>
            </a:pPr>
            <a:r>
              <a:rPr lang="en-US" dirty="0"/>
              <a:t>Pick one behavior displayed by a child or teen in your home that you find challenging or that you want to increase</a:t>
            </a:r>
          </a:p>
          <a:p>
            <a:r>
              <a:rPr lang="en-US" dirty="0"/>
              <a:t>Use the behavior worksheet to identify patterns and needs and develop a plan</a:t>
            </a:r>
          </a:p>
        </p:txBody>
      </p:sp>
      <p:sp>
        <p:nvSpPr>
          <p:cNvPr id="4" name="Title 3"/>
          <p:cNvSpPr>
            <a:spLocks noGrp="1"/>
          </p:cNvSpPr>
          <p:nvPr>
            <p:ph type="title"/>
          </p:nvPr>
        </p:nvSpPr>
        <p:spPr/>
        <p:txBody>
          <a:bodyPr/>
          <a:lstStyle/>
          <a:p>
            <a:r>
              <a:rPr lang="en-US" dirty="0"/>
              <a:t>Practice</a:t>
            </a:r>
          </a:p>
        </p:txBody>
      </p:sp>
    </p:spTree>
    <p:extLst>
      <p:ext uri="{BB962C8B-B14F-4D97-AF65-F5344CB8AC3E}">
        <p14:creationId xmlns:p14="http://schemas.microsoft.com/office/powerpoint/2010/main" val="3496655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0719" y="5604095"/>
            <a:ext cx="7772400" cy="770362"/>
          </a:xfrm>
          <a:prstGeom prst="rect">
            <a:avLst/>
          </a:prstGeom>
          <a:ln>
            <a:noFill/>
          </a:ln>
        </p:spPr>
        <p:txBody>
          <a:bodyPr vert="horz" lIns="91440" tIns="45720" rIns="91440" bIns="45720" rtlCol="0" anchor="t" anchorCtr="0">
            <a:noAutofit/>
          </a:bodyPr>
          <a:lstStyle>
            <a:lvl1pPr marL="0" marR="0" indent="0" algn="ctr" defTabSz="457200" rtl="0" eaLnBrk="1" fontAlgn="auto" latinLnBrk="0" hangingPunct="1">
              <a:lnSpc>
                <a:spcPts val="4800"/>
              </a:lnSpc>
              <a:spcBef>
                <a:spcPct val="0"/>
              </a:spcBef>
              <a:spcAft>
                <a:spcPts val="0"/>
              </a:spcAft>
              <a:buClrTx/>
              <a:buSzTx/>
              <a:buFontTx/>
              <a:buNone/>
              <a:tabLst/>
              <a:defRPr lang="en-US" sz="3000" kern="1200" cap="all" spc="0" baseline="0">
                <a:solidFill>
                  <a:schemeClr val="accent3"/>
                </a:solidFill>
                <a:latin typeface="Arial"/>
                <a:ea typeface="+mj-ea"/>
                <a:cs typeface="Arial"/>
              </a:defRPr>
            </a:lvl1pPr>
          </a:lstStyle>
          <a:p>
            <a:r>
              <a:rPr lang="en-US" sz="4000" b="1" cap="none" dirty="0">
                <a:solidFill>
                  <a:schemeClr val="bg1"/>
                </a:solidFill>
                <a:effectLst>
                  <a:outerShdw blurRad="50800" dist="76200" dir="2700000" algn="tl" rotWithShape="0">
                    <a:prstClr val="black">
                      <a:alpha val="40000"/>
                    </a:prstClr>
                  </a:outerShdw>
                </a:effectLst>
              </a:rPr>
              <a:t>CLOSING CHECK-IN</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08376" y="1271780"/>
            <a:ext cx="4117086" cy="4114800"/>
          </a:xfrm>
          <a:prstGeom prst="rect">
            <a:avLst/>
          </a:prstGeom>
          <a:effectLst>
            <a:outerShdw blurRad="50800" dist="76200" dir="2700000" algn="tl" rotWithShape="0">
              <a:prstClr val="black">
                <a:alpha val="10000"/>
              </a:prstClr>
            </a:outerShdw>
          </a:effectLst>
        </p:spPr>
      </p:pic>
    </p:spTree>
    <p:extLst>
      <p:ext uri="{BB962C8B-B14F-4D97-AF65-F5344CB8AC3E}">
        <p14:creationId xmlns:p14="http://schemas.microsoft.com/office/powerpoint/2010/main" val="536969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52</a:t>
            </a:fld>
            <a:endParaRPr lang="en-US" dirty="0"/>
          </a:p>
        </p:txBody>
      </p:sp>
      <p:sp>
        <p:nvSpPr>
          <p:cNvPr id="4" name="Title 3"/>
          <p:cNvSpPr>
            <a:spLocks noGrp="1"/>
          </p:cNvSpPr>
          <p:nvPr>
            <p:ph type="title"/>
          </p:nvPr>
        </p:nvSpPr>
        <p:spPr/>
        <p:txBody>
          <a:bodyPr/>
          <a:lstStyle/>
          <a:p>
            <a:r>
              <a:rPr lang="en-US" dirty="0"/>
              <a:t>What Is Your Energy Right Now?</a:t>
            </a:r>
          </a:p>
        </p:txBody>
      </p:sp>
      <p:grpSp>
        <p:nvGrpSpPr>
          <p:cNvPr id="20" name="Group 19"/>
          <p:cNvGrpSpPr/>
          <p:nvPr/>
        </p:nvGrpSpPr>
        <p:grpSpPr>
          <a:xfrm>
            <a:off x="916383" y="1747732"/>
            <a:ext cx="7323788" cy="4260480"/>
            <a:chOff x="916383" y="1747732"/>
            <a:chExt cx="7323788" cy="4260480"/>
          </a:xfrm>
        </p:grpSpPr>
        <p:sp>
          <p:nvSpPr>
            <p:cNvPr id="21" name="Rounded Rectangle 20"/>
            <p:cNvSpPr/>
            <p:nvPr/>
          </p:nvSpPr>
          <p:spPr bwMode="auto">
            <a:xfrm>
              <a:off x="916383" y="1747732"/>
              <a:ext cx="2212408" cy="4260480"/>
            </a:xfrm>
            <a:prstGeom prst="roundRect">
              <a:avLst/>
            </a:prstGeom>
            <a:solidFill>
              <a:schemeClr val="bg2">
                <a:alpha val="59000"/>
              </a:schemeClr>
            </a:solidFill>
            <a:ln w="9525" cap="flat" cmpd="sng" algn="ctr">
              <a:noFill/>
              <a:prstDash val="solid"/>
              <a:round/>
              <a:headEnd type="none" w="med" len="med"/>
              <a:tailEnd type="none" w="med" len="med"/>
            </a:ln>
            <a:effectLst>
              <a:outerShdw blurRad="50800" dist="76200" dir="2700000" algn="tl" rotWithShape="0">
                <a:prstClr val="black">
                  <a:alpha val="3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cxnSp>
          <p:nvCxnSpPr>
            <p:cNvPr id="22" name="Straight Connector 21"/>
            <p:cNvCxnSpPr/>
            <p:nvPr/>
          </p:nvCxnSpPr>
          <p:spPr bwMode="auto">
            <a:xfrm flipH="1">
              <a:off x="2025282" y="2845876"/>
              <a:ext cx="5705" cy="1962547"/>
            </a:xfrm>
            <a:prstGeom prst="line">
              <a:avLst/>
            </a:prstGeom>
            <a:ln w="825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Triangle 22"/>
            <p:cNvSpPr/>
            <p:nvPr/>
          </p:nvSpPr>
          <p:spPr bwMode="auto">
            <a:xfrm rot="10800000">
              <a:off x="1878254" y="4808423"/>
              <a:ext cx="294057" cy="253497"/>
            </a:xfrm>
            <a:prstGeom prst="triangl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24" name="TextBox 23"/>
            <p:cNvSpPr txBox="1"/>
            <p:nvPr/>
          </p:nvSpPr>
          <p:spPr>
            <a:xfrm>
              <a:off x="1079197" y="1865421"/>
              <a:ext cx="1903583" cy="707886"/>
            </a:xfrm>
            <a:prstGeom prst="rect">
              <a:avLst/>
            </a:prstGeom>
            <a:noFill/>
          </p:spPr>
          <p:txBody>
            <a:bodyPr wrap="square" rtlCol="0">
              <a:spAutoFit/>
            </a:bodyPr>
            <a:lstStyle/>
            <a:p>
              <a:pPr algn="ctr"/>
              <a:r>
                <a:rPr lang="en-US" sz="2000" b="1" dirty="0">
                  <a:solidFill>
                    <a:schemeClr val="accent3"/>
                  </a:solidFill>
                </a:rPr>
                <a:t>Totally Comfortable</a:t>
              </a:r>
            </a:p>
          </p:txBody>
        </p:sp>
        <p:sp>
          <p:nvSpPr>
            <p:cNvPr id="25" name="Triangle 24"/>
            <p:cNvSpPr/>
            <p:nvPr/>
          </p:nvSpPr>
          <p:spPr bwMode="auto">
            <a:xfrm>
              <a:off x="1878255" y="2596921"/>
              <a:ext cx="294057" cy="253497"/>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26" name="TextBox 25"/>
            <p:cNvSpPr txBox="1"/>
            <p:nvPr/>
          </p:nvSpPr>
          <p:spPr>
            <a:xfrm>
              <a:off x="991515" y="5171005"/>
              <a:ext cx="2078947" cy="707886"/>
            </a:xfrm>
            <a:prstGeom prst="rect">
              <a:avLst/>
            </a:prstGeom>
            <a:noFill/>
          </p:spPr>
          <p:txBody>
            <a:bodyPr wrap="square" rtlCol="0">
              <a:spAutoFit/>
            </a:bodyPr>
            <a:lstStyle/>
            <a:p>
              <a:pPr algn="ctr"/>
              <a:r>
                <a:rPr lang="en-US" sz="2000" b="1" dirty="0">
                  <a:solidFill>
                    <a:schemeClr val="accent5"/>
                  </a:solidFill>
                </a:rPr>
                <a:t>Really Uncomfortable</a:t>
              </a:r>
            </a:p>
          </p:txBody>
        </p:sp>
        <p:sp>
          <p:nvSpPr>
            <p:cNvPr id="27" name="Rounded Rectangle 26"/>
            <p:cNvSpPr/>
            <p:nvPr/>
          </p:nvSpPr>
          <p:spPr bwMode="auto">
            <a:xfrm>
              <a:off x="6027763" y="1747732"/>
              <a:ext cx="2212408" cy="4260480"/>
            </a:xfrm>
            <a:prstGeom prst="roundRect">
              <a:avLst/>
            </a:prstGeom>
            <a:solidFill>
              <a:schemeClr val="bg2">
                <a:alpha val="59000"/>
              </a:schemeClr>
            </a:solidFill>
            <a:ln w="9525" cap="flat" cmpd="sng" algn="ctr">
              <a:noFill/>
              <a:prstDash val="solid"/>
              <a:round/>
              <a:headEnd type="none" w="med" len="med"/>
              <a:tailEnd type="none" w="med" len="med"/>
            </a:ln>
            <a:effectLst>
              <a:outerShdw blurRad="50800" dist="76200" dir="2700000" algn="tl" rotWithShape="0">
                <a:prstClr val="black">
                  <a:alpha val="3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z</a:t>
              </a:r>
            </a:p>
          </p:txBody>
        </p:sp>
        <p:cxnSp>
          <p:nvCxnSpPr>
            <p:cNvPr id="28" name="Straight Connector 27"/>
            <p:cNvCxnSpPr/>
            <p:nvPr/>
          </p:nvCxnSpPr>
          <p:spPr bwMode="auto">
            <a:xfrm flipH="1">
              <a:off x="7136662" y="2772706"/>
              <a:ext cx="5705" cy="2206990"/>
            </a:xfrm>
            <a:prstGeom prst="line">
              <a:avLst/>
            </a:prstGeom>
            <a:ln w="825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9" name="Triangle 28"/>
            <p:cNvSpPr/>
            <p:nvPr/>
          </p:nvSpPr>
          <p:spPr bwMode="auto">
            <a:xfrm rot="10800000">
              <a:off x="6989634" y="4979696"/>
              <a:ext cx="294057" cy="253497"/>
            </a:xfrm>
            <a:prstGeom prst="triangl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30" name="TextBox 29"/>
            <p:cNvSpPr txBox="1"/>
            <p:nvPr/>
          </p:nvSpPr>
          <p:spPr>
            <a:xfrm>
              <a:off x="6190577" y="2009533"/>
              <a:ext cx="1903583" cy="400110"/>
            </a:xfrm>
            <a:prstGeom prst="rect">
              <a:avLst/>
            </a:prstGeom>
            <a:noFill/>
          </p:spPr>
          <p:txBody>
            <a:bodyPr wrap="square" rtlCol="0">
              <a:spAutoFit/>
            </a:bodyPr>
            <a:lstStyle/>
            <a:p>
              <a:pPr algn="ctr"/>
              <a:r>
                <a:rPr lang="en-US" sz="2000" b="1" dirty="0">
                  <a:solidFill>
                    <a:schemeClr val="accent3"/>
                  </a:solidFill>
                </a:rPr>
                <a:t>Great Match</a:t>
              </a:r>
            </a:p>
          </p:txBody>
        </p:sp>
        <p:sp>
          <p:nvSpPr>
            <p:cNvPr id="31" name="Triangle 30"/>
            <p:cNvSpPr/>
            <p:nvPr/>
          </p:nvSpPr>
          <p:spPr bwMode="auto">
            <a:xfrm>
              <a:off x="6989635" y="2505645"/>
              <a:ext cx="294057" cy="253497"/>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32" name="TextBox 31"/>
            <p:cNvSpPr txBox="1"/>
            <p:nvPr/>
          </p:nvSpPr>
          <p:spPr>
            <a:xfrm>
              <a:off x="6102895" y="5369438"/>
              <a:ext cx="2078947" cy="400110"/>
            </a:xfrm>
            <a:prstGeom prst="rect">
              <a:avLst/>
            </a:prstGeom>
            <a:noFill/>
          </p:spPr>
          <p:txBody>
            <a:bodyPr wrap="square" rtlCol="0">
              <a:spAutoFit/>
            </a:bodyPr>
            <a:lstStyle/>
            <a:p>
              <a:pPr algn="ctr"/>
              <a:r>
                <a:rPr lang="en-US" sz="2000" b="1" dirty="0">
                  <a:solidFill>
                    <a:schemeClr val="accent5"/>
                  </a:solidFill>
                </a:rPr>
                <a:t>Terrible Match</a:t>
              </a:r>
            </a:p>
          </p:txBody>
        </p:sp>
        <p:grpSp>
          <p:nvGrpSpPr>
            <p:cNvPr id="33" name="Group 32"/>
            <p:cNvGrpSpPr/>
            <p:nvPr/>
          </p:nvGrpSpPr>
          <p:grpSpPr>
            <a:xfrm>
              <a:off x="3695564" y="1747732"/>
              <a:ext cx="1765426" cy="4260480"/>
              <a:chOff x="3561881" y="1747732"/>
              <a:chExt cx="1765426" cy="4260480"/>
            </a:xfrm>
          </p:grpSpPr>
          <p:sp>
            <p:nvSpPr>
              <p:cNvPr id="34" name="Rounded Rectangle 33"/>
              <p:cNvSpPr/>
              <p:nvPr/>
            </p:nvSpPr>
            <p:spPr bwMode="auto">
              <a:xfrm>
                <a:off x="3561881" y="1747732"/>
                <a:ext cx="1765426" cy="4260480"/>
              </a:xfrm>
              <a:prstGeom prst="roundRect">
                <a:avLst/>
              </a:prstGeom>
              <a:solidFill>
                <a:schemeClr val="bg2">
                  <a:alpha val="59000"/>
                </a:schemeClr>
              </a:solidFill>
              <a:ln w="9525" cap="flat" cmpd="sng" algn="ctr">
                <a:noFill/>
                <a:prstDash val="solid"/>
                <a:round/>
                <a:headEnd type="none" w="med" len="med"/>
                <a:tailEnd type="none" w="med" len="med"/>
              </a:ln>
              <a:effectLst>
                <a:outerShdw blurRad="50800" dist="76200" dir="2700000" algn="tl" rotWithShape="0">
                  <a:prstClr val="black">
                    <a:alpha val="3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grpSp>
            <p:nvGrpSpPr>
              <p:cNvPr id="35" name="Group 34"/>
              <p:cNvGrpSpPr/>
              <p:nvPr/>
            </p:nvGrpSpPr>
            <p:grpSpPr>
              <a:xfrm>
                <a:off x="3903739" y="1969604"/>
                <a:ext cx="1122445" cy="3769805"/>
                <a:chOff x="4443077" y="2425570"/>
                <a:chExt cx="1122445" cy="3769805"/>
              </a:xfrm>
            </p:grpSpPr>
            <p:grpSp>
              <p:nvGrpSpPr>
                <p:cNvPr id="36" name="Group 35"/>
                <p:cNvGrpSpPr/>
                <p:nvPr/>
              </p:nvGrpSpPr>
              <p:grpSpPr>
                <a:xfrm>
                  <a:off x="4443077" y="2662742"/>
                  <a:ext cx="1122445" cy="3532633"/>
                  <a:chOff x="4443077" y="2662742"/>
                  <a:chExt cx="1122445" cy="3532633"/>
                </a:xfrm>
              </p:grpSpPr>
              <p:sp>
                <p:nvSpPr>
                  <p:cNvPr id="38" name="Off-page Connector 37"/>
                  <p:cNvSpPr/>
                  <p:nvPr/>
                </p:nvSpPr>
                <p:spPr bwMode="auto">
                  <a:xfrm rot="5400000">
                    <a:off x="4978523" y="5197316"/>
                    <a:ext cx="350132" cy="823865"/>
                  </a:xfrm>
                  <a:prstGeom prst="flowChartOffpageConnector">
                    <a:avLst/>
                  </a:prstGeom>
                  <a:solidFill>
                    <a:schemeClr val="accent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39" name="Off-page Connector 38"/>
                  <p:cNvSpPr/>
                  <p:nvPr/>
                </p:nvSpPr>
                <p:spPr bwMode="auto">
                  <a:xfrm rot="5400000">
                    <a:off x="4978523" y="3293512"/>
                    <a:ext cx="350132" cy="823865"/>
                  </a:xfrm>
                  <a:prstGeom prst="flowChartOffpageConnector">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40" name="Off-page Connector 39"/>
                  <p:cNvSpPr/>
                  <p:nvPr/>
                </p:nvSpPr>
                <p:spPr bwMode="auto">
                  <a:xfrm rot="5400000">
                    <a:off x="4978523" y="2666840"/>
                    <a:ext cx="350132" cy="823865"/>
                  </a:xfrm>
                  <a:prstGeom prst="flowChartOffpageConnector">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41" name="Off-page Connector 40"/>
                  <p:cNvSpPr/>
                  <p:nvPr/>
                </p:nvSpPr>
                <p:spPr bwMode="auto">
                  <a:xfrm rot="5400000">
                    <a:off x="4978523" y="4573471"/>
                    <a:ext cx="350132" cy="823865"/>
                  </a:xfrm>
                  <a:prstGeom prst="flowChartOffpageConnector">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42" name="Off-page Connector 41"/>
                  <p:cNvSpPr/>
                  <p:nvPr/>
                </p:nvSpPr>
                <p:spPr bwMode="auto">
                  <a:xfrm rot="5400000">
                    <a:off x="4978523" y="3920185"/>
                    <a:ext cx="350132" cy="823865"/>
                  </a:xfrm>
                  <a:prstGeom prst="flowChartOffpageConnector">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cxnSp>
                <p:nvCxnSpPr>
                  <p:cNvPr id="43" name="Straight Connector 42"/>
                  <p:cNvCxnSpPr/>
                  <p:nvPr/>
                </p:nvCxnSpPr>
                <p:spPr bwMode="auto">
                  <a:xfrm>
                    <a:off x="4590107" y="2662742"/>
                    <a:ext cx="0" cy="3295461"/>
                  </a:xfrm>
                  <a:prstGeom prst="line">
                    <a:avLst/>
                  </a:prstGeom>
                  <a:ln w="825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Triangle 43"/>
                  <p:cNvSpPr/>
                  <p:nvPr/>
                </p:nvSpPr>
                <p:spPr bwMode="auto">
                  <a:xfrm rot="10800000">
                    <a:off x="4443077" y="5941878"/>
                    <a:ext cx="294057" cy="253497"/>
                  </a:xfrm>
                  <a:prstGeom prst="triangl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45" name="TextBox 44"/>
                  <p:cNvSpPr txBox="1"/>
                  <p:nvPr/>
                </p:nvSpPr>
                <p:spPr>
                  <a:xfrm>
                    <a:off x="4868407" y="2877228"/>
                    <a:ext cx="697115" cy="400110"/>
                  </a:xfrm>
                  <a:prstGeom prst="rect">
                    <a:avLst/>
                  </a:prstGeom>
                  <a:noFill/>
                </p:spPr>
                <p:txBody>
                  <a:bodyPr wrap="square" rtlCol="0">
                    <a:spAutoFit/>
                  </a:bodyPr>
                  <a:lstStyle/>
                  <a:p>
                    <a:pPr algn="ctr"/>
                    <a:r>
                      <a:rPr lang="en-US" sz="2000" b="1" dirty="0">
                        <a:solidFill>
                          <a:schemeClr val="bg1"/>
                        </a:solidFill>
                      </a:rPr>
                      <a:t>+10</a:t>
                    </a:r>
                  </a:p>
                </p:txBody>
              </p:sp>
              <p:sp>
                <p:nvSpPr>
                  <p:cNvPr id="46" name="TextBox 45"/>
                  <p:cNvSpPr txBox="1"/>
                  <p:nvPr/>
                </p:nvSpPr>
                <p:spPr>
                  <a:xfrm>
                    <a:off x="4868407" y="3507943"/>
                    <a:ext cx="697114" cy="400110"/>
                  </a:xfrm>
                  <a:prstGeom prst="rect">
                    <a:avLst/>
                  </a:prstGeom>
                  <a:noFill/>
                </p:spPr>
                <p:txBody>
                  <a:bodyPr wrap="square" rtlCol="0">
                    <a:spAutoFit/>
                  </a:bodyPr>
                  <a:lstStyle/>
                  <a:p>
                    <a:pPr algn="ctr"/>
                    <a:r>
                      <a:rPr lang="en-US" sz="2000" b="1" dirty="0">
                        <a:solidFill>
                          <a:schemeClr val="bg1"/>
                        </a:solidFill>
                      </a:rPr>
                      <a:t>+5</a:t>
                    </a:r>
                  </a:p>
                </p:txBody>
              </p:sp>
              <p:sp>
                <p:nvSpPr>
                  <p:cNvPr id="47" name="TextBox 46"/>
                  <p:cNvSpPr txBox="1"/>
                  <p:nvPr/>
                </p:nvSpPr>
                <p:spPr>
                  <a:xfrm>
                    <a:off x="4868407" y="4134357"/>
                    <a:ext cx="697114" cy="400110"/>
                  </a:xfrm>
                  <a:prstGeom prst="rect">
                    <a:avLst/>
                  </a:prstGeom>
                  <a:noFill/>
                </p:spPr>
                <p:txBody>
                  <a:bodyPr wrap="square" rtlCol="0">
                    <a:spAutoFit/>
                  </a:bodyPr>
                  <a:lstStyle/>
                  <a:p>
                    <a:pPr algn="ctr"/>
                    <a:r>
                      <a:rPr lang="en-US" sz="2000" b="1" dirty="0">
                        <a:solidFill>
                          <a:schemeClr val="bg1"/>
                        </a:solidFill>
                      </a:rPr>
                      <a:t>0</a:t>
                    </a:r>
                  </a:p>
                </p:txBody>
              </p:sp>
              <p:sp>
                <p:nvSpPr>
                  <p:cNvPr id="48" name="TextBox 47"/>
                  <p:cNvSpPr txBox="1"/>
                  <p:nvPr/>
                </p:nvSpPr>
                <p:spPr>
                  <a:xfrm>
                    <a:off x="4868406" y="4784705"/>
                    <a:ext cx="697115" cy="400110"/>
                  </a:xfrm>
                  <a:prstGeom prst="rect">
                    <a:avLst/>
                  </a:prstGeom>
                  <a:noFill/>
                </p:spPr>
                <p:txBody>
                  <a:bodyPr wrap="square" rtlCol="0">
                    <a:spAutoFit/>
                  </a:bodyPr>
                  <a:lstStyle/>
                  <a:p>
                    <a:pPr algn="ctr"/>
                    <a:r>
                      <a:rPr lang="en-US" sz="2000" b="1" dirty="0">
                        <a:solidFill>
                          <a:schemeClr val="bg1"/>
                        </a:solidFill>
                      </a:rPr>
                      <a:t>-5</a:t>
                    </a:r>
                  </a:p>
                </p:txBody>
              </p:sp>
              <p:sp>
                <p:nvSpPr>
                  <p:cNvPr id="49" name="TextBox 48"/>
                  <p:cNvSpPr txBox="1"/>
                  <p:nvPr/>
                </p:nvSpPr>
                <p:spPr>
                  <a:xfrm>
                    <a:off x="4947625" y="5401544"/>
                    <a:ext cx="617896" cy="400110"/>
                  </a:xfrm>
                  <a:prstGeom prst="rect">
                    <a:avLst/>
                  </a:prstGeom>
                  <a:noFill/>
                </p:spPr>
                <p:txBody>
                  <a:bodyPr wrap="square" rtlCol="0">
                    <a:spAutoFit/>
                  </a:bodyPr>
                  <a:lstStyle/>
                  <a:p>
                    <a:pPr algn="ctr"/>
                    <a:r>
                      <a:rPr lang="en-US" sz="2000" b="1" dirty="0">
                        <a:solidFill>
                          <a:schemeClr val="bg1"/>
                        </a:solidFill>
                      </a:rPr>
                      <a:t>-10</a:t>
                    </a:r>
                  </a:p>
                </p:txBody>
              </p:sp>
            </p:grpSp>
            <p:sp>
              <p:nvSpPr>
                <p:cNvPr id="37" name="Triangle 36"/>
                <p:cNvSpPr/>
                <p:nvPr/>
              </p:nvSpPr>
              <p:spPr bwMode="auto">
                <a:xfrm>
                  <a:off x="4443078" y="2425570"/>
                  <a:ext cx="294057" cy="253497"/>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grpSp>
        </p:grpSp>
      </p:grpSp>
    </p:spTree>
    <p:extLst>
      <p:ext uri="{BB962C8B-B14F-4D97-AF65-F5344CB8AC3E}">
        <p14:creationId xmlns:p14="http://schemas.microsoft.com/office/powerpoint/2010/main" val="6694614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0"/>
            <a:ext cx="7772400" cy="1861185"/>
          </a:xfrm>
        </p:spPr>
        <p:txBody>
          <a:bodyPr/>
          <a:lstStyle/>
          <a:p>
            <a:r>
              <a:rPr lang="en-US" sz="3000" dirty="0">
                <a:solidFill>
                  <a:schemeClr val="bg1"/>
                </a:solidFill>
              </a:rPr>
              <a:t>See you next time!</a:t>
            </a:r>
          </a:p>
        </p:txBody>
      </p:sp>
    </p:spTree>
    <p:extLst>
      <p:ext uri="{BB962C8B-B14F-4D97-AF65-F5344CB8AC3E}">
        <p14:creationId xmlns:p14="http://schemas.microsoft.com/office/powerpoint/2010/main" val="62291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5</a:t>
            </a:fld>
            <a:endParaRPr lang="en-US" dirty="0"/>
          </a:p>
        </p:txBody>
      </p:sp>
      <p:sp>
        <p:nvSpPr>
          <p:cNvPr id="3" name="Text Placeholder 2"/>
          <p:cNvSpPr>
            <a:spLocks noGrp="1"/>
          </p:cNvSpPr>
          <p:nvPr>
            <p:ph type="body" sz="quarter" idx="10"/>
          </p:nvPr>
        </p:nvSpPr>
        <p:spPr>
          <a:xfrm>
            <a:off x="1685544" y="2069592"/>
            <a:ext cx="5772912" cy="3886200"/>
          </a:xfrm>
        </p:spPr>
        <p:txBody>
          <a:bodyPr/>
          <a:lstStyle/>
          <a:p>
            <a:pPr>
              <a:spcAft>
                <a:spcPts val="1200"/>
              </a:spcAft>
              <a:buFont typeface="Arial" panose="020B0604020202020204" pitchFamily="34" charset="0"/>
              <a:buChar char="•"/>
            </a:pPr>
            <a:r>
              <a:rPr lang="en-US" dirty="0"/>
              <a:t>How many people are in the room? Your goal is to cooperatively count to that number, out loud, as a group</a:t>
            </a:r>
          </a:p>
          <a:p>
            <a:pPr>
              <a:spcAft>
                <a:spcPts val="1200"/>
              </a:spcAft>
            </a:pPr>
            <a:r>
              <a:rPr lang="en-US" dirty="0"/>
              <a:t>Any person can start; any person can say a </a:t>
            </a:r>
            <a:r>
              <a:rPr lang="en-US" dirty="0" smtClean="0"/>
              <a:t>number — but </a:t>
            </a:r>
            <a:r>
              <a:rPr lang="en-US" dirty="0"/>
              <a:t>only one person can say a number at a time</a:t>
            </a:r>
          </a:p>
          <a:p>
            <a:r>
              <a:rPr lang="en-US" dirty="0"/>
              <a:t>If more than one person says a number, you must start over</a:t>
            </a:r>
          </a:p>
          <a:p>
            <a:pPr marL="0" indent="0">
              <a:buNone/>
            </a:pPr>
            <a:r>
              <a:rPr lang="en-US" b="1" dirty="0">
                <a:solidFill>
                  <a:srgbClr val="DA5521"/>
                </a:solidFill>
              </a:rPr>
              <a:t>How many tries does it take to be successful?</a:t>
            </a:r>
          </a:p>
        </p:txBody>
      </p:sp>
      <p:sp>
        <p:nvSpPr>
          <p:cNvPr id="4" name="Title 3"/>
          <p:cNvSpPr>
            <a:spLocks noGrp="1"/>
          </p:cNvSpPr>
          <p:nvPr>
            <p:ph type="title"/>
          </p:nvPr>
        </p:nvSpPr>
        <p:spPr/>
        <p:txBody>
          <a:bodyPr/>
          <a:lstStyle/>
          <a:p>
            <a:r>
              <a:rPr lang="en-US" dirty="0"/>
              <a:t>Count Up</a:t>
            </a:r>
          </a:p>
        </p:txBody>
      </p:sp>
    </p:spTree>
    <p:extLst>
      <p:ext uri="{BB962C8B-B14F-4D97-AF65-F5344CB8AC3E}">
        <p14:creationId xmlns:p14="http://schemas.microsoft.com/office/powerpoint/2010/main" val="573732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0719" y="5604095"/>
            <a:ext cx="7772400" cy="770362"/>
          </a:xfrm>
          <a:prstGeom prst="rect">
            <a:avLst/>
          </a:prstGeom>
          <a:ln>
            <a:noFill/>
          </a:ln>
        </p:spPr>
        <p:txBody>
          <a:bodyPr vert="horz" lIns="91440" tIns="45720" rIns="91440" bIns="45720" rtlCol="0" anchor="t" anchorCtr="0">
            <a:noAutofit/>
          </a:bodyPr>
          <a:lstStyle>
            <a:lvl1pPr marL="0" marR="0" indent="0" algn="ctr" defTabSz="457200" rtl="0" eaLnBrk="1" fontAlgn="auto" latinLnBrk="0" hangingPunct="1">
              <a:lnSpc>
                <a:spcPts val="4800"/>
              </a:lnSpc>
              <a:spcBef>
                <a:spcPct val="0"/>
              </a:spcBef>
              <a:spcAft>
                <a:spcPts val="0"/>
              </a:spcAft>
              <a:buClrTx/>
              <a:buSzTx/>
              <a:buFontTx/>
              <a:buNone/>
              <a:tabLst/>
              <a:defRPr lang="en-US" sz="3000" kern="1200" cap="all" spc="0" baseline="0">
                <a:solidFill>
                  <a:schemeClr val="accent3"/>
                </a:solidFill>
                <a:latin typeface="Arial"/>
                <a:ea typeface="+mj-ea"/>
                <a:cs typeface="Arial"/>
              </a:defRPr>
            </a:lvl1pPr>
          </a:lstStyle>
          <a:p>
            <a:r>
              <a:rPr lang="en-US" sz="4000" b="1" cap="none" dirty="0">
                <a:solidFill>
                  <a:schemeClr val="bg1"/>
                </a:solidFill>
                <a:effectLst>
                  <a:outerShdw blurRad="50800" dist="76200" dir="2700000" algn="tl" rotWithShape="0">
                    <a:prstClr val="black">
                      <a:alpha val="40000"/>
                    </a:prstClr>
                  </a:outerShdw>
                </a:effectLst>
              </a:rPr>
              <a:t>OPENING CHECK-IN</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08376" y="1271780"/>
            <a:ext cx="4117086" cy="4114800"/>
          </a:xfrm>
          <a:prstGeom prst="rect">
            <a:avLst/>
          </a:prstGeom>
          <a:effectLst>
            <a:outerShdw blurRad="50800" dist="76200" dir="2700000" algn="tl" rotWithShape="0">
              <a:prstClr val="black">
                <a:alpha val="10000"/>
              </a:prstClr>
            </a:outerShdw>
          </a:effectLst>
        </p:spPr>
      </p:pic>
    </p:spTree>
    <p:extLst>
      <p:ext uri="{BB962C8B-B14F-4D97-AF65-F5344CB8AC3E}">
        <p14:creationId xmlns:p14="http://schemas.microsoft.com/office/powerpoint/2010/main" val="1533290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7</a:t>
            </a:fld>
            <a:endParaRPr lang="en-US" dirty="0"/>
          </a:p>
        </p:txBody>
      </p:sp>
      <p:sp>
        <p:nvSpPr>
          <p:cNvPr id="4" name="Title 3"/>
          <p:cNvSpPr>
            <a:spLocks noGrp="1"/>
          </p:cNvSpPr>
          <p:nvPr>
            <p:ph type="title"/>
          </p:nvPr>
        </p:nvSpPr>
        <p:spPr/>
        <p:txBody>
          <a:bodyPr/>
          <a:lstStyle/>
          <a:p>
            <a:r>
              <a:rPr lang="en-US" dirty="0"/>
              <a:t>What Is Your Energy Right Now?</a:t>
            </a:r>
          </a:p>
        </p:txBody>
      </p:sp>
      <p:grpSp>
        <p:nvGrpSpPr>
          <p:cNvPr id="20" name="Group 19"/>
          <p:cNvGrpSpPr/>
          <p:nvPr/>
        </p:nvGrpSpPr>
        <p:grpSpPr>
          <a:xfrm>
            <a:off x="916383" y="1882486"/>
            <a:ext cx="7323788" cy="4260480"/>
            <a:chOff x="916383" y="1882486"/>
            <a:chExt cx="7323788" cy="4260480"/>
          </a:xfrm>
        </p:grpSpPr>
        <p:sp>
          <p:nvSpPr>
            <p:cNvPr id="21" name="Rounded Rectangle 20"/>
            <p:cNvSpPr/>
            <p:nvPr/>
          </p:nvSpPr>
          <p:spPr bwMode="auto">
            <a:xfrm>
              <a:off x="916383" y="1882486"/>
              <a:ext cx="2212408" cy="4260480"/>
            </a:xfrm>
            <a:prstGeom prst="roundRect">
              <a:avLst/>
            </a:prstGeom>
            <a:solidFill>
              <a:schemeClr val="bg2">
                <a:alpha val="59000"/>
              </a:schemeClr>
            </a:solidFill>
            <a:ln w="9525" cap="flat" cmpd="sng" algn="ctr">
              <a:noFill/>
              <a:prstDash val="solid"/>
              <a:round/>
              <a:headEnd type="none" w="med" len="med"/>
              <a:tailEnd type="none" w="med" len="med"/>
            </a:ln>
            <a:effectLst>
              <a:outerShdw blurRad="50800" dist="76200" dir="2700000" algn="tl" rotWithShape="0">
                <a:prstClr val="black">
                  <a:alpha val="3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cxnSp>
          <p:nvCxnSpPr>
            <p:cNvPr id="22" name="Straight Connector 21"/>
            <p:cNvCxnSpPr/>
            <p:nvPr/>
          </p:nvCxnSpPr>
          <p:spPr bwMode="auto">
            <a:xfrm flipH="1">
              <a:off x="2025282" y="2980630"/>
              <a:ext cx="5705" cy="1962547"/>
            </a:xfrm>
            <a:prstGeom prst="line">
              <a:avLst/>
            </a:prstGeom>
            <a:ln w="825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Triangle 22"/>
            <p:cNvSpPr/>
            <p:nvPr/>
          </p:nvSpPr>
          <p:spPr bwMode="auto">
            <a:xfrm rot="10800000">
              <a:off x="1878254" y="4943177"/>
              <a:ext cx="294057" cy="253497"/>
            </a:xfrm>
            <a:prstGeom prst="triangl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24" name="TextBox 23"/>
            <p:cNvSpPr txBox="1"/>
            <p:nvPr/>
          </p:nvSpPr>
          <p:spPr>
            <a:xfrm>
              <a:off x="1079197" y="2000175"/>
              <a:ext cx="1903583" cy="707886"/>
            </a:xfrm>
            <a:prstGeom prst="rect">
              <a:avLst/>
            </a:prstGeom>
            <a:noFill/>
          </p:spPr>
          <p:txBody>
            <a:bodyPr wrap="square" rtlCol="0">
              <a:spAutoFit/>
            </a:bodyPr>
            <a:lstStyle/>
            <a:p>
              <a:pPr algn="ctr"/>
              <a:r>
                <a:rPr lang="en-US" sz="2000" b="1" dirty="0">
                  <a:solidFill>
                    <a:schemeClr val="accent3"/>
                  </a:solidFill>
                </a:rPr>
                <a:t>Totally Comfortable</a:t>
              </a:r>
            </a:p>
          </p:txBody>
        </p:sp>
        <p:sp>
          <p:nvSpPr>
            <p:cNvPr id="25" name="Triangle 24"/>
            <p:cNvSpPr/>
            <p:nvPr/>
          </p:nvSpPr>
          <p:spPr bwMode="auto">
            <a:xfrm>
              <a:off x="1878255" y="2731675"/>
              <a:ext cx="294057" cy="253497"/>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26" name="TextBox 25"/>
            <p:cNvSpPr txBox="1"/>
            <p:nvPr/>
          </p:nvSpPr>
          <p:spPr>
            <a:xfrm>
              <a:off x="991515" y="5305759"/>
              <a:ext cx="2078947" cy="707886"/>
            </a:xfrm>
            <a:prstGeom prst="rect">
              <a:avLst/>
            </a:prstGeom>
            <a:noFill/>
          </p:spPr>
          <p:txBody>
            <a:bodyPr wrap="square" rtlCol="0">
              <a:spAutoFit/>
            </a:bodyPr>
            <a:lstStyle/>
            <a:p>
              <a:pPr algn="ctr"/>
              <a:r>
                <a:rPr lang="en-US" sz="2000" b="1" dirty="0">
                  <a:solidFill>
                    <a:schemeClr val="accent5"/>
                  </a:solidFill>
                </a:rPr>
                <a:t>Really Uncomfortable</a:t>
              </a:r>
            </a:p>
          </p:txBody>
        </p:sp>
        <p:sp>
          <p:nvSpPr>
            <p:cNvPr id="27" name="Rounded Rectangle 26"/>
            <p:cNvSpPr/>
            <p:nvPr/>
          </p:nvSpPr>
          <p:spPr bwMode="auto">
            <a:xfrm>
              <a:off x="6027763" y="1882486"/>
              <a:ext cx="2212408" cy="4260480"/>
            </a:xfrm>
            <a:prstGeom prst="roundRect">
              <a:avLst/>
            </a:prstGeom>
            <a:solidFill>
              <a:schemeClr val="bg2">
                <a:alpha val="59000"/>
              </a:schemeClr>
            </a:solidFill>
            <a:ln w="9525" cap="flat" cmpd="sng" algn="ctr">
              <a:noFill/>
              <a:prstDash val="solid"/>
              <a:round/>
              <a:headEnd type="none" w="med" len="med"/>
              <a:tailEnd type="none" w="med" len="med"/>
            </a:ln>
            <a:effectLst>
              <a:outerShdw blurRad="50800" dist="76200" dir="2700000" algn="tl" rotWithShape="0">
                <a:prstClr val="black">
                  <a:alpha val="3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z</a:t>
              </a:r>
            </a:p>
          </p:txBody>
        </p:sp>
        <p:cxnSp>
          <p:nvCxnSpPr>
            <p:cNvPr id="28" name="Straight Connector 27"/>
            <p:cNvCxnSpPr/>
            <p:nvPr/>
          </p:nvCxnSpPr>
          <p:spPr bwMode="auto">
            <a:xfrm flipH="1">
              <a:off x="7136662" y="2907460"/>
              <a:ext cx="5705" cy="2206990"/>
            </a:xfrm>
            <a:prstGeom prst="line">
              <a:avLst/>
            </a:prstGeom>
            <a:ln w="825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9" name="Triangle 28"/>
            <p:cNvSpPr/>
            <p:nvPr/>
          </p:nvSpPr>
          <p:spPr bwMode="auto">
            <a:xfrm rot="10800000">
              <a:off x="6989634" y="5114450"/>
              <a:ext cx="294057" cy="253497"/>
            </a:xfrm>
            <a:prstGeom prst="triangl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30" name="TextBox 29"/>
            <p:cNvSpPr txBox="1"/>
            <p:nvPr/>
          </p:nvSpPr>
          <p:spPr>
            <a:xfrm>
              <a:off x="6190577" y="2144287"/>
              <a:ext cx="1903583" cy="400110"/>
            </a:xfrm>
            <a:prstGeom prst="rect">
              <a:avLst/>
            </a:prstGeom>
            <a:noFill/>
          </p:spPr>
          <p:txBody>
            <a:bodyPr wrap="square" rtlCol="0">
              <a:spAutoFit/>
            </a:bodyPr>
            <a:lstStyle/>
            <a:p>
              <a:pPr algn="ctr"/>
              <a:r>
                <a:rPr lang="en-US" sz="2000" b="1" dirty="0">
                  <a:solidFill>
                    <a:schemeClr val="accent3"/>
                  </a:solidFill>
                </a:rPr>
                <a:t>Great Match</a:t>
              </a:r>
            </a:p>
          </p:txBody>
        </p:sp>
        <p:sp>
          <p:nvSpPr>
            <p:cNvPr id="31" name="Triangle 30"/>
            <p:cNvSpPr/>
            <p:nvPr/>
          </p:nvSpPr>
          <p:spPr bwMode="auto">
            <a:xfrm>
              <a:off x="6989635" y="2640399"/>
              <a:ext cx="294057" cy="253497"/>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32" name="TextBox 31"/>
            <p:cNvSpPr txBox="1"/>
            <p:nvPr/>
          </p:nvSpPr>
          <p:spPr>
            <a:xfrm>
              <a:off x="6102895" y="5504192"/>
              <a:ext cx="2078947" cy="400110"/>
            </a:xfrm>
            <a:prstGeom prst="rect">
              <a:avLst/>
            </a:prstGeom>
            <a:noFill/>
          </p:spPr>
          <p:txBody>
            <a:bodyPr wrap="square" rtlCol="0">
              <a:spAutoFit/>
            </a:bodyPr>
            <a:lstStyle/>
            <a:p>
              <a:pPr algn="ctr"/>
              <a:r>
                <a:rPr lang="en-US" sz="2000" b="1" dirty="0">
                  <a:solidFill>
                    <a:schemeClr val="accent5"/>
                  </a:solidFill>
                </a:rPr>
                <a:t>Terrible Match</a:t>
              </a:r>
            </a:p>
          </p:txBody>
        </p:sp>
        <p:grpSp>
          <p:nvGrpSpPr>
            <p:cNvPr id="33" name="Group 32"/>
            <p:cNvGrpSpPr/>
            <p:nvPr/>
          </p:nvGrpSpPr>
          <p:grpSpPr>
            <a:xfrm>
              <a:off x="3695564" y="1882486"/>
              <a:ext cx="1765426" cy="4260480"/>
              <a:chOff x="3561881" y="1747732"/>
              <a:chExt cx="1765426" cy="4260480"/>
            </a:xfrm>
          </p:grpSpPr>
          <p:sp>
            <p:nvSpPr>
              <p:cNvPr id="34" name="Rounded Rectangle 33"/>
              <p:cNvSpPr/>
              <p:nvPr/>
            </p:nvSpPr>
            <p:spPr bwMode="auto">
              <a:xfrm>
                <a:off x="3561881" y="1747732"/>
                <a:ext cx="1765426" cy="4260480"/>
              </a:xfrm>
              <a:prstGeom prst="roundRect">
                <a:avLst/>
              </a:prstGeom>
              <a:solidFill>
                <a:schemeClr val="bg2">
                  <a:alpha val="59000"/>
                </a:schemeClr>
              </a:solidFill>
              <a:ln w="9525" cap="flat" cmpd="sng" algn="ctr">
                <a:noFill/>
                <a:prstDash val="solid"/>
                <a:round/>
                <a:headEnd type="none" w="med" len="med"/>
                <a:tailEnd type="none" w="med" len="med"/>
              </a:ln>
              <a:effectLst>
                <a:outerShdw blurRad="50800" dist="76200" dir="2700000" algn="tl" rotWithShape="0">
                  <a:prstClr val="black">
                    <a:alpha val="3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grpSp>
            <p:nvGrpSpPr>
              <p:cNvPr id="35" name="Group 34"/>
              <p:cNvGrpSpPr/>
              <p:nvPr/>
            </p:nvGrpSpPr>
            <p:grpSpPr>
              <a:xfrm>
                <a:off x="3903739" y="1969604"/>
                <a:ext cx="1122445" cy="3769805"/>
                <a:chOff x="4443077" y="2425570"/>
                <a:chExt cx="1122445" cy="3769805"/>
              </a:xfrm>
            </p:grpSpPr>
            <p:grpSp>
              <p:nvGrpSpPr>
                <p:cNvPr id="36" name="Group 35"/>
                <p:cNvGrpSpPr/>
                <p:nvPr/>
              </p:nvGrpSpPr>
              <p:grpSpPr>
                <a:xfrm>
                  <a:off x="4443077" y="2662742"/>
                  <a:ext cx="1122445" cy="3532633"/>
                  <a:chOff x="4443077" y="2662742"/>
                  <a:chExt cx="1122445" cy="3532633"/>
                </a:xfrm>
              </p:grpSpPr>
              <p:sp>
                <p:nvSpPr>
                  <p:cNvPr id="38" name="Off-page Connector 37"/>
                  <p:cNvSpPr/>
                  <p:nvPr/>
                </p:nvSpPr>
                <p:spPr bwMode="auto">
                  <a:xfrm rot="5400000">
                    <a:off x="4978523" y="5197316"/>
                    <a:ext cx="350132" cy="823865"/>
                  </a:xfrm>
                  <a:prstGeom prst="flowChartOffpageConnector">
                    <a:avLst/>
                  </a:prstGeom>
                  <a:solidFill>
                    <a:schemeClr val="accent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39" name="Off-page Connector 38"/>
                  <p:cNvSpPr/>
                  <p:nvPr/>
                </p:nvSpPr>
                <p:spPr bwMode="auto">
                  <a:xfrm rot="5400000">
                    <a:off x="4978523" y="3293512"/>
                    <a:ext cx="350132" cy="823865"/>
                  </a:xfrm>
                  <a:prstGeom prst="flowChartOffpageConnector">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40" name="Off-page Connector 39"/>
                  <p:cNvSpPr/>
                  <p:nvPr/>
                </p:nvSpPr>
                <p:spPr bwMode="auto">
                  <a:xfrm rot="5400000">
                    <a:off x="4978523" y="2666840"/>
                    <a:ext cx="350132" cy="823865"/>
                  </a:xfrm>
                  <a:prstGeom prst="flowChartOffpageConnector">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41" name="Off-page Connector 40"/>
                  <p:cNvSpPr/>
                  <p:nvPr/>
                </p:nvSpPr>
                <p:spPr bwMode="auto">
                  <a:xfrm rot="5400000">
                    <a:off x="4978523" y="4573471"/>
                    <a:ext cx="350132" cy="823865"/>
                  </a:xfrm>
                  <a:prstGeom prst="flowChartOffpageConnector">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42" name="Off-page Connector 41"/>
                  <p:cNvSpPr/>
                  <p:nvPr/>
                </p:nvSpPr>
                <p:spPr bwMode="auto">
                  <a:xfrm rot="5400000">
                    <a:off x="4978523" y="3920185"/>
                    <a:ext cx="350132" cy="823865"/>
                  </a:xfrm>
                  <a:prstGeom prst="flowChartOffpageConnector">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cxnSp>
                <p:nvCxnSpPr>
                  <p:cNvPr id="43" name="Straight Connector 42"/>
                  <p:cNvCxnSpPr/>
                  <p:nvPr/>
                </p:nvCxnSpPr>
                <p:spPr bwMode="auto">
                  <a:xfrm>
                    <a:off x="4590107" y="2662742"/>
                    <a:ext cx="0" cy="3295461"/>
                  </a:xfrm>
                  <a:prstGeom prst="line">
                    <a:avLst/>
                  </a:prstGeom>
                  <a:ln w="825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Triangle 43"/>
                  <p:cNvSpPr/>
                  <p:nvPr/>
                </p:nvSpPr>
                <p:spPr bwMode="auto">
                  <a:xfrm rot="10800000">
                    <a:off x="4443077" y="5941878"/>
                    <a:ext cx="294057" cy="253497"/>
                  </a:xfrm>
                  <a:prstGeom prst="triangl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sp>
                <p:nvSpPr>
                  <p:cNvPr id="45" name="TextBox 44"/>
                  <p:cNvSpPr txBox="1"/>
                  <p:nvPr/>
                </p:nvSpPr>
                <p:spPr>
                  <a:xfrm>
                    <a:off x="4868407" y="2877228"/>
                    <a:ext cx="697115" cy="400110"/>
                  </a:xfrm>
                  <a:prstGeom prst="rect">
                    <a:avLst/>
                  </a:prstGeom>
                  <a:noFill/>
                </p:spPr>
                <p:txBody>
                  <a:bodyPr wrap="square" rtlCol="0">
                    <a:spAutoFit/>
                  </a:bodyPr>
                  <a:lstStyle/>
                  <a:p>
                    <a:pPr algn="ctr"/>
                    <a:r>
                      <a:rPr lang="en-US" sz="2000" b="1" dirty="0">
                        <a:solidFill>
                          <a:schemeClr val="bg1"/>
                        </a:solidFill>
                      </a:rPr>
                      <a:t>+10</a:t>
                    </a:r>
                  </a:p>
                </p:txBody>
              </p:sp>
              <p:sp>
                <p:nvSpPr>
                  <p:cNvPr id="46" name="TextBox 45"/>
                  <p:cNvSpPr txBox="1"/>
                  <p:nvPr/>
                </p:nvSpPr>
                <p:spPr>
                  <a:xfrm>
                    <a:off x="4868407" y="3507943"/>
                    <a:ext cx="697114" cy="400110"/>
                  </a:xfrm>
                  <a:prstGeom prst="rect">
                    <a:avLst/>
                  </a:prstGeom>
                  <a:noFill/>
                </p:spPr>
                <p:txBody>
                  <a:bodyPr wrap="square" rtlCol="0">
                    <a:spAutoFit/>
                  </a:bodyPr>
                  <a:lstStyle/>
                  <a:p>
                    <a:pPr algn="ctr"/>
                    <a:r>
                      <a:rPr lang="en-US" sz="2000" b="1" dirty="0">
                        <a:solidFill>
                          <a:schemeClr val="bg1"/>
                        </a:solidFill>
                      </a:rPr>
                      <a:t>+5</a:t>
                    </a:r>
                  </a:p>
                </p:txBody>
              </p:sp>
              <p:sp>
                <p:nvSpPr>
                  <p:cNvPr id="47" name="TextBox 46"/>
                  <p:cNvSpPr txBox="1"/>
                  <p:nvPr/>
                </p:nvSpPr>
                <p:spPr>
                  <a:xfrm>
                    <a:off x="4868407" y="4134357"/>
                    <a:ext cx="697114" cy="400110"/>
                  </a:xfrm>
                  <a:prstGeom prst="rect">
                    <a:avLst/>
                  </a:prstGeom>
                  <a:noFill/>
                </p:spPr>
                <p:txBody>
                  <a:bodyPr wrap="square" rtlCol="0">
                    <a:spAutoFit/>
                  </a:bodyPr>
                  <a:lstStyle/>
                  <a:p>
                    <a:pPr algn="ctr"/>
                    <a:r>
                      <a:rPr lang="en-US" sz="2000" b="1" dirty="0">
                        <a:solidFill>
                          <a:schemeClr val="bg1"/>
                        </a:solidFill>
                      </a:rPr>
                      <a:t>0</a:t>
                    </a:r>
                  </a:p>
                </p:txBody>
              </p:sp>
              <p:sp>
                <p:nvSpPr>
                  <p:cNvPr id="48" name="TextBox 47"/>
                  <p:cNvSpPr txBox="1"/>
                  <p:nvPr/>
                </p:nvSpPr>
                <p:spPr>
                  <a:xfrm>
                    <a:off x="4868406" y="4784705"/>
                    <a:ext cx="697115" cy="400110"/>
                  </a:xfrm>
                  <a:prstGeom prst="rect">
                    <a:avLst/>
                  </a:prstGeom>
                  <a:noFill/>
                </p:spPr>
                <p:txBody>
                  <a:bodyPr wrap="square" rtlCol="0">
                    <a:spAutoFit/>
                  </a:bodyPr>
                  <a:lstStyle/>
                  <a:p>
                    <a:pPr algn="ctr"/>
                    <a:r>
                      <a:rPr lang="en-US" sz="2000" b="1" dirty="0">
                        <a:solidFill>
                          <a:schemeClr val="bg1"/>
                        </a:solidFill>
                      </a:rPr>
                      <a:t>-5</a:t>
                    </a:r>
                  </a:p>
                </p:txBody>
              </p:sp>
              <p:sp>
                <p:nvSpPr>
                  <p:cNvPr id="49" name="TextBox 48"/>
                  <p:cNvSpPr txBox="1"/>
                  <p:nvPr/>
                </p:nvSpPr>
                <p:spPr>
                  <a:xfrm>
                    <a:off x="4947625" y="5401544"/>
                    <a:ext cx="617896" cy="400110"/>
                  </a:xfrm>
                  <a:prstGeom prst="rect">
                    <a:avLst/>
                  </a:prstGeom>
                  <a:noFill/>
                </p:spPr>
                <p:txBody>
                  <a:bodyPr wrap="square" rtlCol="0">
                    <a:spAutoFit/>
                  </a:bodyPr>
                  <a:lstStyle/>
                  <a:p>
                    <a:pPr algn="ctr"/>
                    <a:r>
                      <a:rPr lang="en-US" sz="2000" b="1" dirty="0">
                        <a:solidFill>
                          <a:schemeClr val="bg1"/>
                        </a:solidFill>
                      </a:rPr>
                      <a:t>-10</a:t>
                    </a:r>
                  </a:p>
                </p:txBody>
              </p:sp>
            </p:grpSp>
            <p:sp>
              <p:nvSpPr>
                <p:cNvPr id="37" name="Triangle 36"/>
                <p:cNvSpPr/>
                <p:nvPr/>
              </p:nvSpPr>
              <p:spPr bwMode="auto">
                <a:xfrm>
                  <a:off x="4443078" y="2425570"/>
                  <a:ext cx="294057" cy="253497"/>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p:txBody>
            </p:sp>
          </p:grpSp>
        </p:grpSp>
      </p:grpSp>
    </p:spTree>
    <p:extLst>
      <p:ext uri="{BB962C8B-B14F-4D97-AF65-F5344CB8AC3E}">
        <p14:creationId xmlns:p14="http://schemas.microsoft.com/office/powerpoint/2010/main" val="2308629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6B3CCE6-3D7D-AC46-9877-BAC74626ABE8}" type="slidenum">
              <a:rPr lang="en-US" smtClean="0"/>
              <a:pPr/>
              <a:t>8</a:t>
            </a:fld>
            <a:endParaRPr lang="en-US" dirty="0"/>
          </a:p>
        </p:txBody>
      </p:sp>
      <p:sp>
        <p:nvSpPr>
          <p:cNvPr id="7" name="Text Placeholder 2"/>
          <p:cNvSpPr>
            <a:spLocks noGrp="1"/>
          </p:cNvSpPr>
          <p:nvPr>
            <p:ph type="body" sz="quarter" idx="10"/>
          </p:nvPr>
        </p:nvSpPr>
        <p:spPr>
          <a:xfrm>
            <a:off x="1295400" y="2067025"/>
            <a:ext cx="6553200" cy="3886200"/>
          </a:xfrm>
        </p:spPr>
        <p:txBody>
          <a:bodyPr/>
          <a:lstStyle/>
          <a:p>
            <a:pPr>
              <a:lnSpc>
                <a:spcPct val="100000"/>
              </a:lnSpc>
              <a:spcAft>
                <a:spcPts val="1800"/>
              </a:spcAft>
              <a:buSzPct val="100000"/>
            </a:pPr>
            <a:r>
              <a:rPr lang="en-US" dirty="0"/>
              <a:t>If your energy is comfortable and a good match, great!</a:t>
            </a:r>
          </a:p>
          <a:p>
            <a:pPr>
              <a:lnSpc>
                <a:spcPct val="100000"/>
              </a:lnSpc>
              <a:spcAft>
                <a:spcPts val="1800"/>
              </a:spcAft>
              <a:buSzPct val="100000"/>
            </a:pPr>
            <a:r>
              <a:rPr lang="en-US" dirty="0"/>
              <a:t>If not, </a:t>
            </a:r>
            <a:r>
              <a:rPr lang="en-US" b="1" dirty="0">
                <a:solidFill>
                  <a:schemeClr val="accent3"/>
                </a:solidFill>
              </a:rPr>
              <a:t>what can you do to get it there</a:t>
            </a:r>
            <a:r>
              <a:rPr lang="en-US" dirty="0"/>
              <a:t>?</a:t>
            </a:r>
          </a:p>
        </p:txBody>
      </p:sp>
      <p:sp>
        <p:nvSpPr>
          <p:cNvPr id="8" name="Title 3"/>
          <p:cNvSpPr>
            <a:spLocks noGrp="1"/>
          </p:cNvSpPr>
          <p:nvPr>
            <p:ph type="title"/>
          </p:nvPr>
        </p:nvSpPr>
        <p:spPr>
          <a:xfrm>
            <a:off x="457200" y="274638"/>
            <a:ext cx="8229600" cy="1020762"/>
          </a:xfrm>
        </p:spPr>
        <p:txBody>
          <a:bodyPr/>
          <a:lstStyle/>
          <a:p>
            <a:r>
              <a:rPr lang="en-US" dirty="0"/>
              <a:t>Getting Comfortable</a:t>
            </a:r>
          </a:p>
        </p:txBody>
      </p:sp>
    </p:spTree>
    <p:extLst>
      <p:ext uri="{BB962C8B-B14F-4D97-AF65-F5344CB8AC3E}">
        <p14:creationId xmlns:p14="http://schemas.microsoft.com/office/powerpoint/2010/main" val="555574393"/>
      </p:ext>
    </p:extLst>
  </p:cSld>
  <p:clrMapOvr>
    <a:masterClrMapping/>
  </p:clrMapOvr>
</p:sld>
</file>

<file path=ppt/theme/theme1.xml><?xml version="1.0" encoding="utf-8"?>
<a:theme xmlns:a="http://schemas.openxmlformats.org/drawingml/2006/main" name="2_Office Theme">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ECF_ColorPalette_Office_r1">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9A96110ACDB5428B13BAB874E3215B" ma:contentTypeVersion="0" ma:contentTypeDescription="Create a new document." ma:contentTypeScope="" ma:versionID="4fab5cec9f4742c53e04ba51c40e5325">
  <xsd:schema xmlns:xsd="http://www.w3.org/2001/XMLSchema" xmlns:xs="http://www.w3.org/2001/XMLSchema" xmlns:p="http://schemas.microsoft.com/office/2006/metadata/properties" targetNamespace="http://schemas.microsoft.com/office/2006/metadata/properties" ma:root="true" ma:fieldsID="a4dacf80bf3dc4653b5ffcc0cf5ce85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57F3BB-5A1E-4C49-B3E6-6D0BD5825369}">
  <ds:schemaRefs>
    <ds:schemaRef ds:uri="http://schemas.microsoft.com/sharepoint/v3/contenttype/forms"/>
  </ds:schemaRefs>
</ds:datastoreItem>
</file>

<file path=customXml/itemProps2.xml><?xml version="1.0" encoding="utf-8"?>
<ds:datastoreItem xmlns:ds="http://schemas.openxmlformats.org/officeDocument/2006/customXml" ds:itemID="{9239B419-7817-410E-8951-AD9E0C898A99}">
  <ds:schemaRef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D7087737-6343-4534-925B-8F1191AEB8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E2S ppt Theme Experiment.thmx</Template>
  <TotalTime>18175</TotalTime>
  <Words>2864</Words>
  <Application>Microsoft Macintosh PowerPoint</Application>
  <PresentationFormat>On-screen Show (4:3)</PresentationFormat>
  <Paragraphs>332</Paragraphs>
  <Slides>54</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54</vt:i4>
      </vt:variant>
    </vt:vector>
  </HeadingPairs>
  <TitlesOfParts>
    <vt:vector size="64" baseType="lpstr">
      <vt:lpstr>.AppleSystemUIFont</vt:lpstr>
      <vt:lpstr>Calibri</vt:lpstr>
      <vt:lpstr>Courier New</vt:lpstr>
      <vt:lpstr>Lucida Grande</vt:lpstr>
      <vt:lpstr>Wingdings</vt:lpstr>
      <vt:lpstr>Arial</vt:lpstr>
      <vt:lpstr>2_Office Theme</vt:lpstr>
      <vt:lpstr>AECF_ColorPalette_Office_r1</vt:lpstr>
      <vt:lpstr>3_Office Theme</vt:lpstr>
      <vt:lpstr>4_Office Theme</vt:lpstr>
      <vt:lpstr>PowerPoint Presentation</vt:lpstr>
      <vt:lpstr>PowerPoint Presentation</vt:lpstr>
      <vt:lpstr>ARC Reflections</vt:lpstr>
      <vt:lpstr>Welcome</vt:lpstr>
      <vt:lpstr>WARM-UP</vt:lpstr>
      <vt:lpstr>Count Up</vt:lpstr>
      <vt:lpstr>PowerPoint Presentation</vt:lpstr>
      <vt:lpstr>What Is Your Energy Right Now?</vt:lpstr>
      <vt:lpstr>Getting Comfortable</vt:lpstr>
      <vt:lpstr>PowerPoint Presentation</vt:lpstr>
      <vt:lpstr>Review</vt:lpstr>
      <vt:lpstr>Report Back</vt:lpstr>
      <vt:lpstr>PowerPoint Presentation</vt:lpstr>
      <vt:lpstr>Remember These?</vt:lpstr>
      <vt:lpstr>Children’s Behavior Can Be Hard</vt:lpstr>
      <vt:lpstr>Why Are Some Behaviors So Hard to Change?</vt:lpstr>
      <vt:lpstr>Adult Responses Are Hard to Shift, Too</vt:lpstr>
      <vt:lpstr> Understanding Children’s and Teens’  Needs and Values (Ours, Too)</vt:lpstr>
      <vt:lpstr> Understanding Children’s and Teens’  Needs and Values (Ours, Too)</vt:lpstr>
      <vt:lpstr>Toolbox: Approaches to Behavior</vt:lpstr>
      <vt:lpstr>Checking In With Olivia</vt:lpstr>
      <vt:lpstr>Be Proactive</vt:lpstr>
      <vt:lpstr>Ways to Be Proactive</vt:lpstr>
      <vt:lpstr>Identify the Child’s or Teen’s Patterns</vt:lpstr>
      <vt:lpstr>Thinking About Olivia</vt:lpstr>
      <vt:lpstr>What Might Olivia’s Needs Be?</vt:lpstr>
      <vt:lpstr>Use Your Go-Tos: Meet the Child’s Needs</vt:lpstr>
      <vt:lpstr>Meeting Olivia’s Needs</vt:lpstr>
      <vt:lpstr>Meeting Olivia’s Needs</vt:lpstr>
      <vt:lpstr>Use Your Go-Tos: Support Regulation</vt:lpstr>
      <vt:lpstr>Use Your In-the-Moment Tools to Support Regulation</vt:lpstr>
      <vt:lpstr>Target Your Use of Strategies Purposefully</vt:lpstr>
      <vt:lpstr>Praise and Reinforcement</vt:lpstr>
      <vt:lpstr>Praise and Reinforcement</vt:lpstr>
      <vt:lpstr>Praise and Reinforcement: Trauma Considerations</vt:lpstr>
      <vt:lpstr>Problem Solving</vt:lpstr>
      <vt:lpstr>Problem Solving</vt:lpstr>
      <vt:lpstr>Problem Solving: Trauma Considerations</vt:lpstr>
      <vt:lpstr>Limit Setting</vt:lpstr>
      <vt:lpstr>Limit Setting</vt:lpstr>
      <vt:lpstr>Limit Setting: Trauma Considerations</vt:lpstr>
      <vt:lpstr> Problem Solving  </vt:lpstr>
      <vt:lpstr>Praising Effort</vt:lpstr>
      <vt:lpstr>Setting Limits</vt:lpstr>
      <vt:lpstr>Seeing Success</vt:lpstr>
      <vt:lpstr>Wrap-Up</vt:lpstr>
      <vt:lpstr>PowerPoint Presentation</vt:lpstr>
      <vt:lpstr>Question</vt:lpstr>
      <vt:lpstr>PowerPoint Presentation</vt:lpstr>
      <vt:lpstr>PowerPoint Presentation</vt:lpstr>
      <vt:lpstr>Practice</vt:lpstr>
      <vt:lpstr>PowerPoint Presentation</vt:lpstr>
      <vt:lpstr>What Is Your Energy Right Now?</vt:lpstr>
      <vt:lpstr>See you next time!</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zippie</dc:creator>
  <cp:lastModifiedBy>Kate Alter</cp:lastModifiedBy>
  <cp:revision>273</cp:revision>
  <cp:lastPrinted>2015-07-30T13:18:26Z</cp:lastPrinted>
  <dcterms:created xsi:type="dcterms:W3CDTF">2012-07-31T09:32:17Z</dcterms:created>
  <dcterms:modified xsi:type="dcterms:W3CDTF">2017-08-25T17:36:43Z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0x010100D49A96110ACDB5428B13BAB874E3215B</vt:lpwstr>
  </property>
</Properties>
</file>