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94" r:id="rId4"/>
    <p:sldMasterId id="2147483773" r:id="rId5"/>
    <p:sldMasterId id="2147483787" r:id="rId6"/>
    <p:sldMasterId id="2147483804" r:id="rId7"/>
  </p:sldMasterIdLst>
  <p:notesMasterIdLst>
    <p:notesMasterId r:id="rId64"/>
  </p:notesMasterIdLst>
  <p:handoutMasterIdLst>
    <p:handoutMasterId r:id="rId65"/>
  </p:handoutMasterIdLst>
  <p:sldIdLst>
    <p:sldId id="371" r:id="rId8"/>
    <p:sldId id="376" r:id="rId9"/>
    <p:sldId id="278" r:id="rId10"/>
    <p:sldId id="279" r:id="rId11"/>
    <p:sldId id="284" r:id="rId12"/>
    <p:sldId id="280" r:id="rId13"/>
    <p:sldId id="285" r:id="rId14"/>
    <p:sldId id="367" r:id="rId15"/>
    <p:sldId id="379" r:id="rId16"/>
    <p:sldId id="292" r:id="rId17"/>
    <p:sldId id="282" r:id="rId18"/>
    <p:sldId id="287" r:id="rId19"/>
    <p:sldId id="324" r:id="rId20"/>
    <p:sldId id="283" r:id="rId21"/>
    <p:sldId id="288" r:id="rId22"/>
    <p:sldId id="339" r:id="rId23"/>
    <p:sldId id="290" r:id="rId24"/>
    <p:sldId id="291" r:id="rId25"/>
    <p:sldId id="340" r:id="rId26"/>
    <p:sldId id="293" r:id="rId27"/>
    <p:sldId id="341" r:id="rId28"/>
    <p:sldId id="342" r:id="rId29"/>
    <p:sldId id="377" r:id="rId30"/>
    <p:sldId id="344" r:id="rId31"/>
    <p:sldId id="325" r:id="rId32"/>
    <p:sldId id="345" r:id="rId33"/>
    <p:sldId id="346" r:id="rId34"/>
    <p:sldId id="347" r:id="rId35"/>
    <p:sldId id="326" r:id="rId36"/>
    <p:sldId id="295" r:id="rId37"/>
    <p:sldId id="373" r:id="rId38"/>
    <p:sldId id="372" r:id="rId39"/>
    <p:sldId id="296" r:id="rId40"/>
    <p:sldId id="349" r:id="rId41"/>
    <p:sldId id="350" r:id="rId42"/>
    <p:sldId id="302" r:id="rId43"/>
    <p:sldId id="374" r:id="rId44"/>
    <p:sldId id="299" r:id="rId45"/>
    <p:sldId id="375" r:id="rId46"/>
    <p:sldId id="355" r:id="rId47"/>
    <p:sldId id="369" r:id="rId48"/>
    <p:sldId id="301" r:id="rId49"/>
    <p:sldId id="356" r:id="rId50"/>
    <p:sldId id="330" r:id="rId51"/>
    <p:sldId id="357" r:id="rId52"/>
    <p:sldId id="362" r:id="rId53"/>
    <p:sldId id="358" r:id="rId54"/>
    <p:sldId id="359" r:id="rId55"/>
    <p:sldId id="315" r:id="rId56"/>
    <p:sldId id="314" r:id="rId57"/>
    <p:sldId id="317" r:id="rId58"/>
    <p:sldId id="378" r:id="rId59"/>
    <p:sldId id="318" r:id="rId60"/>
    <p:sldId id="319" r:id="rId61"/>
    <p:sldId id="365" r:id="rId62"/>
    <p:sldId id="321" r:id="rId63"/>
  </p:sldIdLst>
  <p:sldSz cx="9144000" cy="6858000" type="screen4x3"/>
  <p:notesSz cx="6934200" cy="9220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istin Coffey" initials="KC" lastIdx="3" clrIdx="0">
    <p:extLst/>
  </p:cmAuthor>
  <p:cmAuthor id="2" name="Kate Alter" initials="KA" lastIdx="3" clrIdx="1">
    <p:extLst/>
  </p:cmAuthor>
  <p:cmAuthor id="3" name="Kate Alter" initials="KA [2]" lastIdx="1" clrIdx="2">
    <p:extLst/>
  </p:cmAuthor>
  <p:cmAuthor id="4" name="Leah Glasheen" initials="LG" lastIdx="14" clrIdx="3"/>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DA5521"/>
    <a:srgbClr val="595959"/>
    <a:srgbClr val="8C9C22"/>
    <a:srgbClr val="787878"/>
    <a:srgbClr val="FFFFFF"/>
    <a:srgbClr val="E7DCBA"/>
    <a:srgbClr val="0665A4"/>
    <a:srgbClr val="4F85BA"/>
    <a:srgbClr val="706CA8"/>
    <a:srgbClr val="E9AF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49"/>
    <p:restoredTop sz="87617" autoAdjust="0"/>
  </p:normalViewPr>
  <p:slideViewPr>
    <p:cSldViewPr snapToGrid="0" snapToObjects="1">
      <p:cViewPr varScale="1">
        <p:scale>
          <a:sx n="93" d="100"/>
          <a:sy n="93" d="100"/>
        </p:scale>
        <p:origin x="-1104"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63" Type="http://schemas.openxmlformats.org/officeDocument/2006/relationships/slide" Target="slides/slide56.xml"/><Relationship Id="rId64" Type="http://schemas.openxmlformats.org/officeDocument/2006/relationships/notesMaster" Target="notesMasters/notesMaster1.xml"/><Relationship Id="rId65" Type="http://schemas.openxmlformats.org/officeDocument/2006/relationships/handoutMaster" Target="handoutMasters/handoutMaster1.xml"/><Relationship Id="rId66" Type="http://schemas.openxmlformats.org/officeDocument/2006/relationships/printerSettings" Target="printerSettings/printerSettings1.bin"/><Relationship Id="rId67" Type="http://schemas.openxmlformats.org/officeDocument/2006/relationships/commentAuthors" Target="commentAuthors.xml"/><Relationship Id="rId68" Type="http://schemas.openxmlformats.org/officeDocument/2006/relationships/presProps" Target="presProps.xml"/><Relationship Id="rId69" Type="http://schemas.openxmlformats.org/officeDocument/2006/relationships/viewProps" Target="viewProps.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70" Type="http://schemas.openxmlformats.org/officeDocument/2006/relationships/theme" Target="theme/theme1.xml"/><Relationship Id="rId71" Type="http://schemas.openxmlformats.org/officeDocument/2006/relationships/tableStyles" Target="tableStyles.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27475" y="0"/>
            <a:ext cx="3005138" cy="461963"/>
          </a:xfrm>
          <a:prstGeom prst="rect">
            <a:avLst/>
          </a:prstGeom>
        </p:spPr>
        <p:txBody>
          <a:bodyPr vert="horz" lIns="91440" tIns="45720" rIns="91440" bIns="45720" rtlCol="0"/>
          <a:lstStyle>
            <a:lvl1pPr algn="r">
              <a:defRPr sz="1200"/>
            </a:lvl1pPr>
          </a:lstStyle>
          <a:p>
            <a:fld id="{DFEFE5B4-EE97-4912-A148-27CA5775971E}" type="datetimeFigureOut">
              <a:rPr lang="en-US" smtClean="0"/>
              <a:pPr/>
              <a:t>9/22/17</a:t>
            </a:fld>
            <a:endParaRPr lang="en-US"/>
          </a:p>
        </p:txBody>
      </p:sp>
      <p:sp>
        <p:nvSpPr>
          <p:cNvPr id="4" name="Footer Placeholder 3"/>
          <p:cNvSpPr>
            <a:spLocks noGrp="1"/>
          </p:cNvSpPr>
          <p:nvPr>
            <p:ph type="ftr" sz="quarter" idx="2"/>
          </p:nvPr>
        </p:nvSpPr>
        <p:spPr>
          <a:xfrm>
            <a:off x="0" y="8758238"/>
            <a:ext cx="3005138" cy="46196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27475" y="8758238"/>
            <a:ext cx="3005138" cy="461962"/>
          </a:xfrm>
          <a:prstGeom prst="rect">
            <a:avLst/>
          </a:prstGeom>
        </p:spPr>
        <p:txBody>
          <a:bodyPr vert="horz" lIns="91440" tIns="45720" rIns="91440" bIns="45720" rtlCol="0" anchor="b"/>
          <a:lstStyle>
            <a:lvl1pPr algn="r">
              <a:defRPr sz="1200"/>
            </a:lvl1pPr>
          </a:lstStyle>
          <a:p>
            <a:fld id="{DC878D85-C2F3-4BEF-BF6A-176E5A8C15A1}" type="slidenum">
              <a:rPr lang="en-US" smtClean="0"/>
              <a:pPr/>
              <a:t>‹#›</a:t>
            </a:fld>
            <a:endParaRPr lang="en-US"/>
          </a:p>
        </p:txBody>
      </p:sp>
    </p:spTree>
    <p:extLst>
      <p:ext uri="{BB962C8B-B14F-4D97-AF65-F5344CB8AC3E}">
        <p14:creationId xmlns:p14="http://schemas.microsoft.com/office/powerpoint/2010/main" val="4270236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03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27475" y="0"/>
            <a:ext cx="3005138" cy="460375"/>
          </a:xfrm>
          <a:prstGeom prst="rect">
            <a:avLst/>
          </a:prstGeom>
        </p:spPr>
        <p:txBody>
          <a:bodyPr vert="horz" lIns="91440" tIns="45720" rIns="91440" bIns="45720" rtlCol="0"/>
          <a:lstStyle>
            <a:lvl1pPr algn="r">
              <a:defRPr sz="1200"/>
            </a:lvl1pPr>
          </a:lstStyle>
          <a:p>
            <a:fld id="{72060CDC-B10D-4341-8BD2-40D0519B1364}" type="datetimeFigureOut">
              <a:rPr lang="en-US" smtClean="0"/>
              <a:pPr/>
              <a:t>9/22/17</a:t>
            </a:fld>
            <a:endParaRPr lang="en-US"/>
          </a:p>
        </p:txBody>
      </p:sp>
      <p:sp>
        <p:nvSpPr>
          <p:cNvPr id="4" name="Slide Image Placeholder 3"/>
          <p:cNvSpPr>
            <a:spLocks noGrp="1" noRot="1" noChangeAspect="1"/>
          </p:cNvSpPr>
          <p:nvPr>
            <p:ph type="sldImg" idx="2"/>
          </p:nvPr>
        </p:nvSpPr>
        <p:spPr>
          <a:xfrm>
            <a:off x="1162050" y="692150"/>
            <a:ext cx="4610100" cy="3457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3738" y="4379913"/>
            <a:ext cx="5546725" cy="41481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58238"/>
            <a:ext cx="3005138" cy="4603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27475" y="8758238"/>
            <a:ext cx="3005138" cy="460375"/>
          </a:xfrm>
          <a:prstGeom prst="rect">
            <a:avLst/>
          </a:prstGeom>
        </p:spPr>
        <p:txBody>
          <a:bodyPr vert="horz" lIns="91440" tIns="45720" rIns="91440" bIns="45720" rtlCol="0" anchor="b"/>
          <a:lstStyle>
            <a:lvl1pPr algn="r">
              <a:defRPr sz="1200"/>
            </a:lvl1pPr>
          </a:lstStyle>
          <a:p>
            <a:fld id="{12B4E6A3-318F-3248-B2B5-9093920FC197}" type="slidenum">
              <a:rPr lang="en-US" smtClean="0"/>
              <a:pPr/>
              <a:t>‹#›</a:t>
            </a:fld>
            <a:endParaRPr lang="en-US"/>
          </a:p>
        </p:txBody>
      </p:sp>
    </p:spTree>
    <p:extLst>
      <p:ext uri="{BB962C8B-B14F-4D97-AF65-F5344CB8AC3E}">
        <p14:creationId xmlns:p14="http://schemas.microsoft.com/office/powerpoint/2010/main" val="298466444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B4E6A3-318F-3248-B2B5-9093920FC197}" type="slidenum">
              <a:rPr lang="en-US" smtClean="0"/>
              <a:pPr/>
              <a:t>0</a:t>
            </a:fld>
            <a:endParaRPr lang="en-US"/>
          </a:p>
        </p:txBody>
      </p:sp>
    </p:spTree>
    <p:extLst>
      <p:ext uri="{BB962C8B-B14F-4D97-AF65-F5344CB8AC3E}">
        <p14:creationId xmlns:p14="http://schemas.microsoft.com/office/powerpoint/2010/main" val="49628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B4E6A3-318F-3248-B2B5-9093920FC197}" type="slidenum">
              <a:rPr lang="en-US" smtClean="0"/>
              <a:pPr/>
              <a:t>29</a:t>
            </a:fld>
            <a:endParaRPr lang="en-US"/>
          </a:p>
        </p:txBody>
      </p:sp>
    </p:spTree>
    <p:extLst>
      <p:ext uri="{BB962C8B-B14F-4D97-AF65-F5344CB8AC3E}">
        <p14:creationId xmlns:p14="http://schemas.microsoft.com/office/powerpoint/2010/main" val="3001049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B4E6A3-318F-3248-B2B5-9093920FC197}" type="slidenum">
              <a:rPr lang="en-US" smtClean="0"/>
              <a:pPr/>
              <a:t>32</a:t>
            </a:fld>
            <a:endParaRPr lang="en-US"/>
          </a:p>
        </p:txBody>
      </p:sp>
    </p:spTree>
    <p:extLst>
      <p:ext uri="{BB962C8B-B14F-4D97-AF65-F5344CB8AC3E}">
        <p14:creationId xmlns:p14="http://schemas.microsoft.com/office/powerpoint/2010/main" val="2136406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teaching points, make sure we link routines back to the detective piece</a:t>
            </a:r>
          </a:p>
        </p:txBody>
      </p:sp>
      <p:sp>
        <p:nvSpPr>
          <p:cNvPr id="4" name="Slide Number Placeholder 3"/>
          <p:cNvSpPr>
            <a:spLocks noGrp="1"/>
          </p:cNvSpPr>
          <p:nvPr>
            <p:ph type="sldNum" sz="quarter" idx="10"/>
          </p:nvPr>
        </p:nvSpPr>
        <p:spPr/>
        <p:txBody>
          <a:bodyPr/>
          <a:lstStyle/>
          <a:p>
            <a:fld id="{12B4E6A3-318F-3248-B2B5-9093920FC197}" type="slidenum">
              <a:rPr lang="en-US" smtClean="0"/>
              <a:pPr/>
              <a:t>33</a:t>
            </a:fld>
            <a:endParaRPr lang="en-US"/>
          </a:p>
        </p:txBody>
      </p:sp>
    </p:spTree>
    <p:extLst>
      <p:ext uri="{BB962C8B-B14F-4D97-AF65-F5344CB8AC3E}">
        <p14:creationId xmlns:p14="http://schemas.microsoft.com/office/powerpoint/2010/main" val="2138933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handout</a:t>
            </a:r>
          </a:p>
          <a:p>
            <a:r>
              <a:rPr lang="en-US" dirty="0"/>
              <a:t>Bring</a:t>
            </a:r>
            <a:r>
              <a:rPr lang="en-US" baseline="0" dirty="0"/>
              <a:t> in try it out opportunities</a:t>
            </a:r>
          </a:p>
          <a:p>
            <a:r>
              <a:rPr lang="en-US" baseline="0" dirty="0"/>
              <a:t>Ask group to notice which of these strategies might work for a child or teen in their home; discuss</a:t>
            </a:r>
            <a:endParaRPr lang="en-US" dirty="0"/>
          </a:p>
        </p:txBody>
      </p:sp>
      <p:sp>
        <p:nvSpPr>
          <p:cNvPr id="4" name="Slide Number Placeholder 3"/>
          <p:cNvSpPr>
            <a:spLocks noGrp="1"/>
          </p:cNvSpPr>
          <p:nvPr>
            <p:ph type="sldNum" sz="quarter" idx="10"/>
          </p:nvPr>
        </p:nvSpPr>
        <p:spPr/>
        <p:txBody>
          <a:bodyPr/>
          <a:lstStyle/>
          <a:p>
            <a:fld id="{12B4E6A3-318F-3248-B2B5-9093920FC197}" type="slidenum">
              <a:rPr lang="en-US" smtClean="0"/>
              <a:pPr/>
              <a:t>36</a:t>
            </a:fld>
            <a:endParaRPr lang="en-US"/>
          </a:p>
        </p:txBody>
      </p:sp>
    </p:spTree>
    <p:extLst>
      <p:ext uri="{BB962C8B-B14F-4D97-AF65-F5344CB8AC3E}">
        <p14:creationId xmlns:p14="http://schemas.microsoft.com/office/powerpoint/2010/main" val="240266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a:t>
            </a:r>
            <a:r>
              <a:rPr lang="en-US" baseline="0" dirty="0"/>
              <a:t> facilitator guide – this section pulls together many of the skills that have already been taught in this group. Important to highlight this and not feel the need to re-teach everything.</a:t>
            </a:r>
            <a:endParaRPr lang="en-US" dirty="0"/>
          </a:p>
        </p:txBody>
      </p:sp>
      <p:sp>
        <p:nvSpPr>
          <p:cNvPr id="4" name="Slide Number Placeholder 3"/>
          <p:cNvSpPr>
            <a:spLocks noGrp="1"/>
          </p:cNvSpPr>
          <p:nvPr>
            <p:ph type="sldNum" sz="quarter" idx="10"/>
          </p:nvPr>
        </p:nvSpPr>
        <p:spPr/>
        <p:txBody>
          <a:bodyPr/>
          <a:lstStyle/>
          <a:p>
            <a:fld id="{12B4E6A3-318F-3248-B2B5-9093920FC197}" type="slidenum">
              <a:rPr lang="en-US" smtClean="0"/>
              <a:pPr/>
              <a:t>37</a:t>
            </a:fld>
            <a:endParaRPr lang="en-US"/>
          </a:p>
        </p:txBody>
      </p:sp>
    </p:spTree>
    <p:extLst>
      <p:ext uri="{BB962C8B-B14F-4D97-AF65-F5344CB8AC3E}">
        <p14:creationId xmlns:p14="http://schemas.microsoft.com/office/powerpoint/2010/main" val="1089047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838200" y="1905000"/>
            <a:ext cx="7467600" cy="4486240"/>
          </a:xfrm>
          <a:ln>
            <a:noFill/>
          </a:ln>
        </p:spPr>
        <p:txBody>
          <a:bodyPr/>
          <a:lstStyle/>
          <a:p>
            <a:pPr lvl="0"/>
            <a:r>
              <a:rPr lang="en-US" noProof="0"/>
              <a:t>Click icon to add table</a:t>
            </a:r>
            <a:endParaRPr lang="en-US" noProof="0" dirty="0"/>
          </a:p>
        </p:txBody>
      </p:sp>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smart art graphic">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9" name="SmartArt Placeholder 8"/>
          <p:cNvSpPr>
            <a:spLocks noGrp="1"/>
          </p:cNvSpPr>
          <p:nvPr>
            <p:ph type="dgm" sz="quarter" idx="12"/>
          </p:nvPr>
        </p:nvSpPr>
        <p:spPr>
          <a:xfrm>
            <a:off x="990600" y="1981200"/>
            <a:ext cx="7315200" cy="4191000"/>
          </a:xfrm>
        </p:spPr>
        <p:txBody>
          <a:bodyPr/>
          <a:lstStyle/>
          <a:p>
            <a:r>
              <a:rPr lang="en-US"/>
              <a:t>Click icon to add SmartArt graphic</a:t>
            </a:r>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vertical photo">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6781800" y="6324600"/>
            <a:ext cx="2133600" cy="349250"/>
          </a:xfrm>
          <a:prstGeom prst="rect">
            <a:avLst/>
          </a:prstGeom>
        </p:spPr>
        <p:txBody>
          <a:bodyPr/>
          <a:lstStyle>
            <a:lvl1pPr>
              <a:defRPr/>
            </a:lvl1pPr>
          </a:lstStyle>
          <a:p>
            <a:fld id="{06B3CCE6-3D7D-AC46-9877-BAC74626ABE8}" type="slidenum">
              <a:rPr lang="en-US" smtClean="0"/>
              <a:pPr/>
              <a:t>‹#›</a:t>
            </a:fld>
            <a:endParaRPr lang="en-US"/>
          </a:p>
        </p:txBody>
      </p:sp>
      <p:sp>
        <p:nvSpPr>
          <p:cNvPr id="9" name="Text Placeholder 8"/>
          <p:cNvSpPr>
            <a:spLocks noGrp="1"/>
          </p:cNvSpPr>
          <p:nvPr>
            <p:ph type="body" sz="quarter" idx="14"/>
          </p:nvPr>
        </p:nvSpPr>
        <p:spPr>
          <a:xfrm>
            <a:off x="1143000" y="2057400"/>
            <a:ext cx="3352800" cy="4267200"/>
          </a:xfrm>
        </p:spPr>
        <p:txBody>
          <a:bodyPr/>
          <a:lstStyle>
            <a:lvl1pPr>
              <a:defRPr sz="1800"/>
            </a:lvl1pPr>
            <a:lvl2pPr>
              <a:defRPr sz="1800"/>
            </a:lvl2pPr>
          </a:lstStyle>
          <a:p>
            <a:pPr lvl="0"/>
            <a:r>
              <a:rPr lang="en-US"/>
              <a:t>Click to edit Master text styles</a:t>
            </a:r>
          </a:p>
        </p:txBody>
      </p:sp>
      <p:sp>
        <p:nvSpPr>
          <p:cNvPr id="10" name="Title 9"/>
          <p:cNvSpPr>
            <a:spLocks noGrp="1"/>
          </p:cNvSpPr>
          <p:nvPr>
            <p:ph type="title"/>
          </p:nvPr>
        </p:nvSpPr>
        <p:spPr/>
        <p:txBody>
          <a:bodyPr/>
          <a:lstStyle/>
          <a:p>
            <a:r>
              <a:rPr lang="en-US"/>
              <a:t>Click to edit Master title style</a:t>
            </a:r>
          </a:p>
        </p:txBody>
      </p:sp>
      <p:sp>
        <p:nvSpPr>
          <p:cNvPr id="11" name="Picture Placeholder 6"/>
          <p:cNvSpPr>
            <a:spLocks noGrp="1"/>
          </p:cNvSpPr>
          <p:nvPr>
            <p:ph type="pic" sz="quarter" idx="13"/>
          </p:nvPr>
        </p:nvSpPr>
        <p:spPr>
          <a:xfrm>
            <a:off x="5562600" y="1447800"/>
            <a:ext cx="3429000" cy="5257800"/>
          </a:xfrm>
          <a:noFill/>
          <a:ln>
            <a:noFill/>
          </a:ln>
        </p:spPr>
        <p:txBody>
          <a:bodyPr/>
          <a:lstStyle/>
          <a:p>
            <a:r>
              <a:rPr lang="en-US"/>
              <a:t>Drag picture to placeholder or click icon to add</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and two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1764792" y="4645152"/>
            <a:ext cx="2743200" cy="1819656"/>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6096000" cy="2014728"/>
          </a:xfrm>
        </p:spPr>
        <p:txBody>
          <a:bodyPr/>
          <a:lstStyle>
            <a:lvl1pPr marL="274320" indent="-274320">
              <a:lnSpc>
                <a:spcPts val="2250"/>
              </a:lnSpc>
              <a:spcBef>
                <a:spcPts val="1200"/>
              </a:spcBef>
              <a:buClr>
                <a:schemeClr val="accent3"/>
              </a:buClr>
              <a:buSzPct val="130000"/>
              <a:defRPr sz="1800">
                <a:solidFill>
                  <a:srgbClr val="595959"/>
                </a:solidFill>
              </a:defRPr>
            </a:lvl1pPr>
            <a:lvl2pPr marL="274320">
              <a:lnSpc>
                <a:spcPts val="2250"/>
              </a:lnSpc>
              <a:spcBef>
                <a:spcPts val="1200"/>
              </a:spcBef>
              <a:defRPr sz="1800">
                <a:solidFill>
                  <a:schemeClr val="tx2"/>
                </a:solidFill>
              </a:defRPr>
            </a:lvl2pPr>
          </a:lstStyle>
          <a:p>
            <a:pPr lvl="0"/>
            <a:r>
              <a:rPr lang="en-US" dirty="0"/>
              <a:t>Click to edit Master text styles</a:t>
            </a:r>
          </a:p>
          <a:p>
            <a:pPr lvl="1"/>
            <a:r>
              <a:rPr lang="en-US" dirty="0"/>
              <a:t>Second level</a:t>
            </a:r>
          </a:p>
        </p:txBody>
      </p:sp>
      <p:sp>
        <p:nvSpPr>
          <p:cNvPr id="10" name="Picture Placeholder 6"/>
          <p:cNvSpPr>
            <a:spLocks noGrp="1"/>
          </p:cNvSpPr>
          <p:nvPr>
            <p:ph type="pic" sz="quarter" idx="15"/>
          </p:nvPr>
        </p:nvSpPr>
        <p:spPr>
          <a:xfrm>
            <a:off x="4736592" y="4645152"/>
            <a:ext cx="2743200" cy="1819656"/>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1" name="Title 10"/>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with three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85800" y="5004816"/>
            <a:ext cx="2560320" cy="1700784"/>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5943600" cy="2667000"/>
          </a:xfrm>
        </p:spPr>
        <p:txBody>
          <a:bodyPr/>
          <a:lstStyle>
            <a:lvl1pPr marL="274320" indent="-274320">
              <a:lnSpc>
                <a:spcPts val="2250"/>
              </a:lnSpc>
              <a:spcBef>
                <a:spcPts val="1200"/>
              </a:spcBef>
              <a:buClr>
                <a:schemeClr val="accent3"/>
              </a:buClr>
              <a:buSzPct val="130000"/>
              <a:defRPr sz="1800">
                <a:solidFill>
                  <a:schemeClr val="tx2"/>
                </a:solidFill>
              </a:defRPr>
            </a:lvl1pPr>
            <a:lvl2pPr marL="54864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1" name="Picture Placeholder 6"/>
          <p:cNvSpPr>
            <a:spLocks noGrp="1"/>
          </p:cNvSpPr>
          <p:nvPr>
            <p:ph type="pic" sz="quarter" idx="16"/>
          </p:nvPr>
        </p:nvSpPr>
        <p:spPr>
          <a:xfrm>
            <a:off x="5943600" y="5004816"/>
            <a:ext cx="2560320" cy="1700784"/>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4" name="Title 13"/>
          <p:cNvSpPr>
            <a:spLocks noGrp="1"/>
          </p:cNvSpPr>
          <p:nvPr>
            <p:ph type="title"/>
          </p:nvPr>
        </p:nvSpPr>
        <p:spPr/>
        <p:txBody>
          <a:bodyPr/>
          <a:lstStyle/>
          <a:p>
            <a:r>
              <a:rPr lang="en-US"/>
              <a:t>Click to edit Master title style</a:t>
            </a:r>
            <a:endParaRPr lang="en-US" dirty="0"/>
          </a:p>
        </p:txBody>
      </p:sp>
      <p:sp>
        <p:nvSpPr>
          <p:cNvPr id="13" name="Picture Placeholder 6"/>
          <p:cNvSpPr>
            <a:spLocks noGrp="1"/>
          </p:cNvSpPr>
          <p:nvPr>
            <p:ph type="pic" sz="quarter" idx="15"/>
          </p:nvPr>
        </p:nvSpPr>
        <p:spPr>
          <a:xfrm>
            <a:off x="3319272" y="5004816"/>
            <a:ext cx="2560320" cy="1700784"/>
          </a:xfrm>
          <a:noFill/>
          <a:ln>
            <a:noFill/>
          </a:ln>
        </p:spPr>
        <p:txBody>
          <a:bodyPr/>
          <a:lstStyle/>
          <a:p>
            <a:r>
              <a:rPr lang="en-US"/>
              <a:t>Drag picture to placeholder or click icon to add</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hoto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43430DA2-F49D-C44B-BD27-16F256BF84C9}" type="slidenum">
              <a:rPr lang="en-US" smtClean="0"/>
              <a:pPr>
                <a:defRPr/>
              </a:pPr>
              <a:t>‹#›</a:t>
            </a:fld>
            <a:endParaRPr lang="en-US"/>
          </a:p>
        </p:txBody>
      </p:sp>
      <p:sp>
        <p:nvSpPr>
          <p:cNvPr id="5" name="Picture Placeholder 4"/>
          <p:cNvSpPr>
            <a:spLocks noGrp="1"/>
          </p:cNvSpPr>
          <p:nvPr>
            <p:ph type="pic" sz="quarter" idx="11"/>
          </p:nvPr>
        </p:nvSpPr>
        <p:spPr>
          <a:xfrm>
            <a:off x="162560" y="1463040"/>
            <a:ext cx="8829040" cy="4348480"/>
          </a:xfrm>
          <a:ln>
            <a:noFill/>
          </a:ln>
        </p:spPr>
        <p:txBody>
          <a:bodyPr/>
          <a:lstStyle>
            <a:lvl1pPr>
              <a:buFontTx/>
              <a:buNone/>
              <a:defRPr/>
            </a:lvl1pPr>
          </a:lstStyle>
          <a:p>
            <a:r>
              <a:rPr lang="en-US"/>
              <a:t>Drag picture to placeholder or click icon to add</a:t>
            </a:r>
            <a:endParaRPr lang="en-US" dirty="0"/>
          </a:p>
        </p:txBody>
      </p:sp>
      <p:sp>
        <p:nvSpPr>
          <p:cNvPr id="7" name="Text Placeholder 6"/>
          <p:cNvSpPr>
            <a:spLocks noGrp="1"/>
          </p:cNvSpPr>
          <p:nvPr>
            <p:ph type="body" sz="quarter" idx="12"/>
          </p:nvPr>
        </p:nvSpPr>
        <p:spPr>
          <a:xfrm>
            <a:off x="904875" y="6015038"/>
            <a:ext cx="6969125" cy="690562"/>
          </a:xfrm>
          <a:ln>
            <a:noFill/>
          </a:ln>
        </p:spPr>
        <p:txBody>
          <a:bodyPr/>
          <a:lstStyle>
            <a:lvl1pPr>
              <a:buFontTx/>
              <a:buNone/>
              <a:defRPr/>
            </a:lvl1pPr>
          </a:lstStyle>
          <a:p>
            <a:pPr lvl="0"/>
            <a:r>
              <a:rPr lang="en-US"/>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6" name="Rectangle 5"/>
          <p:cNvSpPr/>
          <p:nvPr userDrawn="1"/>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800"/>
              </a:lnSpc>
              <a:buClr>
                <a:schemeClr val="accent3"/>
              </a:buClr>
              <a:defRPr sz="2400">
                <a:solidFill>
                  <a:schemeClr val="tx2"/>
                </a:solidFill>
              </a:defRPr>
            </a:lvl1pPr>
            <a:lvl2pPr>
              <a:lnSpc>
                <a:spcPts val="2800"/>
              </a:lnSpc>
              <a:buClr>
                <a:schemeClr val="accent3"/>
              </a:buClr>
              <a:buFont typeface="Lucida Grande"/>
              <a:buChar char="–"/>
              <a:defRPr sz="2400">
                <a:solidFill>
                  <a:schemeClr val="tx2"/>
                </a:solidFill>
              </a:defRPr>
            </a:lvl2pPr>
            <a:lvl3pPr>
              <a:lnSpc>
                <a:spcPts val="2800"/>
              </a:lnSpc>
              <a:buClr>
                <a:schemeClr val="accent3"/>
              </a:buClr>
              <a:buSzPct val="85000"/>
              <a:buFont typeface="Courier New"/>
              <a:buChar char="o"/>
              <a:defRPr sz="2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solidFill>
              <a:srgbClr val="97A825"/>
            </a:solid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20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500"/>
              </a:lnSpc>
              <a:buClr>
                <a:schemeClr val="accent3"/>
              </a:buClr>
              <a:defRPr>
                <a:solidFill>
                  <a:schemeClr val="tx2"/>
                </a:solidFill>
              </a:defRPr>
            </a:lvl1pPr>
            <a:lvl2pPr>
              <a:lnSpc>
                <a:spcPts val="2500"/>
              </a:lnSpc>
              <a:buClr>
                <a:schemeClr val="accent3"/>
              </a:buClr>
              <a:buFont typeface="Lucida Grande"/>
              <a:buChar char="–"/>
              <a:defRPr>
                <a:solidFill>
                  <a:schemeClr val="tx2"/>
                </a:solidFill>
              </a:defRPr>
            </a:lvl2pPr>
            <a:lvl3pPr>
              <a:lnSpc>
                <a:spcPts val="2500"/>
              </a:lnSpc>
              <a:buClr>
                <a:schemeClr val="accent3"/>
              </a:buClr>
              <a:buSzPct val="85000"/>
              <a:buFont typeface="Courier New"/>
              <a:buChar char="o"/>
              <a:defRPr>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solidFill>
              <a:srgbClr val="97A825"/>
            </a:solid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8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800">
                <a:solidFill>
                  <a:schemeClr val="tx2"/>
                </a:solidFill>
              </a:defRPr>
            </a:lvl1pPr>
            <a:lvl2pPr>
              <a:lnSpc>
                <a:spcPts val="2300"/>
              </a:lnSpc>
              <a:spcBef>
                <a:spcPts val="1000"/>
              </a:spcBef>
              <a:buClr>
                <a:schemeClr val="accent3"/>
              </a:buClr>
              <a:buFont typeface="Lucida Grande"/>
              <a:buChar char="–"/>
              <a:defRPr sz="1800">
                <a:solidFill>
                  <a:schemeClr val="tx2"/>
                </a:solidFill>
              </a:defRPr>
            </a:lvl2pPr>
            <a:lvl3pPr>
              <a:lnSpc>
                <a:spcPts val="2300"/>
              </a:lnSpc>
              <a:spcBef>
                <a:spcPts val="1000"/>
              </a:spcBef>
              <a:buClr>
                <a:schemeClr val="accent3"/>
              </a:buClr>
              <a:buSzPct val="85000"/>
              <a:buFont typeface="Courier New"/>
              <a:buChar char="o"/>
              <a:defRPr sz="18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6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600">
                <a:solidFill>
                  <a:schemeClr val="tx2"/>
                </a:solidFill>
              </a:defRPr>
            </a:lvl1pPr>
            <a:lvl2pPr>
              <a:lnSpc>
                <a:spcPts val="2300"/>
              </a:lnSpc>
              <a:spcBef>
                <a:spcPts val="1000"/>
              </a:spcBef>
              <a:buClr>
                <a:schemeClr val="accent3"/>
              </a:buClr>
              <a:buFont typeface="Lucida Grande"/>
              <a:buChar char="–"/>
              <a:defRPr sz="1600">
                <a:solidFill>
                  <a:schemeClr val="tx2"/>
                </a:solidFill>
              </a:defRPr>
            </a:lvl2pPr>
            <a:lvl3pPr>
              <a:lnSpc>
                <a:spcPts val="2300"/>
              </a:lnSpc>
              <a:spcBef>
                <a:spcPts val="1000"/>
              </a:spcBef>
              <a:buClr>
                <a:schemeClr val="accent3"/>
              </a:buClr>
              <a:buSzPct val="85000"/>
              <a:buFont typeface="Courier New"/>
              <a:buChar char="o"/>
              <a:defRPr sz="16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4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marL="228600" indent="-228600">
              <a:lnSpc>
                <a:spcPts val="1700"/>
              </a:lnSpc>
              <a:spcBef>
                <a:spcPts val="1200"/>
              </a:spcBef>
              <a:buClr>
                <a:schemeClr val="accent3"/>
              </a:buClr>
              <a:defRPr sz="1400">
                <a:solidFill>
                  <a:schemeClr val="tx2"/>
                </a:solidFill>
              </a:defRPr>
            </a:lvl1pPr>
            <a:lvl2pPr marL="457200" indent="-228600">
              <a:lnSpc>
                <a:spcPts val="1700"/>
              </a:lnSpc>
              <a:spcBef>
                <a:spcPts val="1200"/>
              </a:spcBef>
              <a:buClr>
                <a:schemeClr val="accent3"/>
              </a:buClr>
              <a:buFont typeface="Lucida Grande"/>
              <a:buChar char="–"/>
              <a:defRPr sz="1400">
                <a:solidFill>
                  <a:schemeClr val="tx2"/>
                </a:solidFill>
              </a:defRPr>
            </a:lvl2pPr>
            <a:lvl3pPr marL="685800" indent="-228600">
              <a:lnSpc>
                <a:spcPts val="1700"/>
              </a:lnSpc>
              <a:spcBef>
                <a:spcPts val="1200"/>
              </a:spcBef>
              <a:buClr>
                <a:schemeClr val="accent3"/>
              </a:buClr>
              <a:buSzPct val="85000"/>
              <a:buFont typeface="Courier New"/>
              <a:buChar char="o"/>
              <a:defRPr sz="1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838200" y="1905000"/>
            <a:ext cx="7467600" cy="4486240"/>
          </a:xfrm>
          <a:ln>
            <a:noFill/>
          </a:ln>
        </p:spPr>
        <p:txBody>
          <a:bodyPr/>
          <a:lstStyle/>
          <a:p>
            <a:pPr lvl="0"/>
            <a:r>
              <a:rPr lang="en-US" noProof="0"/>
              <a:t>Click icon to add table</a:t>
            </a:r>
            <a:endParaRPr lang="en-US" noProof="0" dirty="0"/>
          </a:p>
        </p:txBody>
      </p:sp>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smart art graphic">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9" name="SmartArt Placeholder 8"/>
          <p:cNvSpPr>
            <a:spLocks noGrp="1"/>
          </p:cNvSpPr>
          <p:nvPr>
            <p:ph type="dgm" sz="quarter" idx="12"/>
          </p:nvPr>
        </p:nvSpPr>
        <p:spPr>
          <a:xfrm>
            <a:off x="990600" y="1981200"/>
            <a:ext cx="7315200" cy="4191000"/>
          </a:xfrm>
        </p:spPr>
        <p:txBody>
          <a:bodyPr/>
          <a:lstStyle/>
          <a:p>
            <a:r>
              <a:rPr lang="en-US"/>
              <a:t>Click icon to add SmartArt graphic</a:t>
            </a:r>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and vertical photo">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6781800" y="6324600"/>
            <a:ext cx="2133600" cy="349250"/>
          </a:xfrm>
          <a:prstGeom prst="rect">
            <a:avLst/>
          </a:prstGeom>
        </p:spPr>
        <p:txBody>
          <a:bodyPr/>
          <a:lstStyle>
            <a:lvl1pPr>
              <a:defRPr/>
            </a:lvl1pPr>
          </a:lstStyle>
          <a:p>
            <a:fld id="{06B3CCE6-3D7D-AC46-9877-BAC74626ABE8}" type="slidenum">
              <a:rPr lang="en-US"/>
              <a:pPr/>
              <a:t>‹#›</a:t>
            </a:fld>
            <a:endParaRPr lang="en-US"/>
          </a:p>
        </p:txBody>
      </p:sp>
      <p:sp>
        <p:nvSpPr>
          <p:cNvPr id="9" name="Text Placeholder 8"/>
          <p:cNvSpPr>
            <a:spLocks noGrp="1"/>
          </p:cNvSpPr>
          <p:nvPr>
            <p:ph type="body" sz="quarter" idx="14"/>
          </p:nvPr>
        </p:nvSpPr>
        <p:spPr>
          <a:xfrm>
            <a:off x="1143000" y="2057400"/>
            <a:ext cx="3352800" cy="4267200"/>
          </a:xfrm>
        </p:spPr>
        <p:txBody>
          <a:bodyPr/>
          <a:lstStyle>
            <a:lvl1pPr>
              <a:buClr>
                <a:schemeClr val="accent3"/>
              </a:buClr>
              <a:defRPr sz="1800">
                <a:solidFill>
                  <a:schemeClr val="tx2"/>
                </a:solidFill>
              </a:defRPr>
            </a:lvl1pPr>
            <a:lvl2pPr>
              <a:defRPr sz="1800"/>
            </a:lvl2pPr>
          </a:lstStyle>
          <a:p>
            <a:pPr lvl="0"/>
            <a:r>
              <a:rPr lang="en-US" dirty="0"/>
              <a:t>Click to edit Master text styles</a:t>
            </a:r>
          </a:p>
        </p:txBody>
      </p:sp>
      <p:sp>
        <p:nvSpPr>
          <p:cNvPr id="10" name="Title 9"/>
          <p:cNvSpPr>
            <a:spLocks noGrp="1"/>
          </p:cNvSpPr>
          <p:nvPr>
            <p:ph type="title"/>
          </p:nvPr>
        </p:nvSpPr>
        <p:spPr/>
        <p:txBody>
          <a:bodyPr/>
          <a:lstStyle/>
          <a:p>
            <a:r>
              <a:rPr lang="en-US"/>
              <a:t>Click to edit Master title style</a:t>
            </a:r>
          </a:p>
        </p:txBody>
      </p:sp>
      <p:sp>
        <p:nvSpPr>
          <p:cNvPr id="11" name="Picture Placeholder 6"/>
          <p:cNvSpPr>
            <a:spLocks noGrp="1"/>
          </p:cNvSpPr>
          <p:nvPr>
            <p:ph type="pic" sz="quarter" idx="13"/>
          </p:nvPr>
        </p:nvSpPr>
        <p:spPr>
          <a:xfrm>
            <a:off x="5562600" y="1447800"/>
            <a:ext cx="3429000" cy="5257800"/>
          </a:xfrm>
          <a:noFill/>
          <a:ln>
            <a:noFill/>
          </a:ln>
        </p:spPr>
        <p:txBody>
          <a:bodyPr/>
          <a:lstStyle/>
          <a:p>
            <a:r>
              <a:rPr lang="en-US"/>
              <a:t>Drag picture to placeholder or click icon to add</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ext and two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1764792" y="4645152"/>
            <a:ext cx="2743200" cy="1819656"/>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6096000" cy="2014728"/>
          </a:xfrm>
        </p:spPr>
        <p:txBody>
          <a:bodyPr/>
          <a:lstStyle>
            <a:lvl1pPr marL="274320" indent="-274320">
              <a:lnSpc>
                <a:spcPts val="2250"/>
              </a:lnSpc>
              <a:spcBef>
                <a:spcPts val="1200"/>
              </a:spcBef>
              <a:buClr>
                <a:schemeClr val="accent3"/>
              </a:buClr>
              <a:buSzPct val="130000"/>
              <a:defRPr sz="1800">
                <a:solidFill>
                  <a:schemeClr val="tx2"/>
                </a:solidFill>
              </a:defRPr>
            </a:lvl1pPr>
            <a:lvl2pPr marL="27432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0" name="Picture Placeholder 6"/>
          <p:cNvSpPr>
            <a:spLocks noGrp="1"/>
          </p:cNvSpPr>
          <p:nvPr>
            <p:ph type="pic" sz="quarter" idx="15"/>
          </p:nvPr>
        </p:nvSpPr>
        <p:spPr>
          <a:xfrm>
            <a:off x="4736592" y="4645152"/>
            <a:ext cx="2743200" cy="1819656"/>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1" name="Title 10"/>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ext with three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85800" y="5004816"/>
            <a:ext cx="2560320" cy="1700784"/>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5943600" cy="2667000"/>
          </a:xfrm>
        </p:spPr>
        <p:txBody>
          <a:bodyPr/>
          <a:lstStyle>
            <a:lvl1pPr marL="274320" indent="-274320">
              <a:lnSpc>
                <a:spcPts val="2250"/>
              </a:lnSpc>
              <a:spcBef>
                <a:spcPts val="1200"/>
              </a:spcBef>
              <a:buClr>
                <a:schemeClr val="accent3"/>
              </a:buClr>
              <a:buSzPct val="130000"/>
              <a:defRPr sz="1800">
                <a:solidFill>
                  <a:schemeClr val="tx2"/>
                </a:solidFill>
              </a:defRPr>
            </a:lvl1pPr>
            <a:lvl2pPr marL="54864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1" name="Picture Placeholder 6"/>
          <p:cNvSpPr>
            <a:spLocks noGrp="1"/>
          </p:cNvSpPr>
          <p:nvPr>
            <p:ph type="pic" sz="quarter" idx="16"/>
          </p:nvPr>
        </p:nvSpPr>
        <p:spPr>
          <a:xfrm>
            <a:off x="5943600" y="5004816"/>
            <a:ext cx="2560320" cy="1700784"/>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4" name="Title 13"/>
          <p:cNvSpPr>
            <a:spLocks noGrp="1"/>
          </p:cNvSpPr>
          <p:nvPr>
            <p:ph type="title"/>
          </p:nvPr>
        </p:nvSpPr>
        <p:spPr/>
        <p:txBody>
          <a:bodyPr/>
          <a:lstStyle/>
          <a:p>
            <a:r>
              <a:rPr lang="en-US"/>
              <a:t>Click to edit Master title style</a:t>
            </a:r>
            <a:endParaRPr lang="en-US" dirty="0"/>
          </a:p>
        </p:txBody>
      </p:sp>
      <p:sp>
        <p:nvSpPr>
          <p:cNvPr id="13" name="Picture Placeholder 6"/>
          <p:cNvSpPr>
            <a:spLocks noGrp="1"/>
          </p:cNvSpPr>
          <p:nvPr>
            <p:ph type="pic" sz="quarter" idx="15"/>
          </p:nvPr>
        </p:nvSpPr>
        <p:spPr>
          <a:xfrm>
            <a:off x="3319272" y="5004816"/>
            <a:ext cx="2560320" cy="1700784"/>
          </a:xfrm>
          <a:noFill/>
          <a:ln>
            <a:noFill/>
          </a:ln>
        </p:spPr>
        <p:txBody>
          <a:bodyPr/>
          <a:lstStyle/>
          <a:p>
            <a:r>
              <a:rPr lang="en-US"/>
              <a:t>Drag picture to placeholder or click icon to add</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43430DA2-F49D-C44B-BD27-16F256BF84C9}" type="slidenum">
              <a:rPr lang="en-US"/>
              <a:pPr>
                <a:defRPr/>
              </a:pPr>
              <a:t>‹#›</a:t>
            </a:fld>
            <a:endParaRPr lang="en-US"/>
          </a:p>
        </p:txBody>
      </p:sp>
      <p:sp>
        <p:nvSpPr>
          <p:cNvPr id="5" name="Picture Placeholder 4"/>
          <p:cNvSpPr>
            <a:spLocks noGrp="1"/>
          </p:cNvSpPr>
          <p:nvPr>
            <p:ph type="pic" sz="quarter" idx="11"/>
          </p:nvPr>
        </p:nvSpPr>
        <p:spPr>
          <a:xfrm>
            <a:off x="162560" y="1463040"/>
            <a:ext cx="8829040" cy="4348480"/>
          </a:xfrm>
          <a:ln>
            <a:noFill/>
          </a:ln>
        </p:spPr>
        <p:txBody>
          <a:bodyPr/>
          <a:lstStyle>
            <a:lvl1pPr>
              <a:buFontTx/>
              <a:buNone/>
              <a:defRPr/>
            </a:lvl1pPr>
          </a:lstStyle>
          <a:p>
            <a:r>
              <a:rPr lang="en-US"/>
              <a:t>Drag picture to placeholder or click icon to add</a:t>
            </a:r>
            <a:endParaRPr lang="en-US" dirty="0"/>
          </a:p>
        </p:txBody>
      </p:sp>
      <p:sp>
        <p:nvSpPr>
          <p:cNvPr id="7" name="Text Placeholder 6"/>
          <p:cNvSpPr>
            <a:spLocks noGrp="1"/>
          </p:cNvSpPr>
          <p:nvPr>
            <p:ph type="body" sz="quarter" idx="12"/>
          </p:nvPr>
        </p:nvSpPr>
        <p:spPr>
          <a:xfrm>
            <a:off x="904875" y="6015038"/>
            <a:ext cx="6969125" cy="690562"/>
          </a:xfrm>
          <a:ln>
            <a:noFill/>
          </a:ln>
        </p:spPr>
        <p:txBody>
          <a:bodyPr/>
          <a:lstStyle>
            <a:lvl1pPr>
              <a:buFontTx/>
              <a:buNone/>
              <a:defRPr/>
            </a:lvl1pPr>
          </a:lstStyle>
          <a:p>
            <a:pPr lvl="0"/>
            <a:r>
              <a:rPr lang="en-US"/>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DA55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6"/>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extLst>
      <p:ext uri="{BB962C8B-B14F-4D97-AF65-F5344CB8AC3E}">
        <p14:creationId xmlns:p14="http://schemas.microsoft.com/office/powerpoint/2010/main" val="1158448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1"/>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extLst>
      <p:ext uri="{BB962C8B-B14F-4D97-AF65-F5344CB8AC3E}">
        <p14:creationId xmlns:p14="http://schemas.microsoft.com/office/powerpoint/2010/main" val="1158448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DA55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3"/>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extLst>
      <p:ext uri="{BB962C8B-B14F-4D97-AF65-F5344CB8AC3E}">
        <p14:creationId xmlns:p14="http://schemas.microsoft.com/office/powerpoint/2010/main" val="115844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6" name="Rectangle 5"/>
          <p:cNvSpPr/>
          <p:nvPr/>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 name="Rectangle 3"/>
          <p:cNvSpPr/>
          <p:nvPr userDrawn="1"/>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800"/>
              </a:lnSpc>
              <a:buClr>
                <a:schemeClr val="accent3"/>
              </a:buClr>
              <a:buSzPct val="100000"/>
              <a:defRPr sz="2400">
                <a:solidFill>
                  <a:schemeClr val="tx2"/>
                </a:solidFill>
              </a:defRPr>
            </a:lvl1pPr>
            <a:lvl2pPr>
              <a:lnSpc>
                <a:spcPts val="2800"/>
              </a:lnSpc>
              <a:buClr>
                <a:schemeClr val="accent3"/>
              </a:buClr>
              <a:buSzPct val="100000"/>
              <a:buFont typeface="Lucida Grande"/>
              <a:buChar char="–"/>
              <a:defRPr sz="2400">
                <a:solidFill>
                  <a:schemeClr val="tx2"/>
                </a:solidFill>
              </a:defRPr>
            </a:lvl2pPr>
            <a:lvl3pPr>
              <a:lnSpc>
                <a:spcPts val="2800"/>
              </a:lnSpc>
              <a:buClr>
                <a:schemeClr val="accent3"/>
              </a:buClr>
              <a:buSzPct val="100000"/>
              <a:buFont typeface="Courier New"/>
              <a:buChar char="o"/>
              <a:defRPr sz="2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no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0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500"/>
              </a:lnSpc>
              <a:buClr>
                <a:schemeClr val="accent3"/>
              </a:buClr>
              <a:buSzPct val="100000"/>
              <a:defRPr/>
            </a:lvl1pPr>
            <a:lvl2pPr>
              <a:lnSpc>
                <a:spcPts val="2500"/>
              </a:lnSpc>
              <a:buClr>
                <a:schemeClr val="accent3"/>
              </a:buClr>
              <a:buSzPct val="100000"/>
              <a:buFont typeface="Lucida Grande"/>
              <a:buChar char="–"/>
              <a:defRPr/>
            </a:lvl2pPr>
            <a:lvl3pPr>
              <a:lnSpc>
                <a:spcPts val="2500"/>
              </a:lnSpc>
              <a:buClr>
                <a:schemeClr val="accent3"/>
              </a:buClr>
              <a:buSzPct val="100000"/>
              <a:buFont typeface="Courier New"/>
              <a:buChar char="o"/>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no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8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a:ln>
            <a:noFill/>
          </a:ln>
        </p:spPr>
        <p:txBody>
          <a:bodyPr/>
          <a:lstStyle/>
          <a:p>
            <a:r>
              <a:rPr lang="en-US"/>
              <a:t>Click to edit Master title style</a:t>
            </a:r>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800"/>
            </a:lvl1pPr>
            <a:lvl2pPr>
              <a:lnSpc>
                <a:spcPts val="2300"/>
              </a:lnSpc>
              <a:spcBef>
                <a:spcPts val="1000"/>
              </a:spcBef>
              <a:buClr>
                <a:schemeClr val="accent3"/>
              </a:buClr>
              <a:buFont typeface="Lucida Grande"/>
              <a:buChar char="–"/>
              <a:defRPr sz="1800"/>
            </a:lvl2pPr>
            <a:lvl3pPr>
              <a:lnSpc>
                <a:spcPts val="2300"/>
              </a:lnSpc>
              <a:spcBef>
                <a:spcPts val="1000"/>
              </a:spcBef>
              <a:buClr>
                <a:schemeClr val="accent3"/>
              </a:buClr>
              <a:buSzPct val="85000"/>
              <a:buFont typeface="Courier New"/>
              <a:buChar char="o"/>
              <a:defRPr sz="1800"/>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6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600"/>
            </a:lvl1pPr>
            <a:lvl2pPr>
              <a:lnSpc>
                <a:spcPts val="2300"/>
              </a:lnSpc>
              <a:spcBef>
                <a:spcPts val="1000"/>
              </a:spcBef>
              <a:buClr>
                <a:schemeClr val="accent3"/>
              </a:buClr>
              <a:buFont typeface="Lucida Grande"/>
              <a:buChar char="–"/>
              <a:defRPr sz="1600"/>
            </a:lvl2pPr>
            <a:lvl3pPr>
              <a:lnSpc>
                <a:spcPts val="2300"/>
              </a:lnSpc>
              <a:spcBef>
                <a:spcPts val="1000"/>
              </a:spcBef>
              <a:buClr>
                <a:schemeClr val="accent3"/>
              </a:buClr>
              <a:buSzPct val="85000"/>
              <a:buFont typeface="Courier New"/>
              <a:buChar char="o"/>
              <a:defRPr sz="1600"/>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4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marL="228600" indent="-228600">
              <a:lnSpc>
                <a:spcPts val="1700"/>
              </a:lnSpc>
              <a:spcBef>
                <a:spcPts val="1200"/>
              </a:spcBef>
              <a:buClr>
                <a:schemeClr val="accent3"/>
              </a:buClr>
              <a:defRPr sz="1400">
                <a:solidFill>
                  <a:schemeClr val="tx2"/>
                </a:solidFill>
              </a:defRPr>
            </a:lvl1pPr>
            <a:lvl2pPr marL="457200" indent="-228600">
              <a:lnSpc>
                <a:spcPts val="1700"/>
              </a:lnSpc>
              <a:spcBef>
                <a:spcPts val="1200"/>
              </a:spcBef>
              <a:buClr>
                <a:schemeClr val="accent3"/>
              </a:buClr>
              <a:buFont typeface="Lucida Grande"/>
              <a:buChar char="–"/>
              <a:defRPr sz="1400">
                <a:solidFill>
                  <a:schemeClr val="tx2"/>
                </a:solidFill>
              </a:defRPr>
            </a:lvl2pPr>
            <a:lvl3pPr marL="685800" indent="-228600">
              <a:lnSpc>
                <a:spcPts val="1700"/>
              </a:lnSpc>
              <a:spcBef>
                <a:spcPts val="1200"/>
              </a:spcBef>
              <a:buClr>
                <a:schemeClr val="accent3"/>
              </a:buClr>
              <a:buSzPct val="85000"/>
              <a:buFont typeface="Courier New"/>
              <a:buChar char="o"/>
              <a:defRPr sz="1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20" Type="http://schemas.openxmlformats.org/officeDocument/2006/relationships/slideLayout" Target="../slideLayouts/slideLayout23.xml"/><Relationship Id="rId21" Type="http://schemas.openxmlformats.org/officeDocument/2006/relationships/slideLayout" Target="../slideLayouts/slideLayout24.xml"/><Relationship Id="rId22" Type="http://schemas.openxmlformats.org/officeDocument/2006/relationships/slideLayout" Target="../slideLayouts/slideLayout25.xml"/><Relationship Id="rId23" Type="http://schemas.openxmlformats.org/officeDocument/2006/relationships/slideLayout" Target="../slideLayouts/slideLayout26.xml"/><Relationship Id="rId24" Type="http://schemas.openxmlformats.org/officeDocument/2006/relationships/slideLayout" Target="../slideLayouts/slideLayout27.xml"/><Relationship Id="rId25" Type="http://schemas.openxmlformats.org/officeDocument/2006/relationships/theme" Target="../theme/theme2.xml"/><Relationship Id="rId10" Type="http://schemas.openxmlformats.org/officeDocument/2006/relationships/slideLayout" Target="../slideLayouts/slideLayout13.xml"/><Relationship Id="rId11" Type="http://schemas.openxmlformats.org/officeDocument/2006/relationships/slideLayout" Target="../slideLayouts/slideLayout14.xml"/><Relationship Id="rId12" Type="http://schemas.openxmlformats.org/officeDocument/2006/relationships/slideLayout" Target="../slideLayouts/slideLayout15.xml"/><Relationship Id="rId13" Type="http://schemas.openxmlformats.org/officeDocument/2006/relationships/slideLayout" Target="../slideLayouts/slideLayout16.xml"/><Relationship Id="rId14" Type="http://schemas.openxmlformats.org/officeDocument/2006/relationships/slideLayout" Target="../slideLayouts/slideLayout17.xml"/><Relationship Id="rId15" Type="http://schemas.openxmlformats.org/officeDocument/2006/relationships/slideLayout" Target="../slideLayouts/slideLayout18.xml"/><Relationship Id="rId16" Type="http://schemas.openxmlformats.org/officeDocument/2006/relationships/slideLayout" Target="../slideLayouts/slideLayout19.xml"/><Relationship Id="rId17" Type="http://schemas.openxmlformats.org/officeDocument/2006/relationships/slideLayout" Target="../slideLayouts/slideLayout20.xml"/><Relationship Id="rId18" Type="http://schemas.openxmlformats.org/officeDocument/2006/relationships/slideLayout" Target="../slideLayouts/slideLayout21.xml"/><Relationship Id="rId19" Type="http://schemas.openxmlformats.org/officeDocument/2006/relationships/slideLayout" Target="../slideLayouts/slideLayout22.xml"/><Relationship Id="rId1" Type="http://schemas.openxmlformats.org/officeDocument/2006/relationships/slideLayout" Target="../slideLayouts/slideLayout4.xml"/><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slideLayout" Target="../slideLayouts/slideLayout9.xml"/><Relationship Id="rId7" Type="http://schemas.openxmlformats.org/officeDocument/2006/relationships/slideLayout" Target="../slideLayouts/slideLayout10.xml"/><Relationship Id="rId8"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4"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4" Type="http://schemas.openxmlformats.org/officeDocument/2006/relationships/theme" Target="../theme/theme4.xml"/><Relationship Id="rId1" Type="http://schemas.openxmlformats.org/officeDocument/2006/relationships/slideLayout" Target="../slideLayouts/slideLayout31.xml"/><Relationship Id="rId2"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786"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1371600" y="2057400"/>
            <a:ext cx="6553200" cy="4068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5" name="Title Placeholder 1"/>
          <p:cNvSpPr txBox="1">
            <a:spLocks/>
          </p:cNvSpPr>
          <p:nvPr/>
        </p:nvSpPr>
        <p:spPr>
          <a:xfrm>
            <a:off x="152400" y="152400"/>
            <a:ext cx="8869680" cy="1230630"/>
          </a:xfrm>
          <a:prstGeom prst="rect">
            <a:avLst/>
          </a:prstGeom>
          <a:solidFill>
            <a:schemeClr val="accent6"/>
          </a:solidFill>
          <a:ln>
            <a:noFill/>
          </a:ln>
        </p:spPr>
        <p:txBody>
          <a:bodyPr vert="horz" lIns="91440" tIns="45720" rIns="91440" bIns="45720" rtlCol="0" anchor="ctr">
            <a:norm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0" cap="none" spc="0" normalizeH="0" baseline="0" noProof="0" dirty="0">
              <a:ln>
                <a:noFill/>
              </a:ln>
              <a:solidFill>
                <a:schemeClr val="accent4"/>
              </a:solidFill>
              <a:effectLst/>
              <a:uLnTx/>
              <a:uFillTx/>
              <a:latin typeface="+mj-lt"/>
              <a:ea typeface="+mj-ea"/>
              <a:cs typeface="+mj-cs"/>
            </a:endParaRPr>
          </a:p>
        </p:txBody>
      </p:sp>
      <p:sp>
        <p:nvSpPr>
          <p:cNvPr id="7" name="Slide Number Placeholder 5"/>
          <p:cNvSpPr>
            <a:spLocks noGrp="1"/>
          </p:cNvSpPr>
          <p:nvPr>
            <p:ph type="sldNum" sz="quarter" idx="4"/>
          </p:nvPr>
        </p:nvSpPr>
        <p:spPr>
          <a:xfrm>
            <a:off x="6858000" y="6416675"/>
            <a:ext cx="2133600" cy="288925"/>
          </a:xfrm>
          <a:prstGeom prst="rect">
            <a:avLst/>
          </a:prstGeom>
        </p:spPr>
        <p:txBody>
          <a:bodyPr/>
          <a:lstStyle>
            <a:lvl1pPr algn="r">
              <a:defRPr sz="1200">
                <a:solidFill>
                  <a:schemeClr val="tx2"/>
                </a:solidFill>
              </a:defRPr>
            </a:lvl1pPr>
          </a:lstStyle>
          <a:p>
            <a:fld id="{06B3CCE6-3D7D-AC46-9877-BAC74626ABE8}" type="slidenum">
              <a:rPr lang="en-US" smtClean="0"/>
              <a:pPr/>
              <a:t>‹#›</a:t>
            </a:fld>
            <a:endParaRPr lang="en-US" dirty="0"/>
          </a:p>
        </p:txBody>
      </p:sp>
      <p:sp>
        <p:nvSpPr>
          <p:cNvPr id="8" name="Title Placeholder 7"/>
          <p:cNvSpPr>
            <a:spLocks noGrp="1"/>
          </p:cNvSpPr>
          <p:nvPr>
            <p:ph type="title"/>
          </p:nvPr>
        </p:nvSpPr>
        <p:spPr>
          <a:xfrm>
            <a:off x="457200" y="274638"/>
            <a:ext cx="8229600" cy="1020762"/>
          </a:xfrm>
          <a:prstGeom prst="rect">
            <a:avLst/>
          </a:prstGeom>
          <a:ln w="0" cap="flat" cmpd="sng" algn="ctr">
            <a:noFill/>
            <a:prstDash val="solid"/>
            <a:round/>
            <a:headEnd type="none" w="med" len="med"/>
            <a:tailEnd type="none" w="med" len="med"/>
          </a:ln>
        </p:spPr>
        <p:txBody>
          <a:bodyPr vert="horz" lIns="91440" tIns="45720" rIns="91440" bIns="45720" rtlCol="0" anchor="ctr">
            <a:no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684" r:id="rId13"/>
    <p:sldLayoutId id="2147483685" r:id="rId14"/>
    <p:sldLayoutId id="2147483772"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761" r:id="rId24"/>
  </p:sldLayoutIdLst>
  <p:hf hdr="0" ftr="0" dt="0"/>
  <p:txStyles>
    <p:titleStyle>
      <a:lvl1pPr algn="ctr" rtl="0" eaLnBrk="1" fontAlgn="base" hangingPunct="1">
        <a:spcBef>
          <a:spcPct val="0"/>
        </a:spcBef>
        <a:spcAft>
          <a:spcPct val="0"/>
        </a:spcAft>
        <a:defRPr sz="2400">
          <a:solidFill>
            <a:schemeClr val="bg1"/>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274320" indent="-274320" algn="l" rtl="0" eaLnBrk="1" fontAlgn="base" hangingPunct="1">
        <a:lnSpc>
          <a:spcPts val="2500"/>
        </a:lnSpc>
        <a:spcBef>
          <a:spcPts val="1200"/>
        </a:spcBef>
        <a:spcAft>
          <a:spcPct val="0"/>
        </a:spcAft>
        <a:buClr>
          <a:schemeClr val="accent3"/>
        </a:buClr>
        <a:buSzPct val="10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SzPct val="100000"/>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100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srgbClr val="000000">
                  <a:tint val="75000"/>
                </a:srgb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srgbClr val="000000">
                  <a:tint val="75000"/>
                </a:srgb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3" name="Rectangle 2"/>
          <p:cNvSpPr/>
          <p:nvPr/>
        </p:nvSpPr>
        <p:spPr bwMode="auto">
          <a:xfrm>
            <a:off x="6382693" y="2554801"/>
            <a:ext cx="2761307" cy="2761307"/>
          </a:xfrm>
          <a:prstGeom prst="rect">
            <a:avLst/>
          </a:prstGeom>
          <a:solidFill>
            <a:schemeClr val="accent6"/>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2"/>
              </a:solidFill>
              <a:effectLst/>
              <a:latin typeface="Arial" charset="0"/>
            </a:endParaRPr>
          </a:p>
        </p:txBody>
      </p:sp>
      <p:sp>
        <p:nvSpPr>
          <p:cNvPr id="4" name="Subtitle 5"/>
          <p:cNvSpPr txBox="1">
            <a:spLocks/>
          </p:cNvSpPr>
          <p:nvPr/>
        </p:nvSpPr>
        <p:spPr>
          <a:xfrm>
            <a:off x="6516531" y="3633147"/>
            <a:ext cx="2564095" cy="1988435"/>
          </a:xfrm>
          <a:prstGeom prst="rect">
            <a:avLst/>
          </a:prstGeom>
          <a:ln>
            <a:noFill/>
          </a:ln>
        </p:spPr>
        <p:txBody>
          <a:bodyPr anchor="t"/>
          <a:lstStyle>
            <a:lvl1pPr marL="274320" indent="-274320" algn="l" rtl="0" eaLnBrk="1" fontAlgn="base" hangingPunct="1">
              <a:lnSpc>
                <a:spcPts val="2500"/>
              </a:lnSpc>
              <a:spcBef>
                <a:spcPts val="1200"/>
              </a:spcBef>
              <a:spcAft>
                <a:spcPct val="0"/>
              </a:spcAft>
              <a:buClr>
                <a:schemeClr val="accent3"/>
              </a:buClr>
              <a:buSzPct val="13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85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lnSpc>
                <a:spcPts val="3000"/>
              </a:lnSpc>
              <a:spcBef>
                <a:spcPts val="0"/>
              </a:spcBef>
              <a:buClr>
                <a:srgbClr val="DA5521"/>
              </a:buClr>
              <a:buFontTx/>
              <a:buNone/>
            </a:pPr>
            <a:r>
              <a:rPr lang="en-US" sz="1600" kern="1100" spc="80" dirty="0">
                <a:solidFill>
                  <a:schemeClr val="bg2"/>
                </a:solidFill>
                <a:latin typeface="Arial" panose="020B0604020202020204" pitchFamily="34" charset="0"/>
                <a:cs typeface="Arial" panose="020B0604020202020204" pitchFamily="34" charset="0"/>
              </a:rPr>
              <a:t>Session Six</a:t>
            </a:r>
          </a:p>
          <a:p>
            <a:pPr marL="0" indent="0">
              <a:lnSpc>
                <a:spcPts val="3300"/>
              </a:lnSpc>
              <a:spcBef>
                <a:spcPts val="0"/>
              </a:spcBef>
              <a:buClr>
                <a:srgbClr val="DA5521"/>
              </a:buClr>
              <a:buFontTx/>
              <a:buNone/>
            </a:pPr>
            <a:r>
              <a:rPr lang="en-US" sz="2800" b="1" dirty="0">
                <a:solidFill>
                  <a:schemeClr val="bg1"/>
                </a:solidFill>
                <a:latin typeface="Arial" panose="020B0604020202020204" pitchFamily="34" charset="0"/>
                <a:cs typeface="Arial" panose="020B0604020202020204" pitchFamily="34" charset="0"/>
              </a:rPr>
              <a:t>Calm, </a:t>
            </a:r>
            <a:r>
              <a:rPr lang="en-US" sz="2800" b="1" dirty="0" smtClean="0">
                <a:solidFill>
                  <a:schemeClr val="bg1"/>
                </a:solidFill>
                <a:latin typeface="Arial" panose="020B0604020202020204" pitchFamily="34" charset="0"/>
                <a:cs typeface="Arial" panose="020B0604020202020204" pitchFamily="34" charset="0"/>
              </a:rPr>
              <a:t>Cool &amp; </a:t>
            </a:r>
            <a:r>
              <a:rPr lang="en-US" sz="2800" b="1" dirty="0">
                <a:solidFill>
                  <a:schemeClr val="bg1"/>
                </a:solidFill>
                <a:latin typeface="Arial" panose="020B0604020202020204" pitchFamily="34" charset="0"/>
                <a:cs typeface="Arial" panose="020B0604020202020204" pitchFamily="34" charset="0"/>
              </a:rPr>
              <a:t>Connected</a:t>
            </a:r>
            <a:endParaRPr lang="en-US" sz="2800" b="1" kern="1100" dirty="0">
              <a:solidFill>
                <a:schemeClr val="bg1"/>
              </a:solidFill>
              <a:latin typeface="Arial" panose="020B0604020202020204" pitchFamily="34" charset="0"/>
              <a:cs typeface="Arial" panose="020B0604020202020204" pitchFamily="34" charset="0"/>
            </a:endParaRPr>
          </a:p>
          <a:p>
            <a:pPr marL="0" indent="0">
              <a:lnSpc>
                <a:spcPts val="2600"/>
              </a:lnSpc>
              <a:spcBef>
                <a:spcPts val="0"/>
              </a:spcBef>
              <a:buClr>
                <a:srgbClr val="DA5521"/>
              </a:buClr>
              <a:buFontTx/>
              <a:buNone/>
            </a:pPr>
            <a:r>
              <a:rPr lang="en-US" sz="1300" kern="1100" spc="80" dirty="0">
                <a:solidFill>
                  <a:schemeClr val="bg2"/>
                </a:solidFill>
                <a:latin typeface="Arial" panose="020B0604020202020204" pitchFamily="34" charset="0"/>
                <a:cs typeface="Arial" panose="020B0604020202020204" pitchFamily="34" charset="0"/>
              </a:rPr>
              <a:t>ARC Reflections</a:t>
            </a: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63097" y="6346674"/>
            <a:ext cx="3417806" cy="140002"/>
          </a:xfrm>
          <a:prstGeom prst="rect">
            <a:avLst/>
          </a:prstGeom>
        </p:spPr>
      </p:pic>
    </p:spTree>
    <p:extLst>
      <p:ext uri="{BB962C8B-B14F-4D97-AF65-F5344CB8AC3E}">
        <p14:creationId xmlns:p14="http://schemas.microsoft.com/office/powerpoint/2010/main" val="1059731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REVIEW AND REPORT BACK</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14333" y="1246728"/>
            <a:ext cx="4114800" cy="4114800"/>
          </a:xfrm>
          <a:prstGeom prst="rect">
            <a:avLst/>
          </a:prstGeom>
          <a:effectLst>
            <a:outerShdw blurRad="50800" dist="76200" dir="5400000" algn="t" rotWithShape="0">
              <a:prstClr val="black">
                <a:alpha val="10000"/>
              </a:prstClr>
            </a:outerShdw>
          </a:effectLst>
        </p:spPr>
      </p:pic>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69806" y="1246728"/>
            <a:ext cx="4117098"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1057702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10</a:t>
            </a:fld>
            <a:endParaRPr lang="en-US" dirty="0"/>
          </a:p>
        </p:txBody>
      </p:sp>
      <p:sp>
        <p:nvSpPr>
          <p:cNvPr id="3" name="Text Placeholder 2"/>
          <p:cNvSpPr>
            <a:spLocks noGrp="1"/>
          </p:cNvSpPr>
          <p:nvPr>
            <p:ph type="body" sz="quarter" idx="10"/>
          </p:nvPr>
        </p:nvSpPr>
        <p:spPr>
          <a:xfrm>
            <a:off x="1758696" y="2106168"/>
            <a:ext cx="5626608" cy="3886200"/>
          </a:xfrm>
        </p:spPr>
        <p:txBody>
          <a:bodyPr/>
          <a:lstStyle/>
          <a:p>
            <a:r>
              <a:rPr lang="en-US" dirty="0"/>
              <a:t>We communicate our experience in ways that go beyond language</a:t>
            </a:r>
          </a:p>
          <a:p>
            <a:r>
              <a:rPr lang="en-US" dirty="0">
                <a:solidFill>
                  <a:srgbClr val="595959"/>
                </a:solidFill>
              </a:rPr>
              <a:t>Learning someone’s language takes time and starts with curiosity</a:t>
            </a:r>
          </a:p>
          <a:p>
            <a:r>
              <a:rPr lang="en-US" dirty="0"/>
              <a:t>Sometimes we get it wrong</a:t>
            </a:r>
          </a:p>
          <a:p>
            <a:r>
              <a:rPr lang="en-US" dirty="0"/>
              <a:t>Slow down and be a detective</a:t>
            </a:r>
          </a:p>
          <a:p>
            <a:r>
              <a:rPr lang="en-US" b="1" dirty="0">
                <a:solidFill>
                  <a:schemeClr val="accent3"/>
                </a:solidFill>
              </a:rPr>
              <a:t>Mirror what you see</a:t>
            </a:r>
          </a:p>
          <a:p>
            <a:endParaRPr lang="en-US" dirty="0">
              <a:solidFill>
                <a:srgbClr val="DA5521"/>
              </a:solidFill>
            </a:endParaRPr>
          </a:p>
        </p:txBody>
      </p:sp>
      <p:sp>
        <p:nvSpPr>
          <p:cNvPr id="4" name="Title 3"/>
          <p:cNvSpPr>
            <a:spLocks noGrp="1"/>
          </p:cNvSpPr>
          <p:nvPr>
            <p:ph type="title"/>
          </p:nvPr>
        </p:nvSpPr>
        <p:spPr/>
        <p:txBody>
          <a:bodyPr/>
          <a:lstStyle/>
          <a:p>
            <a:r>
              <a:rPr lang="en-US" dirty="0"/>
              <a:t>Review</a:t>
            </a:r>
          </a:p>
        </p:txBody>
      </p:sp>
    </p:spTree>
    <p:extLst>
      <p:ext uri="{BB962C8B-B14F-4D97-AF65-F5344CB8AC3E}">
        <p14:creationId xmlns:p14="http://schemas.microsoft.com/office/powerpoint/2010/main" val="23664437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11</a:t>
            </a:fld>
            <a:endParaRPr lang="en-US" dirty="0"/>
          </a:p>
        </p:txBody>
      </p:sp>
      <p:sp>
        <p:nvSpPr>
          <p:cNvPr id="3" name="Text Placeholder 2"/>
          <p:cNvSpPr>
            <a:spLocks noGrp="1"/>
          </p:cNvSpPr>
          <p:nvPr>
            <p:ph type="body" sz="quarter" idx="10"/>
          </p:nvPr>
        </p:nvSpPr>
        <p:spPr/>
        <p:txBody>
          <a:bodyPr/>
          <a:lstStyle/>
          <a:p>
            <a:r>
              <a:rPr lang="en-US" dirty="0"/>
              <a:t>In small groups, discuss your practice from last week:</a:t>
            </a:r>
          </a:p>
          <a:p>
            <a:pPr lvl="1"/>
            <a:r>
              <a:rPr lang="en-US" sz="1800" b="1" dirty="0">
                <a:solidFill>
                  <a:srgbClr val="DA5521"/>
                </a:solidFill>
              </a:rPr>
              <a:t>What went well?</a:t>
            </a:r>
          </a:p>
          <a:p>
            <a:pPr lvl="1"/>
            <a:r>
              <a:rPr lang="en-US" sz="1800" dirty="0"/>
              <a:t>What was challenging?</a:t>
            </a:r>
          </a:p>
          <a:p>
            <a:pPr lvl="1"/>
            <a:r>
              <a:rPr lang="en-US" sz="1800" dirty="0"/>
              <a:t>What was something you noticed?</a:t>
            </a:r>
          </a:p>
        </p:txBody>
      </p:sp>
      <p:sp>
        <p:nvSpPr>
          <p:cNvPr id="4" name="Title 3"/>
          <p:cNvSpPr>
            <a:spLocks noGrp="1"/>
          </p:cNvSpPr>
          <p:nvPr>
            <p:ph type="title"/>
          </p:nvPr>
        </p:nvSpPr>
        <p:spPr/>
        <p:txBody>
          <a:bodyPr/>
          <a:lstStyle/>
          <a:p>
            <a:r>
              <a:rPr lang="en-US" dirty="0"/>
              <a:t>Report Back</a:t>
            </a:r>
          </a:p>
        </p:txBody>
      </p:sp>
    </p:spTree>
    <p:extLst>
      <p:ext uri="{BB962C8B-B14F-4D97-AF65-F5344CB8AC3E}">
        <p14:creationId xmlns:p14="http://schemas.microsoft.com/office/powerpoint/2010/main" val="2788806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24121" y="5595262"/>
            <a:ext cx="8085594" cy="1039575"/>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pPr>
              <a:lnSpc>
                <a:spcPct val="100000"/>
              </a:lnSpc>
            </a:pPr>
            <a:r>
              <a:rPr lang="en-US" sz="4000" b="1" cap="none" dirty="0">
                <a:solidFill>
                  <a:schemeClr val="bg1"/>
                </a:solidFill>
                <a:effectLst>
                  <a:outerShdw blurRad="50800" dist="76200" dir="2700000" algn="tl" rotWithShape="0">
                    <a:prstClr val="black">
                      <a:alpha val="40000"/>
                    </a:prstClr>
                  </a:outerShdw>
                </a:effectLst>
              </a:rPr>
              <a:t>CALM, </a:t>
            </a:r>
            <a:r>
              <a:rPr lang="en-US" sz="4000" b="1" cap="none" dirty="0" smtClean="0">
                <a:solidFill>
                  <a:schemeClr val="bg1"/>
                </a:solidFill>
                <a:effectLst>
                  <a:outerShdw blurRad="50800" dist="76200" dir="2700000" algn="tl" rotWithShape="0">
                    <a:prstClr val="black">
                      <a:alpha val="40000"/>
                    </a:prstClr>
                  </a:outerShdw>
                </a:effectLst>
              </a:rPr>
              <a:t>COOL AND </a:t>
            </a:r>
            <a:r>
              <a:rPr lang="en-US" sz="4000" b="1" cap="none" dirty="0" smtClean="0">
                <a:solidFill>
                  <a:schemeClr val="bg1"/>
                </a:solidFill>
                <a:effectLst>
                  <a:outerShdw blurRad="50800" dist="76200" dir="2700000" algn="tl" rotWithShape="0">
                    <a:prstClr val="black">
                      <a:alpha val="40000"/>
                    </a:prstClr>
                  </a:outerShdw>
                </a:effectLst>
              </a:rPr>
              <a:t>CONNECTED</a:t>
            </a:r>
            <a:endParaRPr lang="en-US" sz="4000" b="1" cap="none" dirty="0">
              <a:solidFill>
                <a:schemeClr val="bg1"/>
              </a:solidFill>
              <a:effectLst>
                <a:outerShdw blurRad="50800" dist="76200" dir="2700000" algn="tl" rotWithShape="0">
                  <a:prstClr val="black">
                    <a:alpha val="40000"/>
                  </a:prstClr>
                </a:outerShdw>
              </a:effectLst>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63" y="1183687"/>
            <a:ext cx="4117111"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2759114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13</a:t>
            </a:fld>
            <a:endParaRPr lang="en-US" dirty="0"/>
          </a:p>
        </p:txBody>
      </p:sp>
      <p:sp>
        <p:nvSpPr>
          <p:cNvPr id="4" name="Title 3"/>
          <p:cNvSpPr>
            <a:spLocks noGrp="1"/>
          </p:cNvSpPr>
          <p:nvPr>
            <p:ph type="title"/>
          </p:nvPr>
        </p:nvSpPr>
        <p:spPr/>
        <p:txBody>
          <a:bodyPr/>
          <a:lstStyle/>
          <a:p>
            <a:r>
              <a:rPr lang="en-US" dirty="0"/>
              <a:t>Let’s Talk About Soothing</a:t>
            </a: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28700" y="1692275"/>
            <a:ext cx="7086600" cy="4724400"/>
          </a:xfrm>
          <a:prstGeom prst="rect">
            <a:avLst/>
          </a:prstGeom>
        </p:spPr>
      </p:pic>
    </p:spTree>
    <p:extLst>
      <p:ext uri="{BB962C8B-B14F-4D97-AF65-F5344CB8AC3E}">
        <p14:creationId xmlns:p14="http://schemas.microsoft.com/office/powerpoint/2010/main" val="35798305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14</a:t>
            </a:fld>
            <a:endParaRPr lang="en-US" dirty="0"/>
          </a:p>
        </p:txBody>
      </p:sp>
      <p:sp>
        <p:nvSpPr>
          <p:cNvPr id="3" name="Text Placeholder 2"/>
          <p:cNvSpPr>
            <a:spLocks noGrp="1"/>
          </p:cNvSpPr>
          <p:nvPr>
            <p:ph type="body" sz="quarter" idx="10"/>
          </p:nvPr>
        </p:nvSpPr>
        <p:spPr>
          <a:xfrm>
            <a:off x="1689652" y="2077278"/>
            <a:ext cx="5764696" cy="3886200"/>
          </a:xfrm>
        </p:spPr>
        <p:txBody>
          <a:bodyPr/>
          <a:lstStyle/>
          <a:p>
            <a:pPr>
              <a:spcAft>
                <a:spcPts val="600"/>
              </a:spcAft>
            </a:pPr>
            <a:r>
              <a:rPr lang="en-US" dirty="0"/>
              <a:t>Keeping ourselves calm</a:t>
            </a:r>
          </a:p>
          <a:p>
            <a:pPr>
              <a:spcAft>
                <a:spcPts val="600"/>
              </a:spcAft>
            </a:pPr>
            <a:r>
              <a:rPr lang="en-US" dirty="0"/>
              <a:t>Learning to read the infant’s </a:t>
            </a:r>
            <a:r>
              <a:rPr lang="en-US" b="1" dirty="0">
                <a:solidFill>
                  <a:schemeClr val="accent3"/>
                </a:solidFill>
              </a:rPr>
              <a:t>signs </a:t>
            </a:r>
            <a:r>
              <a:rPr lang="en-US" dirty="0"/>
              <a:t>— playtime, sleepiness, hunger, discomfort — to get in front of the distress</a:t>
            </a:r>
          </a:p>
          <a:p>
            <a:pPr>
              <a:spcAft>
                <a:spcPts val="600"/>
              </a:spcAft>
            </a:pPr>
            <a:r>
              <a:rPr lang="en-US" dirty="0"/>
              <a:t>Learning the infant’s </a:t>
            </a:r>
            <a:r>
              <a:rPr lang="en-US" b="1" dirty="0">
                <a:solidFill>
                  <a:schemeClr val="accent3"/>
                </a:solidFill>
              </a:rPr>
              <a:t>preferences </a:t>
            </a:r>
            <a:r>
              <a:rPr lang="en-US" dirty="0"/>
              <a:t>— rocking, touching, movement, swaddling, sound (voices, music)</a:t>
            </a:r>
          </a:p>
          <a:p>
            <a:pPr>
              <a:spcAft>
                <a:spcPts val="600"/>
              </a:spcAft>
            </a:pPr>
            <a:endParaRPr lang="en-US" dirty="0"/>
          </a:p>
        </p:txBody>
      </p:sp>
      <p:sp>
        <p:nvSpPr>
          <p:cNvPr id="4" name="Title 3"/>
          <p:cNvSpPr>
            <a:spLocks noGrp="1"/>
          </p:cNvSpPr>
          <p:nvPr>
            <p:ph type="title"/>
          </p:nvPr>
        </p:nvSpPr>
        <p:spPr/>
        <p:txBody>
          <a:bodyPr/>
          <a:lstStyle/>
          <a:p>
            <a:r>
              <a:rPr lang="en-US" dirty="0"/>
              <a:t>Ways We Regulate Infants</a:t>
            </a:r>
          </a:p>
        </p:txBody>
      </p:sp>
    </p:spTree>
    <p:extLst>
      <p:ext uri="{BB962C8B-B14F-4D97-AF65-F5344CB8AC3E}">
        <p14:creationId xmlns:p14="http://schemas.microsoft.com/office/powerpoint/2010/main" val="10160760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15</a:t>
            </a:fld>
            <a:endParaRPr lang="en-US" dirty="0"/>
          </a:p>
        </p:txBody>
      </p:sp>
      <p:sp>
        <p:nvSpPr>
          <p:cNvPr id="3" name="Text Placeholder 2"/>
          <p:cNvSpPr>
            <a:spLocks noGrp="1"/>
          </p:cNvSpPr>
          <p:nvPr>
            <p:ph type="body" sz="quarter" idx="10"/>
          </p:nvPr>
        </p:nvSpPr>
        <p:spPr>
          <a:xfrm>
            <a:off x="1600200" y="2067339"/>
            <a:ext cx="5943600" cy="3886200"/>
          </a:xfrm>
        </p:spPr>
        <p:txBody>
          <a:bodyPr/>
          <a:lstStyle/>
          <a:p>
            <a:pPr>
              <a:lnSpc>
                <a:spcPct val="100000"/>
              </a:lnSpc>
              <a:spcAft>
                <a:spcPts val="1200"/>
              </a:spcAft>
            </a:pPr>
            <a:r>
              <a:rPr lang="en-US" dirty="0"/>
              <a:t>Being open to learning and experimenting with new skills and learning from what is not working</a:t>
            </a:r>
          </a:p>
          <a:p>
            <a:pPr>
              <a:lnSpc>
                <a:spcPct val="100000"/>
              </a:lnSpc>
              <a:spcAft>
                <a:spcPts val="1200"/>
              </a:spcAft>
            </a:pPr>
            <a:r>
              <a:rPr lang="en-US" b="1" dirty="0">
                <a:solidFill>
                  <a:schemeClr val="accent3"/>
                </a:solidFill>
              </a:rPr>
              <a:t>Having daily routines </a:t>
            </a:r>
            <a:r>
              <a:rPr lang="en-US" dirty="0"/>
              <a:t>that build a sense of rhythm (sleeping, feeding, playing)</a:t>
            </a:r>
          </a:p>
          <a:p>
            <a:pPr>
              <a:lnSpc>
                <a:spcPct val="100000"/>
              </a:lnSpc>
              <a:spcAft>
                <a:spcPts val="1200"/>
              </a:spcAft>
            </a:pPr>
            <a:r>
              <a:rPr lang="en-US" dirty="0"/>
              <a:t>Connecting and engaging throughout the day, even when the infant isn’t distressed</a:t>
            </a:r>
          </a:p>
          <a:p>
            <a:pPr>
              <a:lnSpc>
                <a:spcPct val="100000"/>
              </a:lnSpc>
              <a:spcAft>
                <a:spcPts val="1200"/>
              </a:spcAft>
            </a:pPr>
            <a:endParaRPr lang="en-US" dirty="0"/>
          </a:p>
        </p:txBody>
      </p:sp>
      <p:sp>
        <p:nvSpPr>
          <p:cNvPr id="4" name="Title 3"/>
          <p:cNvSpPr>
            <a:spLocks noGrp="1"/>
          </p:cNvSpPr>
          <p:nvPr>
            <p:ph type="title"/>
          </p:nvPr>
        </p:nvSpPr>
        <p:spPr/>
        <p:txBody>
          <a:bodyPr/>
          <a:lstStyle/>
          <a:p>
            <a:r>
              <a:rPr lang="en-US" dirty="0"/>
              <a:t>Additional Ways We Regulate Infants</a:t>
            </a:r>
          </a:p>
        </p:txBody>
      </p:sp>
    </p:spTree>
    <p:extLst>
      <p:ext uri="{BB962C8B-B14F-4D97-AF65-F5344CB8AC3E}">
        <p14:creationId xmlns:p14="http://schemas.microsoft.com/office/powerpoint/2010/main" val="2505047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16</a:t>
            </a:fld>
            <a:endParaRPr lang="en-US" dirty="0"/>
          </a:p>
        </p:txBody>
      </p:sp>
      <p:sp>
        <p:nvSpPr>
          <p:cNvPr id="3" name="Text Placeholder 2"/>
          <p:cNvSpPr>
            <a:spLocks noGrp="1"/>
          </p:cNvSpPr>
          <p:nvPr>
            <p:ph type="body" sz="quarter" idx="10"/>
          </p:nvPr>
        </p:nvSpPr>
        <p:spPr>
          <a:xfrm>
            <a:off x="1595230" y="2037522"/>
            <a:ext cx="5953539" cy="3886200"/>
          </a:xfrm>
        </p:spPr>
        <p:txBody>
          <a:bodyPr/>
          <a:lstStyle/>
          <a:p>
            <a:pPr>
              <a:lnSpc>
                <a:spcPct val="100000"/>
              </a:lnSpc>
              <a:spcAft>
                <a:spcPts val="1200"/>
              </a:spcAft>
            </a:pPr>
            <a:r>
              <a:rPr lang="en-US" b="1" dirty="0">
                <a:solidFill>
                  <a:schemeClr val="accent3"/>
                </a:solidFill>
              </a:rPr>
              <a:t>Supports connection and relationship</a:t>
            </a:r>
          </a:p>
          <a:p>
            <a:pPr>
              <a:lnSpc>
                <a:spcPct val="100000"/>
              </a:lnSpc>
              <a:spcAft>
                <a:spcPts val="1200"/>
              </a:spcAft>
            </a:pPr>
            <a:r>
              <a:rPr lang="en-US" dirty="0"/>
              <a:t>Creates a sense of safety in the world and in the infant’s body</a:t>
            </a:r>
          </a:p>
          <a:p>
            <a:pPr>
              <a:lnSpc>
                <a:spcPct val="100000"/>
              </a:lnSpc>
              <a:spcAft>
                <a:spcPts val="1200"/>
              </a:spcAft>
            </a:pPr>
            <a:r>
              <a:rPr lang="en-US" dirty="0"/>
              <a:t>Builds an understanding on a visceral level that feelings come and go, which builds an ability to tolerate distress</a:t>
            </a:r>
          </a:p>
          <a:p>
            <a:pPr>
              <a:lnSpc>
                <a:spcPct val="100000"/>
              </a:lnSpc>
              <a:spcAft>
                <a:spcPts val="1200"/>
              </a:spcAft>
            </a:pPr>
            <a:r>
              <a:rPr lang="en-US" dirty="0"/>
              <a:t>Helps the infant learn that someone is able to meet his or her needs and make uncomfortable sensations go away</a:t>
            </a:r>
            <a:endParaRPr lang="en-US" b="1" dirty="0">
              <a:solidFill>
                <a:srgbClr val="DA5521"/>
              </a:solidFill>
            </a:endParaRPr>
          </a:p>
          <a:p>
            <a:pPr>
              <a:lnSpc>
                <a:spcPct val="100000"/>
              </a:lnSpc>
              <a:spcAft>
                <a:spcPts val="1200"/>
              </a:spcAft>
            </a:pPr>
            <a:endParaRPr lang="en-US" dirty="0"/>
          </a:p>
        </p:txBody>
      </p:sp>
      <p:sp>
        <p:nvSpPr>
          <p:cNvPr id="4" name="Title 3"/>
          <p:cNvSpPr>
            <a:spLocks noGrp="1"/>
          </p:cNvSpPr>
          <p:nvPr>
            <p:ph type="title"/>
          </p:nvPr>
        </p:nvSpPr>
        <p:spPr/>
        <p:txBody>
          <a:bodyPr/>
          <a:lstStyle/>
          <a:p>
            <a:r>
              <a:rPr lang="en-US" dirty="0"/>
              <a:t>What Does All of This Do?</a:t>
            </a:r>
          </a:p>
        </p:txBody>
      </p:sp>
    </p:spTree>
    <p:extLst>
      <p:ext uri="{BB962C8B-B14F-4D97-AF65-F5344CB8AC3E}">
        <p14:creationId xmlns:p14="http://schemas.microsoft.com/office/powerpoint/2010/main" val="333448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17</a:t>
            </a:fld>
            <a:endParaRPr lang="en-US" dirty="0"/>
          </a:p>
        </p:txBody>
      </p:sp>
      <p:sp>
        <p:nvSpPr>
          <p:cNvPr id="3" name="Text Placeholder 2"/>
          <p:cNvSpPr>
            <a:spLocks noGrp="1"/>
          </p:cNvSpPr>
          <p:nvPr>
            <p:ph type="body" sz="quarter" idx="10"/>
          </p:nvPr>
        </p:nvSpPr>
        <p:spPr>
          <a:xfrm>
            <a:off x="1615108" y="2027583"/>
            <a:ext cx="5913783" cy="3886200"/>
          </a:xfrm>
        </p:spPr>
        <p:txBody>
          <a:bodyPr/>
          <a:lstStyle/>
          <a:p>
            <a:pPr>
              <a:lnSpc>
                <a:spcPct val="100000"/>
              </a:lnSpc>
              <a:spcAft>
                <a:spcPts val="600"/>
              </a:spcAft>
            </a:pPr>
            <a:r>
              <a:rPr lang="en-US" dirty="0"/>
              <a:t>To identify and discriminate among their body states and feelings</a:t>
            </a:r>
          </a:p>
          <a:p>
            <a:pPr>
              <a:lnSpc>
                <a:spcPct val="100000"/>
              </a:lnSpc>
              <a:spcAft>
                <a:spcPts val="600"/>
              </a:spcAft>
            </a:pPr>
            <a:r>
              <a:rPr lang="en-US" b="1" dirty="0">
                <a:solidFill>
                  <a:schemeClr val="accent3"/>
                </a:solidFill>
              </a:rPr>
              <a:t>A language for feelings, body states, wants and needs</a:t>
            </a:r>
          </a:p>
          <a:p>
            <a:pPr>
              <a:lnSpc>
                <a:spcPct val="100000"/>
              </a:lnSpc>
              <a:spcAft>
                <a:spcPts val="600"/>
              </a:spcAft>
            </a:pPr>
            <a:r>
              <a:rPr lang="en-US" dirty="0">
                <a:solidFill>
                  <a:srgbClr val="595959"/>
                </a:solidFill>
              </a:rPr>
              <a:t>How to communicate these states and feelings to other people</a:t>
            </a:r>
          </a:p>
          <a:p>
            <a:pPr>
              <a:lnSpc>
                <a:spcPct val="100000"/>
              </a:lnSpc>
              <a:spcAft>
                <a:spcPts val="600"/>
              </a:spcAft>
            </a:pPr>
            <a:r>
              <a:rPr lang="en-US" dirty="0">
                <a:solidFill>
                  <a:srgbClr val="595959"/>
                </a:solidFill>
              </a:rPr>
              <a:t>Greater tolerance for and ability to move through even very hard emotions</a:t>
            </a:r>
          </a:p>
          <a:p>
            <a:pPr>
              <a:lnSpc>
                <a:spcPct val="100000"/>
              </a:lnSpc>
              <a:spcAft>
                <a:spcPts val="600"/>
              </a:spcAft>
            </a:pPr>
            <a:r>
              <a:rPr lang="en-US" dirty="0">
                <a:solidFill>
                  <a:srgbClr val="595959"/>
                </a:solidFill>
              </a:rPr>
              <a:t>A growing ability to independently use strategies to manage feelings</a:t>
            </a:r>
          </a:p>
        </p:txBody>
      </p:sp>
      <p:sp>
        <p:nvSpPr>
          <p:cNvPr id="4" name="Title 3"/>
          <p:cNvSpPr>
            <a:spLocks noGrp="1"/>
          </p:cNvSpPr>
          <p:nvPr>
            <p:ph type="title"/>
          </p:nvPr>
        </p:nvSpPr>
        <p:spPr/>
        <p:txBody>
          <a:bodyPr/>
          <a:lstStyle/>
          <a:p>
            <a:r>
              <a:rPr lang="en-US" dirty="0"/>
              <a:t>When This Continues Over Time, Children Learn</a:t>
            </a:r>
          </a:p>
        </p:txBody>
      </p:sp>
    </p:spTree>
    <p:extLst>
      <p:ext uri="{BB962C8B-B14F-4D97-AF65-F5344CB8AC3E}">
        <p14:creationId xmlns:p14="http://schemas.microsoft.com/office/powerpoint/2010/main" val="2215903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433099" y="2998304"/>
            <a:ext cx="6289605" cy="617837"/>
          </a:xfrm>
        </p:spPr>
        <p:txBody>
          <a:bodyPr/>
          <a:lstStyle/>
          <a:p>
            <a:pPr>
              <a:lnSpc>
                <a:spcPct val="100000"/>
              </a:lnSpc>
            </a:pPr>
            <a:r>
              <a:rPr lang="en-US" b="1" dirty="0">
                <a:solidFill>
                  <a:schemeClr val="bg1"/>
                </a:solidFill>
              </a:rPr>
              <a:t>What about the children and teens who get very little of this?</a:t>
            </a:r>
            <a:br>
              <a:rPr lang="en-US" b="1" dirty="0">
                <a:solidFill>
                  <a:schemeClr val="bg1"/>
                </a:solidFill>
              </a:rPr>
            </a:br>
            <a:endParaRPr lang="en-US" dirty="0">
              <a:solidFill>
                <a:schemeClr val="bg1"/>
              </a:solidFill>
            </a:endParaRPr>
          </a:p>
        </p:txBody>
      </p:sp>
    </p:spTree>
    <p:extLst>
      <p:ext uri="{BB962C8B-B14F-4D97-AF65-F5344CB8AC3E}">
        <p14:creationId xmlns:p14="http://schemas.microsoft.com/office/powerpoint/2010/main" val="4247024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a:t>
            </a:fld>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93593" y="3965871"/>
            <a:ext cx="3708345" cy="810369"/>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06412" y="2332345"/>
            <a:ext cx="4553028" cy="848855"/>
          </a:xfrm>
          <a:prstGeom prst="rect">
            <a:avLst/>
          </a:prstGeom>
        </p:spPr>
      </p:pic>
    </p:spTree>
    <p:extLst>
      <p:ext uri="{BB962C8B-B14F-4D97-AF65-F5344CB8AC3E}">
        <p14:creationId xmlns:p14="http://schemas.microsoft.com/office/powerpoint/2010/main" val="7314820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19</a:t>
            </a:fld>
            <a:endParaRPr lang="en-US" dirty="0"/>
          </a:p>
        </p:txBody>
      </p:sp>
      <p:sp>
        <p:nvSpPr>
          <p:cNvPr id="3" name="Text Placeholder 2"/>
          <p:cNvSpPr>
            <a:spLocks noGrp="1"/>
          </p:cNvSpPr>
          <p:nvPr>
            <p:ph type="body" sz="quarter" idx="10"/>
          </p:nvPr>
        </p:nvSpPr>
        <p:spPr>
          <a:xfrm>
            <a:off x="1709530" y="2097156"/>
            <a:ext cx="5724939" cy="3886200"/>
          </a:xfrm>
        </p:spPr>
        <p:txBody>
          <a:bodyPr/>
          <a:lstStyle/>
          <a:p>
            <a:pPr>
              <a:buFont typeface="Arial" panose="020B0604020202020204" pitchFamily="34" charset="0"/>
              <a:buChar char="•"/>
            </a:pPr>
            <a:r>
              <a:rPr lang="en-US" dirty="0"/>
              <a:t>Children and teens exposed to danger, chaos, violence and inconsistent early care may have problems </a:t>
            </a:r>
            <a:r>
              <a:rPr lang="en-US" b="1" dirty="0">
                <a:solidFill>
                  <a:srgbClr val="DA5521"/>
                </a:solidFill>
              </a:rPr>
              <a:t>understanding</a:t>
            </a:r>
            <a:r>
              <a:rPr lang="en-US" dirty="0"/>
              <a:t> </a:t>
            </a:r>
            <a:r>
              <a:rPr lang="en-US" b="1" dirty="0">
                <a:solidFill>
                  <a:srgbClr val="DA5521"/>
                </a:solidFill>
              </a:rPr>
              <a:t>feelings</a:t>
            </a:r>
            <a:r>
              <a:rPr lang="en-US" dirty="0"/>
              <a:t>. They may:</a:t>
            </a:r>
          </a:p>
          <a:p>
            <a:pPr lvl="1"/>
            <a:r>
              <a:rPr lang="en-US" sz="1800" dirty="0"/>
              <a:t>Struggle to know what they are feeling</a:t>
            </a:r>
          </a:p>
          <a:p>
            <a:pPr lvl="1"/>
            <a:r>
              <a:rPr lang="en-US" sz="1800" dirty="0"/>
              <a:t>Be able to understand or name only one or two feelings (such as mad or sad)</a:t>
            </a:r>
          </a:p>
          <a:p>
            <a:pPr lvl="1"/>
            <a:r>
              <a:rPr lang="en-US" sz="1800" dirty="0"/>
              <a:t>Have a hard time reading other people’s feelings</a:t>
            </a:r>
          </a:p>
          <a:p>
            <a:pPr marL="0" indent="0">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Difficulty Understanding Feelings</a:t>
            </a:r>
          </a:p>
        </p:txBody>
      </p:sp>
    </p:spTree>
    <p:extLst>
      <p:ext uri="{BB962C8B-B14F-4D97-AF65-F5344CB8AC3E}">
        <p14:creationId xmlns:p14="http://schemas.microsoft.com/office/powerpoint/2010/main" val="2962016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20</a:t>
            </a:fld>
            <a:endParaRPr lang="en-US" dirty="0"/>
          </a:p>
        </p:txBody>
      </p:sp>
      <p:sp>
        <p:nvSpPr>
          <p:cNvPr id="3" name="Text Placeholder 2"/>
          <p:cNvSpPr>
            <a:spLocks noGrp="1"/>
          </p:cNvSpPr>
          <p:nvPr>
            <p:ph type="body" sz="quarter" idx="10"/>
          </p:nvPr>
        </p:nvSpPr>
        <p:spPr>
          <a:xfrm>
            <a:off x="1704561" y="2097157"/>
            <a:ext cx="5734878" cy="3886200"/>
          </a:xfrm>
        </p:spPr>
        <p:txBody>
          <a:bodyPr/>
          <a:lstStyle/>
          <a:p>
            <a:pPr>
              <a:buFont typeface="Arial" panose="020B0604020202020204" pitchFamily="34" charset="0"/>
              <a:buChar char="•"/>
            </a:pPr>
            <a:r>
              <a:rPr lang="en-US" dirty="0"/>
              <a:t>Children and teens exposed to danger, chaos, violence and inconsistent early care may have problems </a:t>
            </a:r>
            <a:r>
              <a:rPr lang="en-US" b="1" dirty="0">
                <a:solidFill>
                  <a:srgbClr val="DA5521"/>
                </a:solidFill>
              </a:rPr>
              <a:t>communicating</a:t>
            </a:r>
            <a:r>
              <a:rPr lang="en-US" dirty="0"/>
              <a:t> feelings. They may: </a:t>
            </a:r>
          </a:p>
          <a:p>
            <a:pPr lvl="1">
              <a:buFont typeface="Arial" panose="020B0604020202020204" pitchFamily="34" charset="0"/>
              <a:buChar char="−"/>
            </a:pPr>
            <a:r>
              <a:rPr lang="en-US" sz="1800" dirty="0"/>
              <a:t>Have little language for their feelings</a:t>
            </a:r>
          </a:p>
          <a:p>
            <a:pPr lvl="1">
              <a:buFont typeface="Arial" panose="020B0604020202020204" pitchFamily="34" charset="0"/>
              <a:buChar char="−"/>
            </a:pPr>
            <a:r>
              <a:rPr lang="en-US" sz="1800" dirty="0"/>
              <a:t>Use feelings to communicate needs</a:t>
            </a:r>
          </a:p>
          <a:p>
            <a:pPr lvl="1">
              <a:buFont typeface="Arial" panose="020B0604020202020204" pitchFamily="34" charset="0"/>
              <a:buChar char="−"/>
            </a:pPr>
            <a:r>
              <a:rPr lang="en-US" sz="1800" dirty="0"/>
              <a:t>Be hard to read, because the way they express </a:t>
            </a:r>
            <a:br>
              <a:rPr lang="en-US" sz="1800" dirty="0"/>
            </a:br>
            <a:r>
              <a:rPr lang="en-US" sz="1800" dirty="0"/>
              <a:t>their feelings is so confusing</a:t>
            </a:r>
          </a:p>
          <a:p>
            <a:pPr>
              <a:buFont typeface="Arial" panose="020B0604020202020204" pitchFamily="34" charset="0"/>
              <a:buChar char="•"/>
            </a:pPr>
            <a:endParaRPr lang="en-US" b="1" dirty="0">
              <a:solidFill>
                <a:schemeClr val="accent3"/>
              </a:solidFill>
            </a:endParaRPr>
          </a:p>
        </p:txBody>
      </p:sp>
      <p:sp>
        <p:nvSpPr>
          <p:cNvPr id="4" name="Title 3"/>
          <p:cNvSpPr>
            <a:spLocks noGrp="1"/>
          </p:cNvSpPr>
          <p:nvPr>
            <p:ph type="title"/>
          </p:nvPr>
        </p:nvSpPr>
        <p:spPr/>
        <p:txBody>
          <a:bodyPr/>
          <a:lstStyle/>
          <a:p>
            <a:r>
              <a:rPr lang="en-US" dirty="0"/>
              <a:t>Difficulty Communicating Feelings</a:t>
            </a:r>
          </a:p>
        </p:txBody>
      </p:sp>
    </p:spTree>
    <p:extLst>
      <p:ext uri="{BB962C8B-B14F-4D97-AF65-F5344CB8AC3E}">
        <p14:creationId xmlns:p14="http://schemas.microsoft.com/office/powerpoint/2010/main" val="14187939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21</a:t>
            </a:fld>
            <a:endParaRPr lang="en-US" dirty="0"/>
          </a:p>
        </p:txBody>
      </p:sp>
      <p:sp>
        <p:nvSpPr>
          <p:cNvPr id="3" name="Text Placeholder 2"/>
          <p:cNvSpPr>
            <a:spLocks noGrp="1"/>
          </p:cNvSpPr>
          <p:nvPr>
            <p:ph type="body" sz="quarter" idx="10"/>
          </p:nvPr>
        </p:nvSpPr>
        <p:spPr>
          <a:xfrm>
            <a:off x="1664804" y="1896942"/>
            <a:ext cx="5814391" cy="4155989"/>
          </a:xfrm>
        </p:spPr>
        <p:txBody>
          <a:bodyPr/>
          <a:lstStyle/>
          <a:p>
            <a:pPr>
              <a:buFont typeface="Arial" panose="020B0604020202020204" pitchFamily="34" charset="0"/>
              <a:buChar char="•"/>
            </a:pPr>
            <a:r>
              <a:rPr lang="en-US" dirty="0"/>
              <a:t>Children and teens exposed to danger, chaos, violence and inconsistent early care may have problems </a:t>
            </a:r>
            <a:r>
              <a:rPr lang="en-US" b="1" dirty="0">
                <a:solidFill>
                  <a:srgbClr val="DA5521"/>
                </a:solidFill>
              </a:rPr>
              <a:t>managing</a:t>
            </a:r>
            <a:r>
              <a:rPr lang="en-US" dirty="0"/>
              <a:t> feelings. They may:</a:t>
            </a:r>
          </a:p>
          <a:p>
            <a:pPr lvl="1"/>
            <a:r>
              <a:rPr lang="en-US" sz="1800" dirty="0"/>
              <a:t>Get overwhelmed easily by small things</a:t>
            </a:r>
          </a:p>
          <a:p>
            <a:pPr lvl="1"/>
            <a:r>
              <a:rPr lang="en-US" sz="1800" dirty="0"/>
              <a:t>Have feelings that get very big very quickly</a:t>
            </a:r>
          </a:p>
          <a:p>
            <a:pPr lvl="1"/>
            <a:r>
              <a:rPr lang="en-US" sz="1800" dirty="0"/>
              <a:t>Disconnect from or be confused by their emotions</a:t>
            </a:r>
          </a:p>
          <a:p>
            <a:pPr lvl="1"/>
            <a:r>
              <a:rPr lang="en-US" sz="1800" dirty="0"/>
              <a:t>Lack age-appropriate (or any) coping strategies</a:t>
            </a:r>
          </a:p>
          <a:p>
            <a:pPr lvl="1"/>
            <a:r>
              <a:rPr lang="en-US" sz="1800" dirty="0"/>
              <a:t>Use strategies that seem harmful because they are desperate to feel better </a:t>
            </a:r>
          </a:p>
          <a:p>
            <a:pPr marL="0" indent="0">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Difficulty Managing Feelings</a:t>
            </a:r>
          </a:p>
        </p:txBody>
      </p:sp>
    </p:spTree>
    <p:extLst>
      <p:ext uri="{BB962C8B-B14F-4D97-AF65-F5344CB8AC3E}">
        <p14:creationId xmlns:p14="http://schemas.microsoft.com/office/powerpoint/2010/main" val="1048282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22</a:t>
            </a:fld>
            <a:endParaRPr lang="en-US" dirty="0"/>
          </a:p>
        </p:txBody>
      </p:sp>
      <p:sp>
        <p:nvSpPr>
          <p:cNvPr id="4" name="Title 3"/>
          <p:cNvSpPr>
            <a:spLocks noGrp="1"/>
          </p:cNvSpPr>
          <p:nvPr>
            <p:ph type="title"/>
          </p:nvPr>
        </p:nvSpPr>
        <p:spPr>
          <a:xfrm>
            <a:off x="1050235" y="289720"/>
            <a:ext cx="7195930" cy="1020762"/>
          </a:xfrm>
        </p:spPr>
        <p:txBody>
          <a:bodyPr/>
          <a:lstStyle/>
          <a:p>
            <a:r>
              <a:rPr lang="en-US" dirty="0"/>
              <a:t>All of This </a:t>
            </a:r>
            <a:r>
              <a:rPr lang="en-US" dirty="0" smtClean="0"/>
              <a:t>Is Harder When a Child (and Maybe You) Are </a:t>
            </a:r>
            <a:r>
              <a:rPr lang="en-US" dirty="0"/>
              <a:t>on the Express Road</a:t>
            </a:r>
          </a:p>
        </p:txBody>
      </p:sp>
      <p:sp>
        <p:nvSpPr>
          <p:cNvPr id="6" name="TextBox 5"/>
          <p:cNvSpPr txBox="1"/>
          <p:nvPr/>
        </p:nvSpPr>
        <p:spPr>
          <a:xfrm>
            <a:off x="110462" y="6398046"/>
            <a:ext cx="2932391" cy="230832"/>
          </a:xfrm>
          <a:prstGeom prst="rect">
            <a:avLst/>
          </a:prstGeom>
          <a:noFill/>
        </p:spPr>
        <p:txBody>
          <a:bodyPr wrap="square" rtlCol="0">
            <a:spAutoFit/>
          </a:bodyPr>
          <a:lstStyle/>
          <a:p>
            <a:r>
              <a:rPr lang="en-US" sz="900" dirty="0">
                <a:solidFill>
                  <a:schemeClr val="tx2"/>
                </a:solidFill>
              </a:rPr>
              <a:t>Based on content developed by Joshua </a:t>
            </a:r>
            <a:r>
              <a:rPr lang="en-US" sz="900" dirty="0" err="1">
                <a:solidFill>
                  <a:schemeClr val="tx2"/>
                </a:solidFill>
              </a:rPr>
              <a:t>Arvidson</a:t>
            </a:r>
            <a:endParaRPr lang="en-US" sz="900" dirty="0">
              <a:solidFill>
                <a:schemeClr val="tx2"/>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3383" y="1971328"/>
            <a:ext cx="8154648" cy="4249405"/>
          </a:xfrm>
          <a:prstGeom prst="rect">
            <a:avLst/>
          </a:prstGeom>
        </p:spPr>
      </p:pic>
      <p:sp>
        <p:nvSpPr>
          <p:cNvPr id="8" name="TextBox 7"/>
          <p:cNvSpPr txBox="1"/>
          <p:nvPr/>
        </p:nvSpPr>
        <p:spPr>
          <a:xfrm>
            <a:off x="3255473" y="2167270"/>
            <a:ext cx="2634559" cy="369332"/>
          </a:xfrm>
          <a:prstGeom prst="rect">
            <a:avLst/>
          </a:prstGeom>
          <a:noFill/>
        </p:spPr>
        <p:txBody>
          <a:bodyPr wrap="square" rtlCol="0">
            <a:spAutoFit/>
          </a:bodyPr>
          <a:lstStyle/>
          <a:p>
            <a:pPr algn="ctr"/>
            <a:r>
              <a:rPr lang="en-US" b="1" dirty="0">
                <a:solidFill>
                  <a:srgbClr val="C00000"/>
                </a:solidFill>
              </a:rPr>
              <a:t>ALARM SYSTEM</a:t>
            </a:r>
          </a:p>
        </p:txBody>
      </p:sp>
    </p:spTree>
    <p:extLst>
      <p:ext uri="{BB962C8B-B14F-4D97-AF65-F5344CB8AC3E}">
        <p14:creationId xmlns:p14="http://schemas.microsoft.com/office/powerpoint/2010/main" val="17732789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65313" y="2968488"/>
            <a:ext cx="7772400" cy="788504"/>
          </a:xfrm>
        </p:spPr>
        <p:txBody>
          <a:bodyPr/>
          <a:lstStyle/>
          <a:p>
            <a:r>
              <a:rPr lang="en-US" b="1">
                <a:solidFill>
                  <a:schemeClr val="bg1"/>
                </a:solidFill>
              </a:rPr>
              <a:t>Let’s think about Olivia…</a:t>
            </a:r>
            <a:br>
              <a:rPr lang="en-US" b="1">
                <a:solidFill>
                  <a:schemeClr val="bg1"/>
                </a:solidFill>
              </a:rPr>
            </a:br>
            <a:endParaRPr lang="en-US" dirty="0">
              <a:solidFill>
                <a:schemeClr val="bg1"/>
              </a:solidFill>
            </a:endParaRPr>
          </a:p>
        </p:txBody>
      </p:sp>
    </p:spTree>
    <p:extLst>
      <p:ext uri="{BB962C8B-B14F-4D97-AF65-F5344CB8AC3E}">
        <p14:creationId xmlns:p14="http://schemas.microsoft.com/office/powerpoint/2010/main" val="558752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24</a:t>
            </a:fld>
            <a:endParaRPr lang="en-US" dirty="0"/>
          </a:p>
        </p:txBody>
      </p:sp>
      <p:sp>
        <p:nvSpPr>
          <p:cNvPr id="3" name="Text Placeholder 2"/>
          <p:cNvSpPr>
            <a:spLocks noGrp="1"/>
          </p:cNvSpPr>
          <p:nvPr>
            <p:ph type="body" sz="quarter" idx="10"/>
          </p:nvPr>
        </p:nvSpPr>
        <p:spPr>
          <a:xfrm>
            <a:off x="1570382" y="2036613"/>
            <a:ext cx="6003235" cy="3886200"/>
          </a:xfrm>
        </p:spPr>
        <p:txBody>
          <a:bodyPr/>
          <a:lstStyle/>
          <a:p>
            <a:pPr>
              <a:lnSpc>
                <a:spcPct val="100000"/>
              </a:lnSpc>
              <a:spcAft>
                <a:spcPts val="600"/>
              </a:spcAft>
            </a:pPr>
            <a:r>
              <a:rPr lang="en-US" dirty="0"/>
              <a:t>Is 7 years old and has been moving her way through foster homes for the past two years</a:t>
            </a:r>
          </a:p>
          <a:p>
            <a:pPr>
              <a:lnSpc>
                <a:spcPct val="100000"/>
              </a:lnSpc>
              <a:spcAft>
                <a:spcPts val="600"/>
              </a:spcAft>
            </a:pPr>
            <a:r>
              <a:rPr lang="en-US" dirty="0"/>
              <a:t>She has just entered a new home after a series of placements that failed because adults could not cope with her tantrums, stealing and lying</a:t>
            </a:r>
          </a:p>
          <a:p>
            <a:pPr>
              <a:lnSpc>
                <a:spcPct val="100000"/>
              </a:lnSpc>
              <a:spcAft>
                <a:spcPts val="600"/>
              </a:spcAft>
            </a:pPr>
            <a:r>
              <a:rPr lang="en-US" b="1" dirty="0">
                <a:solidFill>
                  <a:schemeClr val="accent3"/>
                </a:solidFill>
              </a:rPr>
              <a:t>She has been a challenge from the first day</a:t>
            </a:r>
            <a:r>
              <a:rPr lang="en-US" dirty="0"/>
              <a:t>. Although she seemed thrilled to be in the home, calling her foster parent “Mom” immediately, she melts down every night at bedtime and cries and  clings when “Mom” leaves the room</a:t>
            </a:r>
          </a:p>
          <a:p>
            <a:pPr marL="0" indent="0">
              <a:lnSpc>
                <a:spcPct val="100000"/>
              </a:lnSpc>
              <a:spcAft>
                <a:spcPts val="600"/>
              </a:spcAft>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Olivia</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13998611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25</a:t>
            </a:fld>
            <a:endParaRPr lang="en-US" dirty="0"/>
          </a:p>
        </p:txBody>
      </p:sp>
      <p:sp>
        <p:nvSpPr>
          <p:cNvPr id="3" name="Text Placeholder 2"/>
          <p:cNvSpPr>
            <a:spLocks noGrp="1"/>
          </p:cNvSpPr>
          <p:nvPr>
            <p:ph type="body" sz="quarter" idx="10"/>
          </p:nvPr>
        </p:nvSpPr>
        <p:spPr>
          <a:xfrm>
            <a:off x="1295399" y="1898373"/>
            <a:ext cx="5860775" cy="4122155"/>
          </a:xfrm>
        </p:spPr>
        <p:txBody>
          <a:bodyPr/>
          <a:lstStyle/>
          <a:p>
            <a:pPr>
              <a:lnSpc>
                <a:spcPct val="100000"/>
              </a:lnSpc>
              <a:spcAft>
                <a:spcPts val="1200"/>
              </a:spcAft>
            </a:pPr>
            <a:r>
              <a:rPr lang="en-US" dirty="0"/>
              <a:t>Small items from around the house are missing, but when her foster mother confronts Olivia about it, she shuts down, denies taking anything and then explodes saying, “</a:t>
            </a:r>
            <a:r>
              <a:rPr lang="en-US" b="1" dirty="0">
                <a:solidFill>
                  <a:srgbClr val="DA5521"/>
                </a:solidFill>
              </a:rPr>
              <a:t>You don’t care about me</a:t>
            </a:r>
            <a:r>
              <a:rPr lang="en-US" dirty="0"/>
              <a:t>. I hate you!”</a:t>
            </a:r>
          </a:p>
          <a:p>
            <a:pPr>
              <a:lnSpc>
                <a:spcPct val="100000"/>
              </a:lnSpc>
              <a:spcAft>
                <a:spcPts val="1200"/>
              </a:spcAft>
            </a:pPr>
            <a:r>
              <a:rPr lang="en-US" dirty="0"/>
              <a:t>Olivia can be endearing and charming at times, but often feels exhausting. She demands help with many things that her foster parents expect her to be able to do for herself (get dressed, tie her own shoes) and cries and screams when they suggest she try it herself. When they try to comfort her, </a:t>
            </a:r>
            <a:r>
              <a:rPr lang="en-US" b="1" dirty="0">
                <a:solidFill>
                  <a:schemeClr val="accent3"/>
                </a:solidFill>
              </a:rPr>
              <a:t>she pushes them away</a:t>
            </a:r>
          </a:p>
          <a:p>
            <a:pPr marL="0" indent="0">
              <a:lnSpc>
                <a:spcPct val="100000"/>
              </a:lnSpc>
              <a:spcAft>
                <a:spcPts val="1200"/>
              </a:spcAft>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Olivia’s Story</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2592152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26</a:t>
            </a:fld>
            <a:endParaRPr lang="en-US" dirty="0"/>
          </a:p>
        </p:txBody>
      </p:sp>
      <p:sp>
        <p:nvSpPr>
          <p:cNvPr id="3" name="Text Placeholder 2"/>
          <p:cNvSpPr>
            <a:spLocks noGrp="1"/>
          </p:cNvSpPr>
          <p:nvPr>
            <p:ph type="body" sz="quarter" idx="10"/>
          </p:nvPr>
        </p:nvSpPr>
        <p:spPr>
          <a:xfrm>
            <a:off x="1295399" y="1922782"/>
            <a:ext cx="5562601" cy="4328984"/>
          </a:xfrm>
        </p:spPr>
        <p:txBody>
          <a:bodyPr/>
          <a:lstStyle/>
          <a:p>
            <a:pPr>
              <a:lnSpc>
                <a:spcPct val="100000"/>
              </a:lnSpc>
              <a:spcAft>
                <a:spcPts val="1200"/>
              </a:spcAft>
            </a:pPr>
            <a:r>
              <a:rPr lang="en-US" b="1" dirty="0">
                <a:solidFill>
                  <a:schemeClr val="accent3"/>
                </a:solidFill>
              </a:rPr>
              <a:t>They are worn out</a:t>
            </a:r>
            <a:r>
              <a:rPr lang="en-US" dirty="0"/>
              <a:t>. They believe they’ve tried to hang in there with her, but they are confused by her emotions, which are intense and unpredictable</a:t>
            </a:r>
          </a:p>
          <a:p>
            <a:pPr>
              <a:lnSpc>
                <a:spcPct val="100000"/>
              </a:lnSpc>
              <a:spcAft>
                <a:spcPts val="1200"/>
              </a:spcAft>
            </a:pPr>
            <a:r>
              <a:rPr lang="en-US" dirty="0"/>
              <a:t>At this point, it feels like they have tried everything, but nothing works</a:t>
            </a:r>
          </a:p>
          <a:p>
            <a:pPr>
              <a:lnSpc>
                <a:spcPct val="100000"/>
              </a:lnSpc>
              <a:spcAft>
                <a:spcPts val="1200"/>
              </a:spcAft>
            </a:pPr>
            <a:r>
              <a:rPr lang="en-US" dirty="0"/>
              <a:t>Now when Olivia begins to throw a tantrum, they feel like it is manipulative and she is just trying to get attention. Their anxiety and anger climb and they find themselves pulling </a:t>
            </a:r>
            <a:r>
              <a:rPr lang="en-US" dirty="0" smtClean="0"/>
              <a:t>away </a:t>
            </a:r>
            <a:r>
              <a:rPr lang="en-US" dirty="0"/>
              <a:t>from </a:t>
            </a:r>
            <a:r>
              <a:rPr lang="en-US" dirty="0" smtClean="0"/>
              <a:t>her</a:t>
            </a:r>
            <a:endParaRPr lang="en-US" b="1" dirty="0">
              <a:solidFill>
                <a:schemeClr val="accent3"/>
              </a:solidFill>
            </a:endParaRPr>
          </a:p>
        </p:txBody>
      </p:sp>
      <p:sp>
        <p:nvSpPr>
          <p:cNvPr id="4" name="Title 3"/>
          <p:cNvSpPr>
            <a:spLocks noGrp="1"/>
          </p:cNvSpPr>
          <p:nvPr>
            <p:ph type="title"/>
          </p:nvPr>
        </p:nvSpPr>
        <p:spPr/>
        <p:txBody>
          <a:bodyPr/>
          <a:lstStyle/>
          <a:p>
            <a:r>
              <a:rPr lang="en-US" dirty="0"/>
              <a:t>Olivia’s Foster Parents</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67559" y="1856455"/>
            <a:ext cx="1474329" cy="4395311"/>
          </a:xfrm>
          <a:prstGeom prst="rect">
            <a:avLst/>
          </a:prstGeom>
        </p:spPr>
      </p:pic>
    </p:spTree>
    <p:extLst>
      <p:ext uri="{BB962C8B-B14F-4D97-AF65-F5344CB8AC3E}">
        <p14:creationId xmlns:p14="http://schemas.microsoft.com/office/powerpoint/2010/main" val="21370163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27</a:t>
            </a:fld>
            <a:endParaRPr lang="en-US" dirty="0"/>
          </a:p>
        </p:txBody>
      </p:sp>
      <p:sp>
        <p:nvSpPr>
          <p:cNvPr id="3" name="Text Placeholder 2"/>
          <p:cNvSpPr>
            <a:spLocks noGrp="1"/>
          </p:cNvSpPr>
          <p:nvPr>
            <p:ph type="body" sz="quarter" idx="10"/>
          </p:nvPr>
        </p:nvSpPr>
        <p:spPr>
          <a:xfrm>
            <a:off x="1432891" y="1961512"/>
            <a:ext cx="6278218" cy="4328984"/>
          </a:xfrm>
        </p:spPr>
        <p:txBody>
          <a:bodyPr/>
          <a:lstStyle/>
          <a:p>
            <a:pPr>
              <a:lnSpc>
                <a:spcPct val="100000"/>
              </a:lnSpc>
            </a:pPr>
            <a:r>
              <a:rPr lang="en-US" dirty="0"/>
              <a:t>You are trying to soothe a child or teen who:</a:t>
            </a:r>
          </a:p>
          <a:p>
            <a:pPr lvl="1">
              <a:lnSpc>
                <a:spcPct val="100000"/>
              </a:lnSpc>
            </a:pPr>
            <a:r>
              <a:rPr lang="en-US" sz="1800" dirty="0"/>
              <a:t>Never learned how to be soothed</a:t>
            </a:r>
          </a:p>
          <a:p>
            <a:pPr lvl="1">
              <a:lnSpc>
                <a:spcPct val="100000"/>
              </a:lnSpc>
            </a:pPr>
            <a:r>
              <a:rPr lang="en-US" sz="1800" dirty="0"/>
              <a:t>Is frightened of and may be triggered by relationships, even if he or she really craves them</a:t>
            </a:r>
          </a:p>
          <a:p>
            <a:pPr lvl="1">
              <a:lnSpc>
                <a:spcPct val="100000"/>
              </a:lnSpc>
            </a:pPr>
            <a:r>
              <a:rPr lang="en-US" sz="1800" dirty="0"/>
              <a:t>Escalates quickly and unexpectedly due to triggers you are not always aware of</a:t>
            </a:r>
          </a:p>
          <a:p>
            <a:pPr lvl="1">
              <a:lnSpc>
                <a:spcPct val="100000"/>
              </a:lnSpc>
            </a:pPr>
            <a:r>
              <a:rPr lang="en-US" sz="1800" b="1" dirty="0">
                <a:solidFill>
                  <a:schemeClr val="accent3"/>
                </a:solidFill>
              </a:rPr>
              <a:t>Expects to be rejected </a:t>
            </a:r>
            <a:r>
              <a:rPr lang="en-US" sz="1800" dirty="0"/>
              <a:t>by you and kicked out of </a:t>
            </a:r>
            <a:br>
              <a:rPr lang="en-US" sz="1800" dirty="0"/>
            </a:br>
            <a:r>
              <a:rPr lang="en-US" sz="1800" dirty="0"/>
              <a:t>your home</a:t>
            </a:r>
          </a:p>
          <a:p>
            <a:pPr lvl="1">
              <a:lnSpc>
                <a:spcPct val="100000"/>
              </a:lnSpc>
            </a:pPr>
            <a:r>
              <a:rPr lang="en-US" sz="1800" dirty="0"/>
              <a:t>Exhausts you</a:t>
            </a:r>
          </a:p>
          <a:p>
            <a:pPr marL="0" indent="0">
              <a:lnSpc>
                <a:spcPct val="100000"/>
              </a:lnSpc>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A Recap</a:t>
            </a:r>
          </a:p>
        </p:txBody>
      </p:sp>
    </p:spTree>
    <p:extLst>
      <p:ext uri="{BB962C8B-B14F-4D97-AF65-F5344CB8AC3E}">
        <p14:creationId xmlns:p14="http://schemas.microsoft.com/office/powerpoint/2010/main" val="27260593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9807" y="2311676"/>
            <a:ext cx="7772400" cy="1759585"/>
          </a:xfrm>
        </p:spPr>
        <p:txBody>
          <a:bodyPr/>
          <a:lstStyle/>
          <a:p>
            <a:r>
              <a:rPr lang="en-US" b="1" dirty="0">
                <a:solidFill>
                  <a:schemeClr val="bg1"/>
                </a:solidFill>
              </a:rPr>
              <a:t>Let’s take this step by step</a:t>
            </a:r>
            <a:br>
              <a:rPr lang="en-US" b="1" dirty="0">
                <a:solidFill>
                  <a:schemeClr val="bg1"/>
                </a:solidFill>
              </a:rPr>
            </a:br>
            <a:endParaRPr lang="en-US" dirty="0">
              <a:solidFill>
                <a:schemeClr val="bg1"/>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17490" y="3191468"/>
            <a:ext cx="4917033" cy="3256559"/>
          </a:xfrm>
          <a:prstGeom prst="rect">
            <a:avLst/>
          </a:prstGeom>
        </p:spPr>
      </p:pic>
    </p:spTree>
    <p:extLst>
      <p:ext uri="{BB962C8B-B14F-4D97-AF65-F5344CB8AC3E}">
        <p14:creationId xmlns:p14="http://schemas.microsoft.com/office/powerpoint/2010/main" val="1661989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a:t>
            </a:fld>
            <a:endParaRPr lang="en-US" dirty="0"/>
          </a:p>
        </p:txBody>
      </p:sp>
      <p:sp>
        <p:nvSpPr>
          <p:cNvPr id="4" name="Title 3"/>
          <p:cNvSpPr>
            <a:spLocks noGrp="1"/>
          </p:cNvSpPr>
          <p:nvPr>
            <p:ph type="title"/>
          </p:nvPr>
        </p:nvSpPr>
        <p:spPr/>
        <p:txBody>
          <a:bodyPr/>
          <a:lstStyle/>
          <a:p>
            <a:r>
              <a:rPr lang="en-US" dirty="0"/>
              <a:t>ARC Reflections</a:t>
            </a:r>
          </a:p>
        </p:txBody>
      </p:sp>
      <p:sp>
        <p:nvSpPr>
          <p:cNvPr id="8" name="Text Placeholder 2"/>
          <p:cNvSpPr txBox="1">
            <a:spLocks/>
          </p:cNvSpPr>
          <p:nvPr/>
        </p:nvSpPr>
        <p:spPr bwMode="auto">
          <a:xfrm>
            <a:off x="940888" y="2011702"/>
            <a:ext cx="7262223" cy="39427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4320" indent="-274320" algn="l" rtl="0" eaLnBrk="1" fontAlgn="base" hangingPunct="1">
              <a:lnSpc>
                <a:spcPts val="2500"/>
              </a:lnSpc>
              <a:spcBef>
                <a:spcPts val="1200"/>
              </a:spcBef>
              <a:spcAft>
                <a:spcPct val="0"/>
              </a:spcAft>
              <a:buClr>
                <a:schemeClr val="accent3"/>
              </a:buClr>
              <a:buSzPct val="13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Font typeface="Lucida Grande"/>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85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285750" indent="-285750" defTabSz="914400">
              <a:lnSpc>
                <a:spcPts val="2800"/>
              </a:lnSpc>
              <a:spcAft>
                <a:spcPts val="1800"/>
              </a:spcAft>
              <a:buSzPct val="100000"/>
              <a:buFont typeface="Arial" panose="020B0604020202020204" pitchFamily="34" charset="0"/>
              <a:buChar char="•"/>
            </a:pPr>
            <a:r>
              <a:rPr lang="en-US" kern="0" dirty="0"/>
              <a:t>ARC, or </a:t>
            </a:r>
            <a:r>
              <a:rPr lang="en-US" b="1" kern="0" dirty="0">
                <a:solidFill>
                  <a:schemeClr val="accent3"/>
                </a:solidFill>
              </a:rPr>
              <a:t>Attachment, Regulation and Competency</a:t>
            </a:r>
            <a:r>
              <a:rPr lang="en-US" kern="0" dirty="0"/>
              <a:t>, is a framework for working with children and teens who have experienced trauma. Developed by Margaret </a:t>
            </a:r>
            <a:r>
              <a:rPr lang="en-US" kern="0" dirty="0" err="1"/>
              <a:t>Blaustein</a:t>
            </a:r>
            <a:r>
              <a:rPr lang="en-US" kern="0" dirty="0"/>
              <a:t> and Kristine </a:t>
            </a:r>
            <a:r>
              <a:rPr lang="en-US" kern="0" dirty="0" err="1"/>
              <a:t>Kinniburgh</a:t>
            </a:r>
            <a:r>
              <a:rPr lang="en-US" kern="0" dirty="0"/>
              <a:t> of the Justice Resource Institute</a:t>
            </a:r>
            <a:r>
              <a:rPr lang="en-US" kern="0" dirty="0">
                <a:solidFill>
                  <a:schemeClr val="accent3"/>
                </a:solidFill>
              </a:rPr>
              <a:t>, </a:t>
            </a:r>
            <a:r>
              <a:rPr lang="en-US" b="1" kern="0" dirty="0">
                <a:solidFill>
                  <a:schemeClr val="accent3"/>
                </a:solidFill>
              </a:rPr>
              <a:t>ARC builds on the resilience of children, teens and families</a:t>
            </a:r>
            <a:r>
              <a:rPr lang="en-US" kern="0" dirty="0"/>
              <a:t> </a:t>
            </a:r>
          </a:p>
          <a:p>
            <a:pPr marL="285750" indent="-285750" defTabSz="914400">
              <a:lnSpc>
                <a:spcPts val="2800"/>
              </a:lnSpc>
              <a:buSzPct val="100000"/>
              <a:buFont typeface="Arial" panose="020B0604020202020204" pitchFamily="34" charset="0"/>
              <a:buChar char="•"/>
            </a:pPr>
            <a:r>
              <a:rPr lang="en-US" kern="0" dirty="0"/>
              <a:t>ARC Reflections — an ARC-informed caregiver training curriculum for foster parents, kin and other caregivers — was written by </a:t>
            </a:r>
            <a:r>
              <a:rPr lang="en-US" kern="0" dirty="0" err="1"/>
              <a:t>Blaustein</a:t>
            </a:r>
            <a:r>
              <a:rPr lang="en-US" kern="0" dirty="0"/>
              <a:t> and </a:t>
            </a:r>
            <a:r>
              <a:rPr lang="en-US" kern="0" dirty="0" err="1"/>
              <a:t>Kinniburgh</a:t>
            </a:r>
            <a:r>
              <a:rPr lang="en-US" kern="0" dirty="0"/>
              <a:t> with support and consultation from the Annie E. Casey Foundation</a:t>
            </a:r>
          </a:p>
        </p:txBody>
      </p:sp>
    </p:spTree>
    <p:extLst>
      <p:ext uri="{BB962C8B-B14F-4D97-AF65-F5344CB8AC3E}">
        <p14:creationId xmlns:p14="http://schemas.microsoft.com/office/powerpoint/2010/main" val="1189234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29</a:t>
            </a:fld>
            <a:endParaRPr lang="en-US" dirty="0"/>
          </a:p>
        </p:txBody>
      </p:sp>
      <p:sp>
        <p:nvSpPr>
          <p:cNvPr id="3" name="Text Placeholder 2"/>
          <p:cNvSpPr>
            <a:spLocks noGrp="1"/>
          </p:cNvSpPr>
          <p:nvPr>
            <p:ph type="body" sz="quarter" idx="10"/>
          </p:nvPr>
        </p:nvSpPr>
        <p:spPr>
          <a:xfrm>
            <a:off x="2082248" y="2209205"/>
            <a:ext cx="4979504" cy="3886200"/>
          </a:xfrm>
        </p:spPr>
        <p:txBody>
          <a:bodyPr/>
          <a:lstStyle/>
          <a:p>
            <a:r>
              <a:rPr lang="en-US" dirty="0"/>
              <a:t>Foundational tools include:</a:t>
            </a:r>
          </a:p>
          <a:p>
            <a:pPr lvl="1"/>
            <a:r>
              <a:rPr lang="en-US" sz="1800" dirty="0"/>
              <a:t>Being a detective: Learning child patterns</a:t>
            </a:r>
          </a:p>
          <a:p>
            <a:pPr lvl="1"/>
            <a:r>
              <a:rPr lang="en-US" sz="1800" dirty="0"/>
              <a:t>Daily routines and rhythms</a:t>
            </a:r>
          </a:p>
          <a:p>
            <a:pPr lvl="1"/>
            <a:r>
              <a:rPr lang="en-US" sz="1800" dirty="0"/>
              <a:t>Ongoing activities</a:t>
            </a:r>
          </a:p>
          <a:p>
            <a:pPr lvl="1"/>
            <a:r>
              <a:rPr lang="en-US" sz="1800" dirty="0"/>
              <a:t>Foundational regulation strategies</a:t>
            </a:r>
          </a:p>
        </p:txBody>
      </p:sp>
      <p:sp>
        <p:nvSpPr>
          <p:cNvPr id="4" name="Title 3"/>
          <p:cNvSpPr>
            <a:spLocks noGrp="1"/>
          </p:cNvSpPr>
          <p:nvPr>
            <p:ph type="title"/>
          </p:nvPr>
        </p:nvSpPr>
        <p:spPr/>
        <p:txBody>
          <a:bodyPr/>
          <a:lstStyle/>
          <a:p>
            <a:r>
              <a:rPr lang="en-US" dirty="0"/>
              <a:t>First Set of Tools: The Foundation for Regulation</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02231" y="4858640"/>
            <a:ext cx="2551916" cy="1558035"/>
          </a:xfrm>
          <a:prstGeom prst="rect">
            <a:avLst/>
          </a:prstGeom>
        </p:spPr>
      </p:pic>
    </p:spTree>
    <p:extLst>
      <p:ext uri="{BB962C8B-B14F-4D97-AF65-F5344CB8AC3E}">
        <p14:creationId xmlns:p14="http://schemas.microsoft.com/office/powerpoint/2010/main" val="27180620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30</a:t>
            </a:fld>
            <a:endParaRPr lang="en-US" dirty="0"/>
          </a:p>
        </p:txBody>
      </p:sp>
      <p:sp>
        <p:nvSpPr>
          <p:cNvPr id="3" name="Text Placeholder 2"/>
          <p:cNvSpPr>
            <a:spLocks noGrp="1"/>
          </p:cNvSpPr>
          <p:nvPr>
            <p:ph type="body" sz="quarter" idx="10"/>
          </p:nvPr>
        </p:nvSpPr>
        <p:spPr>
          <a:xfrm>
            <a:off x="1416326" y="1966247"/>
            <a:ext cx="6311348" cy="4258367"/>
          </a:xfrm>
        </p:spPr>
        <p:txBody>
          <a:bodyPr/>
          <a:lstStyle/>
          <a:p>
            <a:pPr>
              <a:lnSpc>
                <a:spcPct val="100000"/>
              </a:lnSpc>
              <a:spcBef>
                <a:spcPts val="600"/>
              </a:spcBef>
              <a:spcAft>
                <a:spcPts val="1200"/>
              </a:spcAft>
            </a:pPr>
            <a:r>
              <a:rPr lang="en-US" dirty="0"/>
              <a:t>What sorts of activities or experiences lead to feeling more or less organized/in control?</a:t>
            </a:r>
          </a:p>
          <a:p>
            <a:pPr>
              <a:lnSpc>
                <a:spcPct val="100000"/>
              </a:lnSpc>
              <a:spcBef>
                <a:spcPts val="600"/>
              </a:spcBef>
              <a:spcAft>
                <a:spcPts val="1200"/>
              </a:spcAft>
            </a:pPr>
            <a:r>
              <a:rPr lang="en-US" dirty="0"/>
              <a:t>How do you know your child or teen is comfortable or uncomfortable in his or her body/feelings? </a:t>
            </a:r>
            <a:r>
              <a:rPr lang="en-US" b="1" dirty="0">
                <a:solidFill>
                  <a:schemeClr val="accent3"/>
                </a:solidFill>
              </a:rPr>
              <a:t>What are the clues?</a:t>
            </a:r>
          </a:p>
          <a:p>
            <a:pPr>
              <a:lnSpc>
                <a:spcPct val="100000"/>
              </a:lnSpc>
              <a:spcBef>
                <a:spcPts val="600"/>
              </a:spcBef>
              <a:spcAft>
                <a:spcPts val="1200"/>
              </a:spcAft>
            </a:pPr>
            <a:r>
              <a:rPr lang="en-US" dirty="0"/>
              <a:t>What patterns of strength and challenge does your child or teen show? When does he or she do best, and when does he or she predictably have a harder time? Target soothing routines to those times</a:t>
            </a:r>
          </a:p>
          <a:p>
            <a:pPr>
              <a:lnSpc>
                <a:spcPct val="100000"/>
              </a:lnSpc>
              <a:spcBef>
                <a:spcPts val="600"/>
              </a:spcBef>
              <a:spcAft>
                <a:spcPts val="1200"/>
              </a:spcAft>
            </a:pPr>
            <a:r>
              <a:rPr lang="en-US" dirty="0"/>
              <a:t>Actively track clues every time your child or teen has a hard time; these will be useful the next time</a:t>
            </a:r>
          </a:p>
        </p:txBody>
      </p:sp>
      <p:sp>
        <p:nvSpPr>
          <p:cNvPr id="4" name="Title 3"/>
          <p:cNvSpPr>
            <a:spLocks noGrp="1"/>
          </p:cNvSpPr>
          <p:nvPr>
            <p:ph type="title"/>
          </p:nvPr>
        </p:nvSpPr>
        <p:spPr/>
        <p:txBody>
          <a:bodyPr/>
          <a:lstStyle/>
          <a:p>
            <a:r>
              <a:rPr lang="en-US" dirty="0"/>
              <a:t>Using Your Detective Skills</a:t>
            </a:r>
          </a:p>
        </p:txBody>
      </p:sp>
    </p:spTree>
    <p:extLst>
      <p:ext uri="{BB962C8B-B14F-4D97-AF65-F5344CB8AC3E}">
        <p14:creationId xmlns:p14="http://schemas.microsoft.com/office/powerpoint/2010/main" val="10279474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31</a:t>
            </a:fld>
            <a:endParaRPr lang="en-US" dirty="0"/>
          </a:p>
        </p:txBody>
      </p:sp>
      <p:sp>
        <p:nvSpPr>
          <p:cNvPr id="3" name="Text Placeholder 2"/>
          <p:cNvSpPr>
            <a:spLocks noGrp="1"/>
          </p:cNvSpPr>
          <p:nvPr>
            <p:ph type="body" sz="quarter" idx="10"/>
          </p:nvPr>
        </p:nvSpPr>
        <p:spPr>
          <a:xfrm>
            <a:off x="6156059" y="1812915"/>
            <a:ext cx="2650011" cy="2832163"/>
          </a:xfrm>
        </p:spPr>
        <p:txBody>
          <a:bodyPr anchor="t"/>
          <a:lstStyle/>
          <a:p>
            <a:pPr>
              <a:lnSpc>
                <a:spcPct val="100000"/>
              </a:lnSpc>
              <a:buFont typeface="Arial" panose="020B0604020202020204" pitchFamily="34" charset="0"/>
              <a:buChar char="•"/>
            </a:pPr>
            <a:r>
              <a:rPr lang="en-US" dirty="0"/>
              <a:t>Does he or she need higher energy activities at one time of day, lower </a:t>
            </a:r>
            <a:br>
              <a:rPr lang="en-US" dirty="0"/>
            </a:br>
            <a:r>
              <a:rPr lang="en-US" dirty="0"/>
              <a:t>at another?</a:t>
            </a:r>
          </a:p>
        </p:txBody>
      </p:sp>
      <p:sp>
        <p:nvSpPr>
          <p:cNvPr id="4" name="Title 3"/>
          <p:cNvSpPr>
            <a:spLocks noGrp="1"/>
          </p:cNvSpPr>
          <p:nvPr>
            <p:ph type="title"/>
          </p:nvPr>
        </p:nvSpPr>
        <p:spPr/>
        <p:txBody>
          <a:bodyPr/>
          <a:lstStyle/>
          <a:p>
            <a:r>
              <a:rPr lang="en-US" dirty="0"/>
              <a:t> Being a Detective to Learn and Read a Child’s Patterns</a:t>
            </a:r>
          </a:p>
        </p:txBody>
      </p:sp>
      <p:grpSp>
        <p:nvGrpSpPr>
          <p:cNvPr id="7" name="Group 6"/>
          <p:cNvGrpSpPr>
            <a:grpSpLocks noChangeAspect="1"/>
          </p:cNvGrpSpPr>
          <p:nvPr/>
        </p:nvGrpSpPr>
        <p:grpSpPr>
          <a:xfrm>
            <a:off x="715774" y="1812916"/>
            <a:ext cx="5221274" cy="3037380"/>
            <a:chOff x="916383" y="1882486"/>
            <a:chExt cx="7323788" cy="4260480"/>
          </a:xfrm>
        </p:grpSpPr>
        <p:sp>
          <p:nvSpPr>
            <p:cNvPr id="8" name="Rounded Rectangle 7"/>
            <p:cNvSpPr/>
            <p:nvPr/>
          </p:nvSpPr>
          <p:spPr bwMode="auto">
            <a:xfrm>
              <a:off x="916383" y="1882486"/>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cxnSp>
          <p:nvCxnSpPr>
            <p:cNvPr id="9" name="Straight Connector 8"/>
            <p:cNvCxnSpPr/>
            <p:nvPr/>
          </p:nvCxnSpPr>
          <p:spPr bwMode="auto">
            <a:xfrm flipH="1">
              <a:off x="2025282" y="2980630"/>
              <a:ext cx="5705" cy="1962547"/>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 name="Triangle 9"/>
            <p:cNvSpPr/>
            <p:nvPr/>
          </p:nvSpPr>
          <p:spPr bwMode="auto">
            <a:xfrm rot="10800000">
              <a:off x="1878254" y="4943177"/>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sp>
          <p:nvSpPr>
            <p:cNvPr id="11" name="TextBox 10"/>
            <p:cNvSpPr txBox="1"/>
            <p:nvPr/>
          </p:nvSpPr>
          <p:spPr>
            <a:xfrm>
              <a:off x="1079197" y="2000174"/>
              <a:ext cx="1903583" cy="647569"/>
            </a:xfrm>
            <a:prstGeom prst="rect">
              <a:avLst/>
            </a:prstGeom>
            <a:noFill/>
          </p:spPr>
          <p:txBody>
            <a:bodyPr wrap="square" rtlCol="0">
              <a:spAutoFit/>
            </a:bodyPr>
            <a:lstStyle/>
            <a:p>
              <a:pPr algn="ctr"/>
              <a:r>
                <a:rPr lang="en-US" sz="1200" b="1" dirty="0">
                  <a:solidFill>
                    <a:schemeClr val="accent3"/>
                  </a:solidFill>
                </a:rPr>
                <a:t>Totally Comfortable</a:t>
              </a:r>
            </a:p>
          </p:txBody>
        </p:sp>
        <p:sp>
          <p:nvSpPr>
            <p:cNvPr id="12" name="Triangle 11"/>
            <p:cNvSpPr/>
            <p:nvPr/>
          </p:nvSpPr>
          <p:spPr bwMode="auto">
            <a:xfrm>
              <a:off x="1878255" y="2731675"/>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sp>
          <p:nvSpPr>
            <p:cNvPr id="13" name="TextBox 12"/>
            <p:cNvSpPr txBox="1"/>
            <p:nvPr/>
          </p:nvSpPr>
          <p:spPr>
            <a:xfrm>
              <a:off x="991515" y="5305759"/>
              <a:ext cx="2078948" cy="647569"/>
            </a:xfrm>
            <a:prstGeom prst="rect">
              <a:avLst/>
            </a:prstGeom>
            <a:noFill/>
          </p:spPr>
          <p:txBody>
            <a:bodyPr wrap="square" rtlCol="0">
              <a:spAutoFit/>
            </a:bodyPr>
            <a:lstStyle/>
            <a:p>
              <a:pPr algn="ctr"/>
              <a:r>
                <a:rPr lang="en-US" sz="1200" b="1" dirty="0">
                  <a:solidFill>
                    <a:schemeClr val="accent5"/>
                  </a:solidFill>
                </a:rPr>
                <a:t>Really Uncomfortable</a:t>
              </a:r>
            </a:p>
          </p:txBody>
        </p:sp>
        <p:sp>
          <p:nvSpPr>
            <p:cNvPr id="14" name="Rounded Rectangle 13"/>
            <p:cNvSpPr/>
            <p:nvPr/>
          </p:nvSpPr>
          <p:spPr bwMode="auto">
            <a:xfrm>
              <a:off x="6027763" y="1882486"/>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rPr>
                <a:t>z</a:t>
              </a:r>
            </a:p>
          </p:txBody>
        </p:sp>
        <p:cxnSp>
          <p:nvCxnSpPr>
            <p:cNvPr id="15" name="Straight Connector 14"/>
            <p:cNvCxnSpPr/>
            <p:nvPr/>
          </p:nvCxnSpPr>
          <p:spPr bwMode="auto">
            <a:xfrm flipH="1">
              <a:off x="7136662" y="2907460"/>
              <a:ext cx="5705" cy="2206990"/>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Triangle 15"/>
            <p:cNvSpPr/>
            <p:nvPr/>
          </p:nvSpPr>
          <p:spPr bwMode="auto">
            <a:xfrm rot="10800000">
              <a:off x="6989634" y="5114450"/>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sp>
          <p:nvSpPr>
            <p:cNvPr id="17" name="TextBox 16"/>
            <p:cNvSpPr txBox="1"/>
            <p:nvPr/>
          </p:nvSpPr>
          <p:spPr>
            <a:xfrm>
              <a:off x="6190577" y="2144287"/>
              <a:ext cx="1903583" cy="388542"/>
            </a:xfrm>
            <a:prstGeom prst="rect">
              <a:avLst/>
            </a:prstGeom>
            <a:noFill/>
          </p:spPr>
          <p:txBody>
            <a:bodyPr wrap="square" rtlCol="0">
              <a:spAutoFit/>
            </a:bodyPr>
            <a:lstStyle/>
            <a:p>
              <a:pPr algn="ctr"/>
              <a:r>
                <a:rPr lang="en-US" sz="1200" b="1" dirty="0">
                  <a:solidFill>
                    <a:schemeClr val="accent3"/>
                  </a:solidFill>
                </a:rPr>
                <a:t>Great Match</a:t>
              </a:r>
            </a:p>
          </p:txBody>
        </p:sp>
        <p:sp>
          <p:nvSpPr>
            <p:cNvPr id="18" name="Triangle 17"/>
            <p:cNvSpPr/>
            <p:nvPr/>
          </p:nvSpPr>
          <p:spPr bwMode="auto">
            <a:xfrm>
              <a:off x="6989635" y="2640399"/>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sp>
          <p:nvSpPr>
            <p:cNvPr id="19" name="TextBox 18"/>
            <p:cNvSpPr txBox="1"/>
            <p:nvPr/>
          </p:nvSpPr>
          <p:spPr>
            <a:xfrm>
              <a:off x="6102894" y="5504191"/>
              <a:ext cx="2078948" cy="388542"/>
            </a:xfrm>
            <a:prstGeom prst="rect">
              <a:avLst/>
            </a:prstGeom>
            <a:noFill/>
          </p:spPr>
          <p:txBody>
            <a:bodyPr wrap="square" rtlCol="0">
              <a:spAutoFit/>
            </a:bodyPr>
            <a:lstStyle/>
            <a:p>
              <a:pPr algn="ctr"/>
              <a:r>
                <a:rPr lang="en-US" sz="1200" b="1" dirty="0">
                  <a:solidFill>
                    <a:schemeClr val="accent5"/>
                  </a:solidFill>
                </a:rPr>
                <a:t>Terrible Match</a:t>
              </a:r>
            </a:p>
          </p:txBody>
        </p:sp>
        <p:grpSp>
          <p:nvGrpSpPr>
            <p:cNvPr id="20" name="Group 19"/>
            <p:cNvGrpSpPr/>
            <p:nvPr/>
          </p:nvGrpSpPr>
          <p:grpSpPr>
            <a:xfrm>
              <a:off x="3695564" y="1882486"/>
              <a:ext cx="1765426" cy="4260480"/>
              <a:chOff x="3561881" y="1747732"/>
              <a:chExt cx="1765426" cy="4260480"/>
            </a:xfrm>
          </p:grpSpPr>
          <p:sp>
            <p:nvSpPr>
              <p:cNvPr id="21" name="Rounded Rectangle 20"/>
              <p:cNvSpPr/>
              <p:nvPr/>
            </p:nvSpPr>
            <p:spPr bwMode="auto">
              <a:xfrm>
                <a:off x="3561881" y="1747732"/>
                <a:ext cx="1765426"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grpSp>
            <p:nvGrpSpPr>
              <p:cNvPr id="22" name="Group 21"/>
              <p:cNvGrpSpPr/>
              <p:nvPr/>
            </p:nvGrpSpPr>
            <p:grpSpPr>
              <a:xfrm>
                <a:off x="3903739" y="1969604"/>
                <a:ext cx="1122445" cy="3769805"/>
                <a:chOff x="4443077" y="2425570"/>
                <a:chExt cx="1122445" cy="3769805"/>
              </a:xfrm>
            </p:grpSpPr>
            <p:grpSp>
              <p:nvGrpSpPr>
                <p:cNvPr id="23" name="Group 22"/>
                <p:cNvGrpSpPr/>
                <p:nvPr/>
              </p:nvGrpSpPr>
              <p:grpSpPr>
                <a:xfrm>
                  <a:off x="4443077" y="2662742"/>
                  <a:ext cx="1122445" cy="3532633"/>
                  <a:chOff x="4443077" y="2662742"/>
                  <a:chExt cx="1122445" cy="3532633"/>
                </a:xfrm>
              </p:grpSpPr>
              <p:sp>
                <p:nvSpPr>
                  <p:cNvPr id="25" name="Off-page Connector 24"/>
                  <p:cNvSpPr/>
                  <p:nvPr/>
                </p:nvSpPr>
                <p:spPr bwMode="auto">
                  <a:xfrm rot="5400000">
                    <a:off x="4978523" y="5197316"/>
                    <a:ext cx="350132" cy="823865"/>
                  </a:xfrm>
                  <a:prstGeom prst="flowChartOffpageConnector">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sp>
                <p:nvSpPr>
                  <p:cNvPr id="26" name="Off-page Connector 25"/>
                  <p:cNvSpPr/>
                  <p:nvPr/>
                </p:nvSpPr>
                <p:spPr bwMode="auto">
                  <a:xfrm rot="5400000">
                    <a:off x="4978523" y="3293512"/>
                    <a:ext cx="350132" cy="823865"/>
                  </a:xfrm>
                  <a:prstGeom prst="flowChartOffpageConnector">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sp>
                <p:nvSpPr>
                  <p:cNvPr id="27" name="Off-page Connector 26"/>
                  <p:cNvSpPr/>
                  <p:nvPr/>
                </p:nvSpPr>
                <p:spPr bwMode="auto">
                  <a:xfrm rot="5400000">
                    <a:off x="4978523" y="2666840"/>
                    <a:ext cx="350132" cy="823865"/>
                  </a:xfrm>
                  <a:prstGeom prst="flowChartOffpageConnector">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sp>
                <p:nvSpPr>
                  <p:cNvPr id="28" name="Off-page Connector 27"/>
                  <p:cNvSpPr/>
                  <p:nvPr/>
                </p:nvSpPr>
                <p:spPr bwMode="auto">
                  <a:xfrm rot="5400000">
                    <a:off x="4978523" y="4573471"/>
                    <a:ext cx="350132" cy="823865"/>
                  </a:xfrm>
                  <a:prstGeom prst="flowChartOffpageConnector">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sp>
                <p:nvSpPr>
                  <p:cNvPr id="29" name="Off-page Connector 28"/>
                  <p:cNvSpPr/>
                  <p:nvPr/>
                </p:nvSpPr>
                <p:spPr bwMode="auto">
                  <a:xfrm rot="5400000">
                    <a:off x="4978523" y="3920185"/>
                    <a:ext cx="350132" cy="823865"/>
                  </a:xfrm>
                  <a:prstGeom prst="flowChartOffpageConnector">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cxnSp>
                <p:nvCxnSpPr>
                  <p:cNvPr id="30" name="Straight Connector 29"/>
                  <p:cNvCxnSpPr/>
                  <p:nvPr/>
                </p:nvCxnSpPr>
                <p:spPr bwMode="auto">
                  <a:xfrm>
                    <a:off x="4590107" y="2662742"/>
                    <a:ext cx="0" cy="3295461"/>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31" name="Triangle 30"/>
                  <p:cNvSpPr/>
                  <p:nvPr/>
                </p:nvSpPr>
                <p:spPr bwMode="auto">
                  <a:xfrm rot="10800000">
                    <a:off x="4443077" y="5941878"/>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sp>
                <p:nvSpPr>
                  <p:cNvPr id="32" name="TextBox 31"/>
                  <p:cNvSpPr txBox="1"/>
                  <p:nvPr/>
                </p:nvSpPr>
                <p:spPr>
                  <a:xfrm>
                    <a:off x="4868407" y="2877228"/>
                    <a:ext cx="697115" cy="388542"/>
                  </a:xfrm>
                  <a:prstGeom prst="rect">
                    <a:avLst/>
                  </a:prstGeom>
                  <a:noFill/>
                </p:spPr>
                <p:txBody>
                  <a:bodyPr wrap="square" rtlCol="0">
                    <a:spAutoFit/>
                  </a:bodyPr>
                  <a:lstStyle/>
                  <a:p>
                    <a:pPr algn="ctr"/>
                    <a:r>
                      <a:rPr lang="en-US" sz="1200" b="1" dirty="0">
                        <a:solidFill>
                          <a:schemeClr val="bg1"/>
                        </a:solidFill>
                      </a:rPr>
                      <a:t>+10</a:t>
                    </a:r>
                  </a:p>
                </p:txBody>
              </p:sp>
              <p:sp>
                <p:nvSpPr>
                  <p:cNvPr id="33" name="TextBox 32"/>
                  <p:cNvSpPr txBox="1"/>
                  <p:nvPr/>
                </p:nvSpPr>
                <p:spPr>
                  <a:xfrm>
                    <a:off x="4868407" y="3507943"/>
                    <a:ext cx="697114" cy="388542"/>
                  </a:xfrm>
                  <a:prstGeom prst="rect">
                    <a:avLst/>
                  </a:prstGeom>
                  <a:noFill/>
                </p:spPr>
                <p:txBody>
                  <a:bodyPr wrap="square" rtlCol="0">
                    <a:spAutoFit/>
                  </a:bodyPr>
                  <a:lstStyle/>
                  <a:p>
                    <a:pPr algn="ctr"/>
                    <a:r>
                      <a:rPr lang="en-US" sz="1200" b="1" dirty="0">
                        <a:solidFill>
                          <a:schemeClr val="bg1"/>
                        </a:solidFill>
                      </a:rPr>
                      <a:t>+5</a:t>
                    </a:r>
                  </a:p>
                </p:txBody>
              </p:sp>
              <p:sp>
                <p:nvSpPr>
                  <p:cNvPr id="34" name="TextBox 33"/>
                  <p:cNvSpPr txBox="1"/>
                  <p:nvPr/>
                </p:nvSpPr>
                <p:spPr>
                  <a:xfrm>
                    <a:off x="4868407" y="4134358"/>
                    <a:ext cx="697114" cy="388542"/>
                  </a:xfrm>
                  <a:prstGeom prst="rect">
                    <a:avLst/>
                  </a:prstGeom>
                  <a:noFill/>
                </p:spPr>
                <p:txBody>
                  <a:bodyPr wrap="square" rtlCol="0">
                    <a:spAutoFit/>
                  </a:bodyPr>
                  <a:lstStyle/>
                  <a:p>
                    <a:pPr algn="ctr"/>
                    <a:r>
                      <a:rPr lang="en-US" sz="1200" b="1" dirty="0">
                        <a:solidFill>
                          <a:schemeClr val="bg1"/>
                        </a:solidFill>
                      </a:rPr>
                      <a:t>0</a:t>
                    </a:r>
                  </a:p>
                </p:txBody>
              </p:sp>
              <p:sp>
                <p:nvSpPr>
                  <p:cNvPr id="35" name="TextBox 34"/>
                  <p:cNvSpPr txBox="1"/>
                  <p:nvPr/>
                </p:nvSpPr>
                <p:spPr>
                  <a:xfrm>
                    <a:off x="4868405" y="4784707"/>
                    <a:ext cx="697115" cy="388542"/>
                  </a:xfrm>
                  <a:prstGeom prst="rect">
                    <a:avLst/>
                  </a:prstGeom>
                  <a:noFill/>
                </p:spPr>
                <p:txBody>
                  <a:bodyPr wrap="square" rtlCol="0">
                    <a:spAutoFit/>
                  </a:bodyPr>
                  <a:lstStyle/>
                  <a:p>
                    <a:pPr algn="ctr"/>
                    <a:r>
                      <a:rPr lang="en-US" sz="1200" b="1" dirty="0">
                        <a:solidFill>
                          <a:schemeClr val="bg1"/>
                        </a:solidFill>
                      </a:rPr>
                      <a:t>-5</a:t>
                    </a:r>
                  </a:p>
                </p:txBody>
              </p:sp>
              <p:sp>
                <p:nvSpPr>
                  <p:cNvPr id="36" name="TextBox 35"/>
                  <p:cNvSpPr txBox="1"/>
                  <p:nvPr/>
                </p:nvSpPr>
                <p:spPr>
                  <a:xfrm>
                    <a:off x="4947623" y="5401543"/>
                    <a:ext cx="617896" cy="388542"/>
                  </a:xfrm>
                  <a:prstGeom prst="rect">
                    <a:avLst/>
                  </a:prstGeom>
                  <a:noFill/>
                </p:spPr>
                <p:txBody>
                  <a:bodyPr wrap="square" rtlCol="0">
                    <a:spAutoFit/>
                  </a:bodyPr>
                  <a:lstStyle/>
                  <a:p>
                    <a:pPr algn="ctr"/>
                    <a:r>
                      <a:rPr lang="en-US" sz="1200" b="1" dirty="0">
                        <a:solidFill>
                          <a:schemeClr val="bg1"/>
                        </a:solidFill>
                      </a:rPr>
                      <a:t>-10</a:t>
                    </a:r>
                  </a:p>
                </p:txBody>
              </p:sp>
            </p:grpSp>
            <p:sp>
              <p:nvSpPr>
                <p:cNvPr id="24" name="Triangle 23"/>
                <p:cNvSpPr/>
                <p:nvPr/>
              </p:nvSpPr>
              <p:spPr bwMode="auto">
                <a:xfrm>
                  <a:off x="4443078" y="2425570"/>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grpSp>
        </p:grpSp>
      </p:grpSp>
      <p:sp>
        <p:nvSpPr>
          <p:cNvPr id="38" name="Text Placeholder 2"/>
          <p:cNvSpPr txBox="1">
            <a:spLocks/>
          </p:cNvSpPr>
          <p:nvPr/>
        </p:nvSpPr>
        <p:spPr bwMode="auto">
          <a:xfrm>
            <a:off x="715774" y="5283335"/>
            <a:ext cx="6540769" cy="121208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4320" indent="-274320" algn="l" rtl="0" eaLnBrk="1" fontAlgn="base" hangingPunct="1">
              <a:lnSpc>
                <a:spcPts val="2500"/>
              </a:lnSpc>
              <a:spcBef>
                <a:spcPts val="1200"/>
              </a:spcBef>
              <a:spcAft>
                <a:spcPct val="0"/>
              </a:spcAft>
              <a:buClr>
                <a:schemeClr val="accent3"/>
              </a:buClr>
              <a:buSzPct val="10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SzPct val="100000"/>
              <a:buFont typeface="Lucida Grande"/>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100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00000"/>
              </a:lnSpc>
              <a:buFont typeface="Arial" panose="020B0604020202020204" pitchFamily="34" charset="0"/>
              <a:buChar char="•"/>
            </a:pPr>
            <a:r>
              <a:rPr lang="en-US" dirty="0"/>
              <a:t>Pay attention to your </a:t>
            </a:r>
            <a:r>
              <a:rPr lang="en-US" dirty="0" smtClean="0"/>
              <a:t>child’s </a:t>
            </a:r>
            <a:r>
              <a:rPr lang="en-US" dirty="0"/>
              <a:t>or teen’s energy. How does it shift during the day? At what energy state is he or she most comfortable? Most organized or in control?</a:t>
            </a:r>
          </a:p>
        </p:txBody>
      </p:sp>
    </p:spTree>
    <p:extLst>
      <p:ext uri="{BB962C8B-B14F-4D97-AF65-F5344CB8AC3E}">
        <p14:creationId xmlns:p14="http://schemas.microsoft.com/office/powerpoint/2010/main" val="18544076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32</a:t>
            </a:fld>
            <a:endParaRPr lang="en-US" dirty="0"/>
          </a:p>
        </p:txBody>
      </p:sp>
      <p:sp>
        <p:nvSpPr>
          <p:cNvPr id="3" name="Text Placeholder 2"/>
          <p:cNvSpPr>
            <a:spLocks noGrp="1"/>
          </p:cNvSpPr>
          <p:nvPr>
            <p:ph type="body" sz="quarter" idx="10"/>
          </p:nvPr>
        </p:nvSpPr>
        <p:spPr>
          <a:xfrm>
            <a:off x="1536233" y="2077278"/>
            <a:ext cx="6071534" cy="3886200"/>
          </a:xfrm>
        </p:spPr>
        <p:txBody>
          <a:bodyPr/>
          <a:lstStyle/>
          <a:p>
            <a:pPr>
              <a:lnSpc>
                <a:spcPct val="100000"/>
              </a:lnSpc>
              <a:spcAft>
                <a:spcPts val="1200"/>
              </a:spcAft>
            </a:pPr>
            <a:r>
              <a:rPr lang="en-US" dirty="0"/>
              <a:t>Just as with infants, routines provide the rhythms, structures and predictable moments that build child and teen safety, skill and support</a:t>
            </a:r>
          </a:p>
          <a:p>
            <a:pPr>
              <a:lnSpc>
                <a:spcPct val="100000"/>
              </a:lnSpc>
              <a:spcAft>
                <a:spcPts val="1200"/>
              </a:spcAft>
            </a:pPr>
            <a:r>
              <a:rPr lang="en-US" dirty="0">
                <a:solidFill>
                  <a:srgbClr val="595959"/>
                </a:solidFill>
              </a:rPr>
              <a:t>Routines are not about rigidity — they are about </a:t>
            </a:r>
            <a:br>
              <a:rPr lang="en-US" dirty="0">
                <a:solidFill>
                  <a:srgbClr val="595959"/>
                </a:solidFill>
              </a:rPr>
            </a:br>
            <a:r>
              <a:rPr lang="en-US" b="1" dirty="0">
                <a:solidFill>
                  <a:srgbClr val="DA5521"/>
                </a:solidFill>
              </a:rPr>
              <a:t>co-creating a rhythm</a:t>
            </a:r>
          </a:p>
          <a:p>
            <a:pPr>
              <a:lnSpc>
                <a:spcPct val="100000"/>
              </a:lnSpc>
              <a:spcAft>
                <a:spcPts val="1200"/>
              </a:spcAft>
            </a:pPr>
            <a:r>
              <a:rPr lang="en-US" dirty="0">
                <a:solidFill>
                  <a:srgbClr val="595959"/>
                </a:solidFill>
              </a:rPr>
              <a:t>Routines should </a:t>
            </a:r>
            <a:r>
              <a:rPr lang="en-US" i="1" dirty="0">
                <a:solidFill>
                  <a:srgbClr val="595959"/>
                </a:solidFill>
              </a:rPr>
              <a:t>decrease</a:t>
            </a:r>
            <a:r>
              <a:rPr lang="en-US" dirty="0">
                <a:solidFill>
                  <a:srgbClr val="595959"/>
                </a:solidFill>
              </a:rPr>
              <a:t> rather than </a:t>
            </a:r>
            <a:r>
              <a:rPr lang="en-US" i="1" dirty="0">
                <a:solidFill>
                  <a:srgbClr val="595959"/>
                </a:solidFill>
              </a:rPr>
              <a:t>increase</a:t>
            </a:r>
            <a:r>
              <a:rPr lang="en-US" dirty="0">
                <a:solidFill>
                  <a:srgbClr val="595959"/>
                </a:solidFill>
              </a:rPr>
              <a:t> distress. </a:t>
            </a:r>
            <a:r>
              <a:rPr lang="en-US" b="1" dirty="0">
                <a:solidFill>
                  <a:srgbClr val="DA5521"/>
                </a:solidFill>
              </a:rPr>
              <a:t>If your routine is making things harder, change it</a:t>
            </a:r>
          </a:p>
        </p:txBody>
      </p:sp>
      <p:sp>
        <p:nvSpPr>
          <p:cNvPr id="4" name="Title 3"/>
          <p:cNvSpPr>
            <a:spLocks noGrp="1"/>
          </p:cNvSpPr>
          <p:nvPr>
            <p:ph type="title"/>
          </p:nvPr>
        </p:nvSpPr>
        <p:spPr/>
        <p:txBody>
          <a:bodyPr/>
          <a:lstStyle/>
          <a:p>
            <a:r>
              <a:rPr lang="en-US" dirty="0"/>
              <a:t>Daily Routines and Rhythms</a:t>
            </a:r>
          </a:p>
        </p:txBody>
      </p:sp>
    </p:spTree>
    <p:extLst>
      <p:ext uri="{BB962C8B-B14F-4D97-AF65-F5344CB8AC3E}">
        <p14:creationId xmlns:p14="http://schemas.microsoft.com/office/powerpoint/2010/main" val="9864110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33</a:t>
            </a:fld>
            <a:endParaRPr lang="en-US" dirty="0"/>
          </a:p>
        </p:txBody>
      </p:sp>
      <p:sp>
        <p:nvSpPr>
          <p:cNvPr id="3" name="Text Placeholder 2"/>
          <p:cNvSpPr>
            <a:spLocks noGrp="1"/>
          </p:cNvSpPr>
          <p:nvPr>
            <p:ph type="body" sz="quarter" idx="10"/>
          </p:nvPr>
        </p:nvSpPr>
        <p:spPr>
          <a:xfrm>
            <a:off x="1560443" y="2097156"/>
            <a:ext cx="6023113" cy="3886200"/>
          </a:xfrm>
        </p:spPr>
        <p:txBody>
          <a:bodyPr/>
          <a:lstStyle/>
          <a:p>
            <a:r>
              <a:rPr lang="en-US" dirty="0"/>
              <a:t>The challenge points</a:t>
            </a:r>
          </a:p>
          <a:p>
            <a:pPr lvl="1">
              <a:spcAft>
                <a:spcPts val="1200"/>
              </a:spcAft>
            </a:pPr>
            <a:r>
              <a:rPr lang="en-US" sz="1800" dirty="0"/>
              <a:t>Transitions, hygiene, expectations (homework, chores), mealtimes</a:t>
            </a:r>
          </a:p>
          <a:p>
            <a:r>
              <a:rPr lang="en-US" dirty="0">
                <a:solidFill>
                  <a:srgbClr val="595959"/>
                </a:solidFill>
              </a:rPr>
              <a:t>Natural soothing opportunities</a:t>
            </a:r>
          </a:p>
          <a:p>
            <a:pPr lvl="1">
              <a:spcAft>
                <a:spcPts val="1200"/>
              </a:spcAft>
            </a:pPr>
            <a:r>
              <a:rPr lang="en-US" sz="1800" dirty="0">
                <a:solidFill>
                  <a:srgbClr val="595959"/>
                </a:solidFill>
              </a:rPr>
              <a:t>Bedtime, playtime, bathing</a:t>
            </a:r>
            <a:endParaRPr lang="en-US" sz="1800" dirty="0">
              <a:solidFill>
                <a:srgbClr val="DA5521"/>
              </a:solidFill>
            </a:endParaRPr>
          </a:p>
          <a:p>
            <a:r>
              <a:rPr lang="en-US" dirty="0">
                <a:solidFill>
                  <a:srgbClr val="595959"/>
                </a:solidFill>
              </a:rPr>
              <a:t>Engagement and connection</a:t>
            </a:r>
          </a:p>
          <a:p>
            <a:pPr lvl="1"/>
            <a:r>
              <a:rPr lang="en-US" sz="1800" dirty="0">
                <a:solidFill>
                  <a:srgbClr val="595959"/>
                </a:solidFill>
              </a:rPr>
              <a:t>Checking in, asking about the day, </a:t>
            </a:r>
            <a:r>
              <a:rPr lang="en-US" sz="1800" dirty="0" smtClean="0">
                <a:solidFill>
                  <a:srgbClr val="595959"/>
                </a:solidFill>
              </a:rPr>
              <a:t>problem solving</a:t>
            </a:r>
            <a:endParaRPr lang="en-US" sz="1800" dirty="0">
              <a:solidFill>
                <a:srgbClr val="595959"/>
              </a:solidFill>
            </a:endParaRPr>
          </a:p>
        </p:txBody>
      </p:sp>
      <p:sp>
        <p:nvSpPr>
          <p:cNvPr id="4" name="Title 3"/>
          <p:cNvSpPr>
            <a:spLocks noGrp="1"/>
          </p:cNvSpPr>
          <p:nvPr>
            <p:ph type="title"/>
          </p:nvPr>
        </p:nvSpPr>
        <p:spPr/>
        <p:txBody>
          <a:bodyPr/>
          <a:lstStyle/>
          <a:p>
            <a:r>
              <a:rPr lang="en-US" dirty="0"/>
              <a:t>Use Routines to Target</a:t>
            </a:r>
          </a:p>
        </p:txBody>
      </p:sp>
    </p:spTree>
    <p:extLst>
      <p:ext uri="{BB962C8B-B14F-4D97-AF65-F5344CB8AC3E}">
        <p14:creationId xmlns:p14="http://schemas.microsoft.com/office/powerpoint/2010/main" val="9692780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34</a:t>
            </a:fld>
            <a:endParaRPr lang="en-US" dirty="0"/>
          </a:p>
        </p:txBody>
      </p:sp>
      <p:sp>
        <p:nvSpPr>
          <p:cNvPr id="3" name="Text Placeholder 2"/>
          <p:cNvSpPr>
            <a:spLocks noGrp="1"/>
          </p:cNvSpPr>
          <p:nvPr>
            <p:ph type="body" sz="quarter" idx="10"/>
          </p:nvPr>
        </p:nvSpPr>
        <p:spPr>
          <a:xfrm>
            <a:off x="1371600" y="1944130"/>
            <a:ext cx="5923722" cy="3999470"/>
          </a:xfrm>
        </p:spPr>
        <p:txBody>
          <a:bodyPr/>
          <a:lstStyle/>
          <a:p>
            <a:r>
              <a:rPr lang="en-US" dirty="0"/>
              <a:t>Olivia’s foster parents develop </a:t>
            </a:r>
            <a:r>
              <a:rPr lang="en-US" b="1" dirty="0">
                <a:solidFill>
                  <a:schemeClr val="accent3"/>
                </a:solidFill>
              </a:rPr>
              <a:t>a new evening routine </a:t>
            </a:r>
            <a:r>
              <a:rPr lang="en-US" dirty="0"/>
              <a:t>that gives Olivia a lot of control and seems to calm her distress. They make picture cards showing each step of her evening: finishing homework, brushing teeth, taking a shower, getting in pajamas</a:t>
            </a:r>
          </a:p>
          <a:p>
            <a:pPr lvl="1"/>
            <a:r>
              <a:rPr lang="en-US" sz="1800" dirty="0"/>
              <a:t>Each card has two sides: one showing a child doing the task alone, and the other with support</a:t>
            </a:r>
          </a:p>
          <a:p>
            <a:pPr lvl="1"/>
            <a:r>
              <a:rPr lang="en-US" sz="1800" dirty="0">
                <a:solidFill>
                  <a:srgbClr val="595959"/>
                </a:solidFill>
              </a:rPr>
              <a:t>Every evening, Olivia puts her cards in the order she wants to complete them, and picks which </a:t>
            </a:r>
          </a:p>
          <a:p>
            <a:pPr marL="320040" lvl="1" indent="0">
              <a:spcBef>
                <a:spcPts val="0"/>
              </a:spcBef>
              <a:buNone/>
            </a:pPr>
            <a:r>
              <a:rPr lang="en-US" sz="1800" dirty="0">
                <a:solidFill>
                  <a:srgbClr val="595959"/>
                </a:solidFill>
              </a:rPr>
              <a:t>    side of the card she wants (support or no support)</a:t>
            </a:r>
            <a:endParaRPr lang="en-US" sz="1800" b="1" dirty="0">
              <a:solidFill>
                <a:srgbClr val="DA5521"/>
              </a:solidFill>
            </a:endParaRPr>
          </a:p>
        </p:txBody>
      </p:sp>
      <p:sp>
        <p:nvSpPr>
          <p:cNvPr id="4" name="Title 3"/>
          <p:cNvSpPr>
            <a:spLocks noGrp="1"/>
          </p:cNvSpPr>
          <p:nvPr>
            <p:ph type="title"/>
          </p:nvPr>
        </p:nvSpPr>
        <p:spPr/>
        <p:txBody>
          <a:bodyPr/>
          <a:lstStyle/>
          <a:p>
            <a:r>
              <a:rPr lang="en-US" dirty="0"/>
              <a:t>Olivia’s New Routine</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5093532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35</a:t>
            </a:fld>
            <a:endParaRPr lang="en-US" dirty="0"/>
          </a:p>
        </p:txBody>
      </p:sp>
      <p:sp>
        <p:nvSpPr>
          <p:cNvPr id="3" name="Text Placeholder 2"/>
          <p:cNvSpPr>
            <a:spLocks noGrp="1"/>
          </p:cNvSpPr>
          <p:nvPr>
            <p:ph type="body" sz="quarter" idx="10"/>
          </p:nvPr>
        </p:nvSpPr>
        <p:spPr>
          <a:xfrm>
            <a:off x="1295400" y="2154940"/>
            <a:ext cx="6553200" cy="427383"/>
          </a:xfrm>
        </p:spPr>
        <p:txBody>
          <a:bodyPr/>
          <a:lstStyle/>
          <a:p>
            <a:pPr>
              <a:buFont typeface="Arial" panose="020B0604020202020204" pitchFamily="34" charset="0"/>
              <a:buChar char="•"/>
            </a:pPr>
            <a:r>
              <a:rPr lang="en-US" dirty="0"/>
              <a:t>Certain activities are naturally modulating, such as:</a:t>
            </a:r>
          </a:p>
        </p:txBody>
      </p:sp>
      <p:sp>
        <p:nvSpPr>
          <p:cNvPr id="4" name="Title 3"/>
          <p:cNvSpPr>
            <a:spLocks noGrp="1"/>
          </p:cNvSpPr>
          <p:nvPr>
            <p:ph type="title"/>
          </p:nvPr>
        </p:nvSpPr>
        <p:spPr/>
        <p:txBody>
          <a:bodyPr/>
          <a:lstStyle/>
          <a:p>
            <a:r>
              <a:rPr lang="en-US" dirty="0"/>
              <a:t>Ongoing Activities</a:t>
            </a:r>
          </a:p>
        </p:txBody>
      </p:sp>
      <p:sp>
        <p:nvSpPr>
          <p:cNvPr id="6" name="Rectangle 5"/>
          <p:cNvSpPr/>
          <p:nvPr/>
        </p:nvSpPr>
        <p:spPr>
          <a:xfrm>
            <a:off x="4691271" y="2733484"/>
            <a:ext cx="2469102" cy="1661993"/>
          </a:xfrm>
          <a:prstGeom prst="rect">
            <a:avLst/>
          </a:prstGeom>
        </p:spPr>
        <p:txBody>
          <a:bodyPr wrap="square">
            <a:spAutoFit/>
          </a:bodyPr>
          <a:lstStyle/>
          <a:p>
            <a:pPr lvl="1" indent="-274320">
              <a:spcAft>
                <a:spcPts val="1200"/>
              </a:spcAft>
              <a:buClr>
                <a:schemeClr val="accent3"/>
              </a:buClr>
              <a:buFont typeface="Arial" panose="020B0604020202020204" pitchFamily="34" charset="0"/>
              <a:buChar char="−"/>
            </a:pPr>
            <a:r>
              <a:rPr lang="en-US" dirty="0">
                <a:solidFill>
                  <a:schemeClr val="tx2"/>
                </a:solidFill>
              </a:rPr>
              <a:t>Yoga</a:t>
            </a:r>
          </a:p>
          <a:p>
            <a:pPr lvl="1" indent="-274320">
              <a:spcAft>
                <a:spcPts val="1200"/>
              </a:spcAft>
              <a:buClr>
                <a:schemeClr val="accent3"/>
              </a:buClr>
              <a:buFont typeface="Arial" panose="020B0604020202020204" pitchFamily="34" charset="0"/>
              <a:buChar char="−"/>
            </a:pPr>
            <a:r>
              <a:rPr lang="en-US" dirty="0">
                <a:solidFill>
                  <a:schemeClr val="tx2"/>
                </a:solidFill>
              </a:rPr>
              <a:t>Reading</a:t>
            </a:r>
          </a:p>
          <a:p>
            <a:pPr lvl="1" indent="-274320">
              <a:spcAft>
                <a:spcPts val="1200"/>
              </a:spcAft>
              <a:buClr>
                <a:schemeClr val="accent3"/>
              </a:buClr>
              <a:buFont typeface="Arial" panose="020B0604020202020204" pitchFamily="34" charset="0"/>
              <a:buChar char="−"/>
            </a:pPr>
            <a:r>
              <a:rPr lang="en-US" dirty="0">
                <a:solidFill>
                  <a:schemeClr val="tx2"/>
                </a:solidFill>
              </a:rPr>
              <a:t>Listening to music</a:t>
            </a:r>
          </a:p>
          <a:p>
            <a:pPr lvl="1" indent="-274320">
              <a:spcAft>
                <a:spcPts val="1200"/>
              </a:spcAft>
              <a:buClr>
                <a:schemeClr val="accent3"/>
              </a:buClr>
              <a:buFont typeface="Arial" panose="020B0604020202020204" pitchFamily="34" charset="0"/>
              <a:buChar char="−"/>
            </a:pPr>
            <a:r>
              <a:rPr lang="en-US" dirty="0">
                <a:solidFill>
                  <a:schemeClr val="tx2"/>
                </a:solidFill>
              </a:rPr>
              <a:t>Crafts</a:t>
            </a:r>
          </a:p>
        </p:txBody>
      </p:sp>
      <p:sp>
        <p:nvSpPr>
          <p:cNvPr id="7" name="Rectangle 6"/>
          <p:cNvSpPr/>
          <p:nvPr/>
        </p:nvSpPr>
        <p:spPr>
          <a:xfrm>
            <a:off x="1600202" y="2733484"/>
            <a:ext cx="3091069" cy="1785104"/>
          </a:xfrm>
          <a:prstGeom prst="rect">
            <a:avLst/>
          </a:prstGeom>
        </p:spPr>
        <p:txBody>
          <a:bodyPr wrap="square">
            <a:spAutoFit/>
          </a:bodyPr>
          <a:lstStyle/>
          <a:p>
            <a:pPr marL="274320" lvl="1" indent="-274320">
              <a:spcAft>
                <a:spcPts val="1200"/>
              </a:spcAft>
              <a:buClr>
                <a:schemeClr val="accent3"/>
              </a:buClr>
              <a:buFont typeface="Arial" panose="020B0604020202020204" pitchFamily="34" charset="0"/>
              <a:buChar char="−"/>
            </a:pPr>
            <a:r>
              <a:rPr lang="en-US" dirty="0">
                <a:solidFill>
                  <a:schemeClr val="tx2"/>
                </a:solidFill>
              </a:rPr>
              <a:t>Play (playing alone or with others)</a:t>
            </a:r>
          </a:p>
          <a:p>
            <a:pPr marL="274320" lvl="1" indent="-274320">
              <a:spcAft>
                <a:spcPts val="1200"/>
              </a:spcAft>
              <a:buClr>
                <a:schemeClr val="accent3"/>
              </a:buClr>
              <a:buFont typeface="Arial" panose="020B0604020202020204" pitchFamily="34" charset="0"/>
              <a:buChar char="−"/>
            </a:pPr>
            <a:r>
              <a:rPr lang="en-US" dirty="0">
                <a:solidFill>
                  <a:schemeClr val="tx2"/>
                </a:solidFill>
              </a:rPr>
              <a:t>Sports</a:t>
            </a:r>
          </a:p>
          <a:p>
            <a:pPr marL="274320" lvl="1" indent="-274320">
              <a:spcAft>
                <a:spcPts val="1200"/>
              </a:spcAft>
              <a:buClr>
                <a:schemeClr val="accent3"/>
              </a:buClr>
              <a:buFont typeface="Arial" panose="020B0604020202020204" pitchFamily="34" charset="0"/>
              <a:buChar char="−"/>
            </a:pPr>
            <a:r>
              <a:rPr lang="en-US" dirty="0">
                <a:solidFill>
                  <a:schemeClr val="tx2"/>
                </a:solidFill>
              </a:rPr>
              <a:t>Expressive art, dance, theater</a:t>
            </a:r>
          </a:p>
        </p:txBody>
      </p:sp>
    </p:spTree>
    <p:extLst>
      <p:ext uri="{BB962C8B-B14F-4D97-AF65-F5344CB8AC3E}">
        <p14:creationId xmlns:p14="http://schemas.microsoft.com/office/powerpoint/2010/main" val="40676897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36</a:t>
            </a:fld>
            <a:endParaRPr lang="en-US" dirty="0"/>
          </a:p>
        </p:txBody>
      </p:sp>
      <p:sp>
        <p:nvSpPr>
          <p:cNvPr id="3" name="Text Placeholder 2"/>
          <p:cNvSpPr>
            <a:spLocks noGrp="1"/>
          </p:cNvSpPr>
          <p:nvPr>
            <p:ph type="body" sz="quarter" idx="10"/>
          </p:nvPr>
        </p:nvSpPr>
        <p:spPr>
          <a:xfrm>
            <a:off x="2166730" y="2146852"/>
            <a:ext cx="4810539" cy="3886200"/>
          </a:xfrm>
        </p:spPr>
        <p:txBody>
          <a:bodyPr/>
          <a:lstStyle/>
          <a:p>
            <a:pPr>
              <a:lnSpc>
                <a:spcPct val="100000"/>
              </a:lnSpc>
              <a:spcAft>
                <a:spcPts val="1200"/>
              </a:spcAft>
            </a:pPr>
            <a:r>
              <a:rPr lang="en-US" dirty="0"/>
              <a:t>Sensory strategies (sound, touch, smell, taste, </a:t>
            </a:r>
            <a:r>
              <a:rPr lang="en-US"/>
              <a:t>sight)</a:t>
            </a:r>
            <a:endParaRPr lang="en-US" dirty="0"/>
          </a:p>
          <a:p>
            <a:pPr>
              <a:lnSpc>
                <a:spcPct val="100000"/>
              </a:lnSpc>
              <a:spcAft>
                <a:spcPts val="1200"/>
              </a:spcAft>
            </a:pPr>
            <a:r>
              <a:rPr lang="en-US" dirty="0"/>
              <a:t>Gross motor activities</a:t>
            </a:r>
          </a:p>
          <a:p>
            <a:pPr>
              <a:lnSpc>
                <a:spcPct val="100000"/>
              </a:lnSpc>
              <a:spcAft>
                <a:spcPts val="1200"/>
              </a:spcAft>
            </a:pPr>
            <a:r>
              <a:rPr lang="en-US" dirty="0"/>
              <a:t>Dedicated sensory or soothing space</a:t>
            </a:r>
          </a:p>
          <a:p>
            <a:pPr>
              <a:lnSpc>
                <a:spcPct val="100000"/>
              </a:lnSpc>
              <a:spcAft>
                <a:spcPts val="1200"/>
              </a:spcAft>
            </a:pPr>
            <a:r>
              <a:rPr lang="en-US" dirty="0"/>
              <a:t>Ongoing opportunities for connection</a:t>
            </a:r>
          </a:p>
          <a:p>
            <a:pPr>
              <a:lnSpc>
                <a:spcPct val="100000"/>
              </a:lnSpc>
              <a:spcAft>
                <a:spcPts val="1200"/>
              </a:spcAft>
            </a:pPr>
            <a:endParaRPr lang="en-US" dirty="0"/>
          </a:p>
        </p:txBody>
      </p:sp>
      <p:sp>
        <p:nvSpPr>
          <p:cNvPr id="4" name="Title 3"/>
          <p:cNvSpPr>
            <a:spLocks noGrp="1"/>
          </p:cNvSpPr>
          <p:nvPr>
            <p:ph type="title"/>
          </p:nvPr>
        </p:nvSpPr>
        <p:spPr/>
        <p:txBody>
          <a:bodyPr/>
          <a:lstStyle/>
          <a:p>
            <a:r>
              <a:rPr lang="en-US" dirty="0"/>
              <a:t>Foundational Regulation Strategies</a:t>
            </a:r>
          </a:p>
        </p:txBody>
      </p:sp>
    </p:spTree>
    <p:extLst>
      <p:ext uri="{BB962C8B-B14F-4D97-AF65-F5344CB8AC3E}">
        <p14:creationId xmlns:p14="http://schemas.microsoft.com/office/powerpoint/2010/main" val="28988790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37</a:t>
            </a:fld>
            <a:endParaRPr lang="en-US" dirty="0"/>
          </a:p>
        </p:txBody>
      </p:sp>
      <p:sp>
        <p:nvSpPr>
          <p:cNvPr id="3" name="Text Placeholder 2"/>
          <p:cNvSpPr>
            <a:spLocks noGrp="1"/>
          </p:cNvSpPr>
          <p:nvPr>
            <p:ph type="body" sz="quarter" idx="10"/>
          </p:nvPr>
        </p:nvSpPr>
        <p:spPr>
          <a:xfrm>
            <a:off x="1550505" y="2061819"/>
            <a:ext cx="6023114" cy="3588437"/>
          </a:xfrm>
        </p:spPr>
        <p:txBody>
          <a:bodyPr/>
          <a:lstStyle/>
          <a:p>
            <a:pPr>
              <a:lnSpc>
                <a:spcPct val="100000"/>
              </a:lnSpc>
              <a:spcAft>
                <a:spcPts val="1200"/>
              </a:spcAft>
            </a:pPr>
            <a:r>
              <a:rPr lang="en-US" dirty="0"/>
              <a:t>Use tools to </a:t>
            </a:r>
            <a:r>
              <a:rPr lang="en-US" b="1" dirty="0">
                <a:solidFill>
                  <a:srgbClr val="DA5521"/>
                </a:solidFill>
              </a:rPr>
              <a:t>support regulation in the </a:t>
            </a:r>
            <a:r>
              <a:rPr lang="en-US" b="1" dirty="0">
                <a:solidFill>
                  <a:schemeClr val="accent3"/>
                </a:solidFill>
              </a:rPr>
              <a:t>moment</a:t>
            </a:r>
            <a:r>
              <a:rPr lang="en-US" dirty="0">
                <a:solidFill>
                  <a:schemeClr val="accent3"/>
                </a:solidFill>
              </a:rPr>
              <a:t>:</a:t>
            </a:r>
          </a:p>
          <a:p>
            <a:pPr lvl="1">
              <a:lnSpc>
                <a:spcPct val="100000"/>
              </a:lnSpc>
              <a:spcBef>
                <a:spcPts val="600"/>
              </a:spcBef>
              <a:spcAft>
                <a:spcPts val="600"/>
              </a:spcAft>
              <a:buFont typeface=".AppleSystemUIFont" charset="-120"/>
              <a:buChar char="–"/>
            </a:pPr>
            <a:r>
              <a:rPr lang="en-US" sz="1800" dirty="0"/>
              <a:t>Catch the moment</a:t>
            </a:r>
          </a:p>
          <a:p>
            <a:pPr lvl="1">
              <a:lnSpc>
                <a:spcPct val="100000"/>
              </a:lnSpc>
              <a:spcBef>
                <a:spcPts val="600"/>
              </a:spcBef>
              <a:spcAft>
                <a:spcPts val="600"/>
              </a:spcAft>
              <a:buFont typeface=".AppleSystemUIFont" charset="-120"/>
              <a:buChar char="–"/>
            </a:pPr>
            <a:r>
              <a:rPr lang="en-US" sz="1800" dirty="0" smtClean="0"/>
              <a:t>Be </a:t>
            </a:r>
            <a:r>
              <a:rPr lang="en-US" sz="1800" dirty="0"/>
              <a:t>a mirror</a:t>
            </a:r>
          </a:p>
          <a:p>
            <a:pPr lvl="1">
              <a:lnSpc>
                <a:spcPct val="100000"/>
              </a:lnSpc>
              <a:spcBef>
                <a:spcPts val="600"/>
              </a:spcBef>
              <a:spcAft>
                <a:spcPts val="600"/>
              </a:spcAft>
              <a:buFont typeface=".AppleSystemUIFont" charset="-120"/>
              <a:buChar char="–"/>
            </a:pPr>
            <a:r>
              <a:rPr lang="en-US" sz="1800" dirty="0"/>
              <a:t>Meet the need</a:t>
            </a:r>
          </a:p>
        </p:txBody>
      </p:sp>
      <p:sp>
        <p:nvSpPr>
          <p:cNvPr id="4" name="Title 3"/>
          <p:cNvSpPr>
            <a:spLocks noGrp="1"/>
          </p:cNvSpPr>
          <p:nvPr>
            <p:ph type="title"/>
          </p:nvPr>
        </p:nvSpPr>
        <p:spPr/>
        <p:txBody>
          <a:bodyPr/>
          <a:lstStyle/>
          <a:p>
            <a:r>
              <a:rPr lang="en-US" dirty="0"/>
              <a:t>Second Set of Tools: In-the-Moment Regulation</a:t>
            </a:r>
            <a:endParaRPr lang="en-US" u="sng"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24142" y="5039939"/>
            <a:ext cx="2495716" cy="1521198"/>
          </a:xfrm>
          <a:prstGeom prst="rect">
            <a:avLst/>
          </a:prstGeom>
        </p:spPr>
      </p:pic>
      <p:sp>
        <p:nvSpPr>
          <p:cNvPr id="6" name="Rectangle 5"/>
          <p:cNvSpPr/>
          <p:nvPr/>
        </p:nvSpPr>
        <p:spPr>
          <a:xfrm>
            <a:off x="4393092" y="2605052"/>
            <a:ext cx="3349493" cy="1508105"/>
          </a:xfrm>
          <a:prstGeom prst="rect">
            <a:avLst/>
          </a:prstGeom>
        </p:spPr>
        <p:txBody>
          <a:bodyPr wrap="square">
            <a:spAutoFit/>
          </a:bodyPr>
          <a:lstStyle/>
          <a:p>
            <a:pPr marL="742950" lvl="1" indent="-285750">
              <a:lnSpc>
                <a:spcPct val="100000"/>
              </a:lnSpc>
              <a:spcBef>
                <a:spcPts val="600"/>
              </a:spcBef>
              <a:spcAft>
                <a:spcPts val="600"/>
              </a:spcAft>
              <a:buClr>
                <a:schemeClr val="accent3"/>
              </a:buClr>
              <a:buSzPct val="100000"/>
              <a:buFont typeface=".AppleSystemUIFont" charset="-120"/>
              <a:buChar char="–"/>
            </a:pPr>
            <a:r>
              <a:rPr lang="en-US" dirty="0">
                <a:solidFill>
                  <a:schemeClr val="tx2"/>
                </a:solidFill>
              </a:rPr>
              <a:t>Support the </a:t>
            </a:r>
            <a:r>
              <a:rPr lang="en-US" dirty="0" smtClean="0">
                <a:solidFill>
                  <a:schemeClr val="tx2"/>
                </a:solidFill>
              </a:rPr>
              <a:t>child’s </a:t>
            </a:r>
            <a:r>
              <a:rPr lang="en-US" dirty="0">
                <a:solidFill>
                  <a:schemeClr val="tx2"/>
                </a:solidFill>
              </a:rPr>
              <a:t>or teen’s tools</a:t>
            </a:r>
          </a:p>
          <a:p>
            <a:pPr marL="742950" lvl="1" indent="-285750">
              <a:lnSpc>
                <a:spcPct val="100000"/>
              </a:lnSpc>
              <a:spcBef>
                <a:spcPts val="600"/>
              </a:spcBef>
              <a:spcAft>
                <a:spcPts val="600"/>
              </a:spcAft>
              <a:buClr>
                <a:schemeClr val="accent3"/>
              </a:buClr>
              <a:buSzPct val="100000"/>
              <a:buFont typeface=".AppleSystemUIFont" charset="-120"/>
              <a:buChar char="–"/>
            </a:pPr>
            <a:r>
              <a:rPr lang="en-US" dirty="0">
                <a:solidFill>
                  <a:schemeClr val="tx2"/>
                </a:solidFill>
              </a:rPr>
              <a:t>Control and choice</a:t>
            </a:r>
          </a:p>
          <a:p>
            <a:pPr marL="742950" lvl="1" indent="-285750">
              <a:lnSpc>
                <a:spcPct val="100000"/>
              </a:lnSpc>
              <a:spcBef>
                <a:spcPts val="600"/>
              </a:spcBef>
              <a:spcAft>
                <a:spcPts val="600"/>
              </a:spcAft>
              <a:buClr>
                <a:schemeClr val="accent3"/>
              </a:buClr>
              <a:buSzPct val="100000"/>
              <a:buFont typeface=".AppleSystemUIFont" charset="-120"/>
              <a:buChar char="–"/>
            </a:pPr>
            <a:r>
              <a:rPr lang="en-US" dirty="0">
                <a:solidFill>
                  <a:schemeClr val="tx2"/>
                </a:solidFill>
              </a:rPr>
              <a:t>Reconnect</a:t>
            </a:r>
          </a:p>
        </p:txBody>
      </p:sp>
    </p:spTree>
    <p:extLst>
      <p:ext uri="{BB962C8B-B14F-4D97-AF65-F5344CB8AC3E}">
        <p14:creationId xmlns:p14="http://schemas.microsoft.com/office/powerpoint/2010/main" val="7761402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38</a:t>
            </a:fld>
            <a:endParaRPr lang="en-US" dirty="0"/>
          </a:p>
        </p:txBody>
      </p:sp>
      <p:sp>
        <p:nvSpPr>
          <p:cNvPr id="3" name="Text Placeholder 2"/>
          <p:cNvSpPr>
            <a:spLocks noGrp="1"/>
          </p:cNvSpPr>
          <p:nvPr>
            <p:ph type="body" sz="quarter" idx="10"/>
          </p:nvPr>
        </p:nvSpPr>
        <p:spPr>
          <a:xfrm>
            <a:off x="1122842" y="1942070"/>
            <a:ext cx="5735158" cy="4230130"/>
          </a:xfrm>
        </p:spPr>
        <p:txBody>
          <a:bodyPr/>
          <a:lstStyle/>
          <a:p>
            <a:pPr marL="0" indent="0">
              <a:spcAft>
                <a:spcPts val="1200"/>
              </a:spcAft>
              <a:buNone/>
            </a:pPr>
            <a:r>
              <a:rPr lang="en-US" dirty="0">
                <a:solidFill>
                  <a:srgbClr val="595959"/>
                </a:solidFill>
              </a:rPr>
              <a:t>Olivia has been getting really upset, yelling and screaming for her foster mother to help her whenever she has a hard time with something. If her foster mother doesn’t respond right away, Olivia will call her names and will sometimes run to her and hit her. </a:t>
            </a:r>
          </a:p>
          <a:p>
            <a:pPr marL="0" indent="0">
              <a:spcAft>
                <a:spcPts val="1200"/>
              </a:spcAft>
              <a:buNone/>
            </a:pPr>
            <a:r>
              <a:rPr lang="en-US" dirty="0">
                <a:solidFill>
                  <a:srgbClr val="595959"/>
                </a:solidFill>
              </a:rPr>
              <a:t>Her foster mother has been worried about reinforcing this behavior, so tries to ignore Olivia or tell her she won’t answer until Olivia calms down. This seems to be making things worse, and Olivia has been really demanding and aggressive lately.</a:t>
            </a:r>
          </a:p>
        </p:txBody>
      </p:sp>
      <p:sp>
        <p:nvSpPr>
          <p:cNvPr id="4" name="Title 3"/>
          <p:cNvSpPr>
            <a:spLocks noGrp="1"/>
          </p:cNvSpPr>
          <p:nvPr>
            <p:ph type="title"/>
          </p:nvPr>
        </p:nvSpPr>
        <p:spPr/>
        <p:txBody>
          <a:bodyPr/>
          <a:lstStyle/>
          <a:p>
            <a:r>
              <a:rPr lang="en-US" dirty="0"/>
              <a:t>Olivia</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3115581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a:t>
            </a:fld>
            <a:endParaRPr lang="en-US" dirty="0"/>
          </a:p>
        </p:txBody>
      </p:sp>
      <p:sp>
        <p:nvSpPr>
          <p:cNvPr id="4" name="Title 3"/>
          <p:cNvSpPr>
            <a:spLocks noGrp="1"/>
          </p:cNvSpPr>
          <p:nvPr>
            <p:ph type="title"/>
          </p:nvPr>
        </p:nvSpPr>
        <p:spPr/>
        <p:txBody>
          <a:bodyPr/>
          <a:lstStyle/>
          <a:p>
            <a:r>
              <a:rPr lang="en-US" dirty="0"/>
              <a:t>Welcome</a:t>
            </a:r>
          </a:p>
        </p:txBody>
      </p:sp>
      <p:sp>
        <p:nvSpPr>
          <p:cNvPr id="7" name="Text Placeholder 2"/>
          <p:cNvSpPr>
            <a:spLocks noGrp="1"/>
          </p:cNvSpPr>
          <p:nvPr>
            <p:ph type="body" sz="quarter" idx="10"/>
          </p:nvPr>
        </p:nvSpPr>
        <p:spPr>
          <a:xfrm>
            <a:off x="1152053" y="1984972"/>
            <a:ext cx="6839893" cy="1382917"/>
          </a:xfrm>
        </p:spPr>
        <p:txBody>
          <a:bodyPr/>
          <a:lstStyle/>
          <a:p>
            <a:pPr marL="285750" indent="-285750">
              <a:spcAft>
                <a:spcPts val="1200"/>
              </a:spcAft>
              <a:buSzPct val="100000"/>
              <a:buFont typeface="Arial" panose="020B0604020202020204" pitchFamily="34" charset="0"/>
              <a:buChar char="•"/>
            </a:pPr>
            <a:r>
              <a:rPr lang="en-US" dirty="0"/>
              <a:t>This group will meet nine times for two hours each time</a:t>
            </a:r>
          </a:p>
          <a:p>
            <a:pPr marL="285750" indent="-285750">
              <a:spcAft>
                <a:spcPts val="1200"/>
              </a:spcAft>
              <a:buSzPct val="100000"/>
              <a:buFont typeface="Arial" panose="020B0604020202020204" pitchFamily="34" charset="0"/>
              <a:buChar char="•"/>
            </a:pPr>
            <a:r>
              <a:rPr lang="en-US" b="1" dirty="0">
                <a:solidFill>
                  <a:schemeClr val="accent3"/>
                </a:solidFill>
              </a:rPr>
              <a:t>Please attend all sessions</a:t>
            </a:r>
          </a:p>
          <a:p>
            <a:pPr marL="285750" indent="-285750">
              <a:spcAft>
                <a:spcPts val="1200"/>
              </a:spcAft>
              <a:buSzPct val="100000"/>
              <a:buFont typeface="Arial" panose="020B0604020202020204" pitchFamily="34" charset="0"/>
              <a:buChar char="•"/>
            </a:pPr>
            <a:r>
              <a:rPr lang="en-US" dirty="0"/>
              <a:t>Each session will include the following segments:</a:t>
            </a:r>
          </a:p>
        </p:txBody>
      </p:sp>
      <p:sp>
        <p:nvSpPr>
          <p:cNvPr id="8" name="TextBox 7"/>
          <p:cNvSpPr txBox="1"/>
          <p:nvPr/>
        </p:nvSpPr>
        <p:spPr>
          <a:xfrm>
            <a:off x="1448557" y="3739082"/>
            <a:ext cx="2924270" cy="1431161"/>
          </a:xfrm>
          <a:prstGeom prst="rect">
            <a:avLst/>
          </a:prstGeom>
          <a:noFill/>
        </p:spPr>
        <p:txBody>
          <a:bodyPr wrap="square" rtlCol="0">
            <a:spAutoFit/>
          </a:bodyPr>
          <a:lstStyle/>
          <a:p>
            <a:pPr marL="0" lvl="1" indent="-285750">
              <a:spcAft>
                <a:spcPts val="600"/>
              </a:spcAft>
              <a:buClr>
                <a:schemeClr val="accent3"/>
              </a:buClr>
              <a:buFont typeface="Arial" panose="020B0604020202020204" pitchFamily="34" charset="0"/>
              <a:buChar char="•"/>
            </a:pPr>
            <a:r>
              <a:rPr lang="en-US" dirty="0">
                <a:solidFill>
                  <a:schemeClr val="tx2"/>
                </a:solidFill>
              </a:rPr>
              <a:t>Warm-up</a:t>
            </a:r>
          </a:p>
          <a:p>
            <a:pPr marL="0" lvl="1" indent="-285750">
              <a:spcAft>
                <a:spcPts val="600"/>
              </a:spcAft>
              <a:buClr>
                <a:schemeClr val="accent3"/>
              </a:buClr>
              <a:buFont typeface="Arial" panose="020B0604020202020204" pitchFamily="34" charset="0"/>
              <a:buChar char="•"/>
            </a:pPr>
            <a:r>
              <a:rPr lang="en-US" dirty="0">
                <a:solidFill>
                  <a:schemeClr val="tx2"/>
                </a:solidFill>
              </a:rPr>
              <a:t>Opening check-in</a:t>
            </a:r>
          </a:p>
          <a:p>
            <a:pPr marL="0" lvl="1" indent="-285750">
              <a:spcAft>
                <a:spcPts val="600"/>
              </a:spcAft>
              <a:buClr>
                <a:schemeClr val="accent3"/>
              </a:buClr>
              <a:buFont typeface="Arial" panose="020B0604020202020204" pitchFamily="34" charset="0"/>
              <a:buChar char="•"/>
            </a:pPr>
            <a:r>
              <a:rPr lang="en-US" dirty="0">
                <a:solidFill>
                  <a:schemeClr val="tx2"/>
                </a:solidFill>
              </a:rPr>
              <a:t>Review and report back</a:t>
            </a:r>
          </a:p>
          <a:p>
            <a:pPr marL="0" lvl="1" indent="-285750">
              <a:spcAft>
                <a:spcPts val="600"/>
              </a:spcAft>
              <a:buClr>
                <a:schemeClr val="accent3"/>
              </a:buClr>
              <a:buFont typeface="Arial" panose="020B0604020202020204" pitchFamily="34" charset="0"/>
              <a:buChar char="•"/>
            </a:pPr>
            <a:r>
              <a:rPr lang="en-US" dirty="0">
                <a:solidFill>
                  <a:schemeClr val="tx2"/>
                </a:solidFill>
              </a:rPr>
              <a:t>Theme of the day</a:t>
            </a:r>
          </a:p>
        </p:txBody>
      </p:sp>
      <p:sp>
        <p:nvSpPr>
          <p:cNvPr id="9" name="TextBox 8"/>
          <p:cNvSpPr txBox="1"/>
          <p:nvPr/>
        </p:nvSpPr>
        <p:spPr>
          <a:xfrm>
            <a:off x="4617270" y="3739082"/>
            <a:ext cx="3057807" cy="1785104"/>
          </a:xfrm>
          <a:prstGeom prst="rect">
            <a:avLst/>
          </a:prstGeom>
          <a:noFill/>
        </p:spPr>
        <p:txBody>
          <a:bodyPr wrap="square" rtlCol="0">
            <a:spAutoFit/>
          </a:bodyPr>
          <a:lstStyle/>
          <a:p>
            <a:pPr marL="0" lvl="1" indent="-285750">
              <a:spcAft>
                <a:spcPts val="600"/>
              </a:spcAft>
              <a:buClr>
                <a:schemeClr val="accent3"/>
              </a:buClr>
              <a:buFont typeface="Arial" panose="020B0604020202020204" pitchFamily="34" charset="0"/>
              <a:buChar char="•"/>
            </a:pPr>
            <a:r>
              <a:rPr lang="en-US" dirty="0">
                <a:solidFill>
                  <a:schemeClr val="tx2"/>
                </a:solidFill>
              </a:rPr>
              <a:t>Self-reflection</a:t>
            </a:r>
          </a:p>
          <a:p>
            <a:pPr marL="0" lvl="1" indent="-285750">
              <a:spcAft>
                <a:spcPts val="600"/>
              </a:spcAft>
              <a:buClr>
                <a:schemeClr val="accent3"/>
              </a:buClr>
              <a:buFont typeface="Arial" panose="020B0604020202020204" pitchFamily="34" charset="0"/>
              <a:buChar char="•"/>
            </a:pPr>
            <a:r>
              <a:rPr lang="en-US" dirty="0">
                <a:solidFill>
                  <a:schemeClr val="tx2"/>
                </a:solidFill>
              </a:rPr>
              <a:t>Take home</a:t>
            </a:r>
          </a:p>
          <a:p>
            <a:pPr marL="0" lvl="1" indent="-285750">
              <a:spcAft>
                <a:spcPts val="600"/>
              </a:spcAft>
              <a:buClr>
                <a:schemeClr val="accent3"/>
              </a:buClr>
              <a:buFont typeface="Arial" panose="020B0604020202020204" pitchFamily="34" charset="0"/>
              <a:buChar char="•"/>
            </a:pPr>
            <a:r>
              <a:rPr lang="en-US" dirty="0">
                <a:solidFill>
                  <a:schemeClr val="tx2"/>
                </a:solidFill>
              </a:rPr>
              <a:t>Practice</a:t>
            </a:r>
          </a:p>
          <a:p>
            <a:pPr marL="0" lvl="1" indent="-285750">
              <a:spcAft>
                <a:spcPts val="600"/>
              </a:spcAft>
              <a:buClr>
                <a:schemeClr val="accent3"/>
              </a:buClr>
              <a:buFont typeface="Arial" panose="020B0604020202020204" pitchFamily="34" charset="0"/>
              <a:buChar char="•"/>
            </a:pPr>
            <a:r>
              <a:rPr lang="en-US" dirty="0">
                <a:solidFill>
                  <a:schemeClr val="tx2"/>
                </a:solidFill>
              </a:rPr>
              <a:t>Closing check-in</a:t>
            </a:r>
          </a:p>
          <a:p>
            <a:endParaRPr lang="en-US" dirty="0">
              <a:solidFill>
                <a:schemeClr val="tx2"/>
              </a:solidFill>
            </a:endParaRPr>
          </a:p>
        </p:txBody>
      </p:sp>
    </p:spTree>
    <p:extLst>
      <p:ext uri="{BB962C8B-B14F-4D97-AF65-F5344CB8AC3E}">
        <p14:creationId xmlns:p14="http://schemas.microsoft.com/office/powerpoint/2010/main" val="8399548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39</a:t>
            </a:fld>
            <a:endParaRPr lang="en-US" dirty="0"/>
          </a:p>
        </p:txBody>
      </p:sp>
      <p:sp>
        <p:nvSpPr>
          <p:cNvPr id="3" name="Text Placeholder 2"/>
          <p:cNvSpPr>
            <a:spLocks noGrp="1"/>
          </p:cNvSpPr>
          <p:nvPr>
            <p:ph type="body" sz="quarter" idx="10"/>
          </p:nvPr>
        </p:nvSpPr>
        <p:spPr>
          <a:xfrm>
            <a:off x="1284633" y="2038416"/>
            <a:ext cx="6574734" cy="3974757"/>
          </a:xfrm>
        </p:spPr>
        <p:txBody>
          <a:bodyPr/>
          <a:lstStyle/>
          <a:p>
            <a:pPr>
              <a:lnSpc>
                <a:spcPct val="100000"/>
              </a:lnSpc>
              <a:spcAft>
                <a:spcPts val="1200"/>
              </a:spcAft>
            </a:pPr>
            <a:r>
              <a:rPr lang="en-US" dirty="0"/>
              <a:t>Try to </a:t>
            </a:r>
            <a:r>
              <a:rPr lang="en-US" b="1" dirty="0">
                <a:solidFill>
                  <a:schemeClr val="accent3"/>
                </a:solidFill>
              </a:rPr>
              <a:t>catch the moment </a:t>
            </a:r>
            <a:r>
              <a:rPr lang="en-US" dirty="0"/>
              <a:t>at the earliest possible point — when the child or teen is still able </a:t>
            </a:r>
            <a:r>
              <a:rPr lang="en-US"/>
              <a:t>to </a:t>
            </a:r>
            <a:r>
              <a:rPr lang="en-US" smtClean="0"/>
              <a:t>regulate</a:t>
            </a:r>
            <a:endParaRPr lang="en-US" b="1" dirty="0">
              <a:solidFill>
                <a:srgbClr val="DA5521"/>
              </a:solidFill>
            </a:endParaRPr>
          </a:p>
          <a:p>
            <a:pPr lvl="1">
              <a:lnSpc>
                <a:spcPct val="100000"/>
              </a:lnSpc>
              <a:spcBef>
                <a:spcPts val="600"/>
              </a:spcBef>
            </a:pPr>
            <a:r>
              <a:rPr lang="en-US" sz="1800" dirty="0"/>
              <a:t>Ideally, try to catch the child or teen when he or she is still on the main road</a:t>
            </a:r>
          </a:p>
          <a:p>
            <a:pPr lvl="1">
              <a:lnSpc>
                <a:spcPct val="100000"/>
              </a:lnSpc>
              <a:spcBef>
                <a:spcPts val="600"/>
              </a:spcBef>
            </a:pPr>
            <a:r>
              <a:rPr lang="en-US" sz="1800" dirty="0"/>
              <a:t>If you can’t, aim to increase your ability to read and anticipate your </a:t>
            </a:r>
            <a:r>
              <a:rPr lang="en-US" sz="1800" dirty="0" smtClean="0"/>
              <a:t>child’s </a:t>
            </a:r>
            <a:r>
              <a:rPr lang="en-US" sz="1800" dirty="0"/>
              <a:t>or teen’s patterns. Ask yourself, “What clues does my child or teen give that he or she </a:t>
            </a:r>
            <a:br>
              <a:rPr lang="en-US" sz="1800" dirty="0"/>
            </a:br>
            <a:r>
              <a:rPr lang="en-US" sz="1800" dirty="0"/>
              <a:t>is starting to </a:t>
            </a:r>
            <a:r>
              <a:rPr lang="en-US" sz="1800" dirty="0" smtClean="0"/>
              <a:t>get upset</a:t>
            </a:r>
            <a:r>
              <a:rPr lang="en-US" sz="1800" dirty="0"/>
              <a:t>?”</a:t>
            </a:r>
          </a:p>
          <a:p>
            <a:pPr lvl="1">
              <a:lnSpc>
                <a:spcPct val="100000"/>
              </a:lnSpc>
              <a:spcBef>
                <a:spcPts val="600"/>
              </a:spcBef>
            </a:pPr>
            <a:r>
              <a:rPr lang="en-US" sz="1800" dirty="0"/>
              <a:t>Plan what to do when your child or teen starts to struggle and adjust over time. Keep in mind that different strategies are likely to work at different times</a:t>
            </a:r>
          </a:p>
        </p:txBody>
      </p:sp>
      <p:sp>
        <p:nvSpPr>
          <p:cNvPr id="4" name="Title 3"/>
          <p:cNvSpPr>
            <a:spLocks noGrp="1"/>
          </p:cNvSpPr>
          <p:nvPr>
            <p:ph type="title"/>
          </p:nvPr>
        </p:nvSpPr>
        <p:spPr/>
        <p:txBody>
          <a:bodyPr/>
          <a:lstStyle/>
          <a:p>
            <a:r>
              <a:rPr lang="en-US" dirty="0"/>
              <a:t>Catch the Moment</a:t>
            </a:r>
          </a:p>
        </p:txBody>
      </p:sp>
    </p:spTree>
    <p:extLst>
      <p:ext uri="{BB962C8B-B14F-4D97-AF65-F5344CB8AC3E}">
        <p14:creationId xmlns:p14="http://schemas.microsoft.com/office/powerpoint/2010/main" val="32947425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40</a:t>
            </a:fld>
            <a:endParaRPr lang="en-US" dirty="0"/>
          </a:p>
        </p:txBody>
      </p:sp>
      <p:sp>
        <p:nvSpPr>
          <p:cNvPr id="3" name="Text Placeholder 2"/>
          <p:cNvSpPr>
            <a:spLocks noGrp="1"/>
          </p:cNvSpPr>
          <p:nvPr>
            <p:ph type="body" sz="quarter" idx="10"/>
          </p:nvPr>
        </p:nvSpPr>
        <p:spPr>
          <a:xfrm>
            <a:off x="2087217" y="2077279"/>
            <a:ext cx="4969565" cy="3886200"/>
          </a:xfrm>
        </p:spPr>
        <p:txBody>
          <a:bodyPr/>
          <a:lstStyle/>
          <a:p>
            <a:r>
              <a:rPr lang="en-US" dirty="0"/>
              <a:t>Use your own emotional coping toolbox:</a:t>
            </a:r>
          </a:p>
          <a:p>
            <a:pPr lvl="1"/>
            <a:r>
              <a:rPr lang="en-US" sz="1800" dirty="0"/>
              <a:t>Prepare yourself</a:t>
            </a:r>
          </a:p>
          <a:p>
            <a:pPr lvl="1"/>
            <a:r>
              <a:rPr lang="en-US" sz="1800" dirty="0"/>
              <a:t>In-your-pocket tools</a:t>
            </a:r>
          </a:p>
          <a:p>
            <a:pPr lvl="1"/>
            <a:r>
              <a:rPr lang="en-US" sz="1800" dirty="0"/>
              <a:t>Recovery tools</a:t>
            </a:r>
          </a:p>
          <a:p>
            <a:pPr lvl="1"/>
            <a:r>
              <a:rPr lang="en-US" sz="1800" dirty="0"/>
              <a:t>Ongoing self-care</a:t>
            </a:r>
          </a:p>
        </p:txBody>
      </p:sp>
      <p:sp>
        <p:nvSpPr>
          <p:cNvPr id="4" name="Title 3"/>
          <p:cNvSpPr>
            <a:spLocks noGrp="1"/>
          </p:cNvSpPr>
          <p:nvPr>
            <p:ph type="title"/>
          </p:nvPr>
        </p:nvSpPr>
        <p:spPr/>
        <p:txBody>
          <a:bodyPr/>
          <a:lstStyle/>
          <a:p>
            <a:r>
              <a:rPr lang="en-US" dirty="0"/>
              <a:t>Check In With Yourself</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417541" y="4780402"/>
            <a:ext cx="2308916" cy="1409675"/>
          </a:xfrm>
          <a:prstGeom prst="rect">
            <a:avLst/>
          </a:prstGeom>
        </p:spPr>
      </p:pic>
    </p:spTree>
    <p:extLst>
      <p:ext uri="{BB962C8B-B14F-4D97-AF65-F5344CB8AC3E}">
        <p14:creationId xmlns:p14="http://schemas.microsoft.com/office/powerpoint/2010/main" val="35427205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41</a:t>
            </a:fld>
            <a:endParaRPr lang="en-US" dirty="0"/>
          </a:p>
        </p:txBody>
      </p:sp>
      <p:sp>
        <p:nvSpPr>
          <p:cNvPr id="3" name="Text Placeholder 2"/>
          <p:cNvSpPr>
            <a:spLocks noGrp="1"/>
          </p:cNvSpPr>
          <p:nvPr>
            <p:ph type="body" sz="quarter" idx="10"/>
          </p:nvPr>
        </p:nvSpPr>
        <p:spPr>
          <a:xfrm>
            <a:off x="1605169" y="1985445"/>
            <a:ext cx="5933661" cy="4304270"/>
          </a:xfrm>
        </p:spPr>
        <p:txBody>
          <a:bodyPr/>
          <a:lstStyle/>
          <a:p>
            <a:pPr>
              <a:spcAft>
                <a:spcPts val="1200"/>
              </a:spcAft>
            </a:pPr>
            <a:r>
              <a:rPr lang="en-US" b="1" dirty="0">
                <a:solidFill>
                  <a:schemeClr val="accent3"/>
                </a:solidFill>
              </a:rPr>
              <a:t>Remember to use your mirroring skills</a:t>
            </a:r>
            <a:r>
              <a:rPr lang="en-US" dirty="0">
                <a:solidFill>
                  <a:schemeClr val="accent3"/>
                </a:solidFill>
              </a:rPr>
              <a:t> </a:t>
            </a:r>
            <a:endParaRPr lang="en-US" dirty="0"/>
          </a:p>
          <a:p>
            <a:pPr lvl="1">
              <a:buFont typeface="Arial" panose="020B0604020202020204" pitchFamily="34" charset="0"/>
              <a:buChar char="−"/>
            </a:pPr>
            <a:r>
              <a:rPr lang="en-US" sz="1800" b="1" dirty="0">
                <a:solidFill>
                  <a:srgbClr val="DA5521"/>
                </a:solidFill>
              </a:rPr>
              <a:t>Provide simple reflection </a:t>
            </a:r>
            <a:r>
              <a:rPr lang="en-US" sz="1800" dirty="0"/>
              <a:t>by naming feelings, validating experience and normalizing (“Looks like you’re feeling sad right now”)</a:t>
            </a:r>
          </a:p>
          <a:p>
            <a:pPr lvl="1">
              <a:buFont typeface="Arial" panose="020B0604020202020204" pitchFamily="34" charset="0"/>
              <a:buChar char="−"/>
            </a:pPr>
            <a:r>
              <a:rPr lang="en-US" sz="1800" b="1" dirty="0">
                <a:solidFill>
                  <a:srgbClr val="DA5521"/>
                </a:solidFill>
              </a:rPr>
              <a:t>Less is more. </a:t>
            </a:r>
            <a:r>
              <a:rPr lang="en-US" sz="1800" dirty="0"/>
              <a:t>If a child is upset, he or she will be less able to hear language. Consider mirroring with relationship, energy, body state</a:t>
            </a:r>
          </a:p>
        </p:txBody>
      </p:sp>
      <p:sp>
        <p:nvSpPr>
          <p:cNvPr id="4" name="Title 3"/>
          <p:cNvSpPr>
            <a:spLocks noGrp="1"/>
          </p:cNvSpPr>
          <p:nvPr>
            <p:ph type="title"/>
          </p:nvPr>
        </p:nvSpPr>
        <p:spPr/>
        <p:txBody>
          <a:bodyPr/>
          <a:lstStyle/>
          <a:p>
            <a:r>
              <a:rPr lang="en-US" dirty="0"/>
              <a:t>Be a Mirror</a:t>
            </a:r>
          </a:p>
        </p:txBody>
      </p:sp>
    </p:spTree>
    <p:extLst>
      <p:ext uri="{BB962C8B-B14F-4D97-AF65-F5344CB8AC3E}">
        <p14:creationId xmlns:p14="http://schemas.microsoft.com/office/powerpoint/2010/main" val="36921479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42</a:t>
            </a:fld>
            <a:endParaRPr lang="en-US" dirty="0"/>
          </a:p>
        </p:txBody>
      </p:sp>
      <p:sp>
        <p:nvSpPr>
          <p:cNvPr id="3" name="Text Placeholder 2"/>
          <p:cNvSpPr>
            <a:spLocks noGrp="1"/>
          </p:cNvSpPr>
          <p:nvPr>
            <p:ph type="body" sz="quarter" idx="10"/>
          </p:nvPr>
        </p:nvSpPr>
        <p:spPr>
          <a:xfrm>
            <a:off x="1664804" y="2075934"/>
            <a:ext cx="5814391" cy="3867665"/>
          </a:xfrm>
        </p:spPr>
        <p:txBody>
          <a:bodyPr/>
          <a:lstStyle/>
          <a:p>
            <a:pPr>
              <a:lnSpc>
                <a:spcPct val="100000"/>
              </a:lnSpc>
              <a:spcAft>
                <a:spcPts val="1200"/>
              </a:spcAft>
            </a:pPr>
            <a:r>
              <a:rPr lang="en-US" b="1" dirty="0">
                <a:solidFill>
                  <a:schemeClr val="accent3"/>
                </a:solidFill>
              </a:rPr>
              <a:t>Dysregulation is often a signal of unmet needs </a:t>
            </a:r>
            <a:r>
              <a:rPr lang="en-US" dirty="0">
                <a:solidFill>
                  <a:srgbClr val="595959"/>
                </a:solidFill>
              </a:rPr>
              <a:t>(such as the need for survival or safety or an emotional, physical or relational need)</a:t>
            </a:r>
            <a:endParaRPr lang="en-US" dirty="0"/>
          </a:p>
          <a:p>
            <a:pPr>
              <a:lnSpc>
                <a:spcPct val="100000"/>
              </a:lnSpc>
              <a:spcAft>
                <a:spcPts val="1200"/>
              </a:spcAft>
            </a:pPr>
            <a:r>
              <a:rPr lang="en-US" dirty="0">
                <a:solidFill>
                  <a:srgbClr val="595959"/>
                </a:solidFill>
              </a:rPr>
              <a:t>Our responses to a </a:t>
            </a:r>
            <a:r>
              <a:rPr lang="en-US" dirty="0" smtClean="0">
                <a:solidFill>
                  <a:srgbClr val="595959"/>
                </a:solidFill>
              </a:rPr>
              <a:t>child’s </a:t>
            </a:r>
            <a:r>
              <a:rPr lang="en-US" dirty="0">
                <a:solidFill>
                  <a:srgbClr val="595959"/>
                </a:solidFill>
              </a:rPr>
              <a:t>or teen’s behavior can inadvertently increase rather than decrease distress and arousal</a:t>
            </a:r>
          </a:p>
          <a:p>
            <a:pPr>
              <a:lnSpc>
                <a:spcPct val="100000"/>
              </a:lnSpc>
              <a:spcAft>
                <a:spcPts val="1200"/>
              </a:spcAft>
            </a:pPr>
            <a:r>
              <a:rPr lang="en-US" dirty="0">
                <a:solidFill>
                  <a:srgbClr val="595959"/>
                </a:solidFill>
              </a:rPr>
              <a:t>One of your most important tools for addressing dysregulation early is identifying and meeting the child’s perceived needs</a:t>
            </a:r>
            <a:endParaRPr lang="en-US" dirty="0"/>
          </a:p>
        </p:txBody>
      </p:sp>
      <p:sp>
        <p:nvSpPr>
          <p:cNvPr id="4" name="Title 3"/>
          <p:cNvSpPr>
            <a:spLocks noGrp="1"/>
          </p:cNvSpPr>
          <p:nvPr>
            <p:ph type="title"/>
          </p:nvPr>
        </p:nvSpPr>
        <p:spPr/>
        <p:txBody>
          <a:bodyPr/>
          <a:lstStyle/>
          <a:p>
            <a:r>
              <a:rPr lang="en-US" dirty="0"/>
              <a:t>Meet the Need</a:t>
            </a:r>
          </a:p>
        </p:txBody>
      </p:sp>
    </p:spTree>
    <p:extLst>
      <p:ext uri="{BB962C8B-B14F-4D97-AF65-F5344CB8AC3E}">
        <p14:creationId xmlns:p14="http://schemas.microsoft.com/office/powerpoint/2010/main" val="19890440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43</a:t>
            </a:fld>
            <a:endParaRPr lang="en-US" dirty="0"/>
          </a:p>
        </p:txBody>
      </p:sp>
      <p:sp>
        <p:nvSpPr>
          <p:cNvPr id="3" name="Text Placeholder 2"/>
          <p:cNvSpPr>
            <a:spLocks noGrp="1"/>
          </p:cNvSpPr>
          <p:nvPr>
            <p:ph type="body" sz="quarter" idx="10"/>
          </p:nvPr>
        </p:nvSpPr>
        <p:spPr>
          <a:xfrm>
            <a:off x="725277" y="2001704"/>
            <a:ext cx="6242054" cy="4230130"/>
          </a:xfrm>
        </p:spPr>
        <p:txBody>
          <a:bodyPr/>
          <a:lstStyle/>
          <a:p>
            <a:pPr>
              <a:lnSpc>
                <a:spcPct val="100000"/>
              </a:lnSpc>
              <a:spcAft>
                <a:spcPts val="1200"/>
              </a:spcAft>
            </a:pPr>
            <a:r>
              <a:rPr lang="en-US" dirty="0">
                <a:solidFill>
                  <a:srgbClr val="595959"/>
                </a:solidFill>
              </a:rPr>
              <a:t>As an experiment, Olivia’s therapist suggests that when Olivia shows distress, Olivia’s foster mother go to her immediately, offer comfort and support, and, when she is calm, </a:t>
            </a:r>
            <a:r>
              <a:rPr lang="en-US" b="1" dirty="0">
                <a:solidFill>
                  <a:srgbClr val="DA5521"/>
                </a:solidFill>
              </a:rPr>
              <a:t>remind her of the many ways she can ask for help</a:t>
            </a:r>
            <a:endParaRPr lang="en-US" dirty="0">
              <a:solidFill>
                <a:srgbClr val="595959"/>
              </a:solidFill>
            </a:endParaRPr>
          </a:p>
          <a:p>
            <a:pPr>
              <a:lnSpc>
                <a:spcPct val="100000"/>
              </a:lnSpc>
              <a:spcAft>
                <a:spcPts val="1200"/>
              </a:spcAft>
            </a:pPr>
            <a:r>
              <a:rPr lang="en-US" dirty="0">
                <a:solidFill>
                  <a:srgbClr val="595959"/>
                </a:solidFill>
              </a:rPr>
              <a:t>At first, Olivia’s foster mother needs to offer a lot of comfort (holding, rocking) before Olivia calms down. But within a few weeks, this becomes less necessary. </a:t>
            </a:r>
            <a:r>
              <a:rPr lang="en-US" b="1" dirty="0">
                <a:solidFill>
                  <a:srgbClr val="DA5521"/>
                </a:solidFill>
              </a:rPr>
              <a:t>The distress calms quickly </a:t>
            </a:r>
            <a:r>
              <a:rPr lang="en-US" dirty="0">
                <a:solidFill>
                  <a:srgbClr val="595959"/>
                </a:solidFill>
              </a:rPr>
              <a:t>unless there are other stressors</a:t>
            </a:r>
          </a:p>
        </p:txBody>
      </p:sp>
      <p:sp>
        <p:nvSpPr>
          <p:cNvPr id="4" name="Title 3"/>
          <p:cNvSpPr>
            <a:spLocks noGrp="1"/>
          </p:cNvSpPr>
          <p:nvPr>
            <p:ph type="title"/>
          </p:nvPr>
        </p:nvSpPr>
        <p:spPr/>
        <p:txBody>
          <a:bodyPr/>
          <a:lstStyle/>
          <a:p>
            <a:r>
              <a:rPr lang="en-US" dirty="0"/>
              <a:t>When Olivia Is Upset</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38656538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44</a:t>
            </a:fld>
            <a:endParaRPr lang="en-US" dirty="0"/>
          </a:p>
        </p:txBody>
      </p:sp>
      <p:sp>
        <p:nvSpPr>
          <p:cNvPr id="3" name="Text Placeholder 2"/>
          <p:cNvSpPr>
            <a:spLocks noGrp="1"/>
          </p:cNvSpPr>
          <p:nvPr>
            <p:ph type="body" sz="quarter" idx="10"/>
          </p:nvPr>
        </p:nvSpPr>
        <p:spPr>
          <a:xfrm>
            <a:off x="1068754" y="1922205"/>
            <a:ext cx="7031935" cy="3867665"/>
          </a:xfrm>
        </p:spPr>
        <p:txBody>
          <a:bodyPr/>
          <a:lstStyle/>
          <a:p>
            <a:pPr>
              <a:lnSpc>
                <a:spcPct val="100000"/>
              </a:lnSpc>
              <a:spcAft>
                <a:spcPts val="1200"/>
              </a:spcAft>
            </a:pPr>
            <a:r>
              <a:rPr lang="en-US" b="1" dirty="0">
                <a:solidFill>
                  <a:schemeClr val="accent3"/>
                </a:solidFill>
              </a:rPr>
              <a:t>Model your own tools </a:t>
            </a:r>
            <a:r>
              <a:rPr lang="en-US" dirty="0">
                <a:solidFill>
                  <a:srgbClr val="595959"/>
                </a:solidFill>
              </a:rPr>
              <a:t>(“I’m going to take a big breath so I can be calm and help you”)</a:t>
            </a:r>
            <a:endParaRPr lang="en-US" dirty="0"/>
          </a:p>
          <a:p>
            <a:pPr>
              <a:lnSpc>
                <a:spcPct val="100000"/>
              </a:lnSpc>
              <a:spcAft>
                <a:spcPts val="1200"/>
              </a:spcAft>
            </a:pPr>
            <a:r>
              <a:rPr lang="en-US" dirty="0">
                <a:solidFill>
                  <a:srgbClr val="595959"/>
                </a:solidFill>
              </a:rPr>
              <a:t>Prompt the use of tools previously identified (“Olivia, I see you’re so frustrated. Do you want to go to your calm-down corner with me?”)</a:t>
            </a:r>
          </a:p>
          <a:p>
            <a:pPr>
              <a:lnSpc>
                <a:spcPct val="100000"/>
              </a:lnSpc>
              <a:spcAft>
                <a:spcPts val="1200"/>
              </a:spcAft>
            </a:pPr>
            <a:r>
              <a:rPr lang="en-US" dirty="0">
                <a:solidFill>
                  <a:srgbClr val="595959"/>
                </a:solidFill>
              </a:rPr>
              <a:t>Using tools a child or teen likes when calm may not work in the moment, when the child is upset. Be prepared to </a:t>
            </a:r>
            <a:r>
              <a:rPr lang="en-US" b="1" dirty="0">
                <a:solidFill>
                  <a:schemeClr val="accent3"/>
                </a:solidFill>
              </a:rPr>
              <a:t>experiment over time</a:t>
            </a:r>
          </a:p>
        </p:txBody>
      </p:sp>
      <p:sp>
        <p:nvSpPr>
          <p:cNvPr id="4" name="Title 3"/>
          <p:cNvSpPr>
            <a:spLocks noGrp="1"/>
          </p:cNvSpPr>
          <p:nvPr>
            <p:ph type="title"/>
          </p:nvPr>
        </p:nvSpPr>
        <p:spPr/>
        <p:txBody>
          <a:bodyPr/>
          <a:lstStyle/>
          <a:p>
            <a:r>
              <a:rPr lang="en-US" dirty="0"/>
              <a:t>Support a </a:t>
            </a:r>
            <a:r>
              <a:rPr lang="en-US" dirty="0" smtClean="0"/>
              <a:t>Child’s </a:t>
            </a:r>
            <a:r>
              <a:rPr lang="en-US" dirty="0"/>
              <a:t>or Teen’s Use of Self-Regulation Tools</a:t>
            </a:r>
          </a:p>
        </p:txBody>
      </p:sp>
    </p:spTree>
    <p:extLst>
      <p:ext uri="{BB962C8B-B14F-4D97-AF65-F5344CB8AC3E}">
        <p14:creationId xmlns:p14="http://schemas.microsoft.com/office/powerpoint/2010/main" val="18973385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45</a:t>
            </a:fld>
            <a:endParaRPr lang="en-US" dirty="0"/>
          </a:p>
        </p:txBody>
      </p:sp>
      <p:sp>
        <p:nvSpPr>
          <p:cNvPr id="3" name="Text Placeholder 2"/>
          <p:cNvSpPr>
            <a:spLocks noGrp="1"/>
          </p:cNvSpPr>
          <p:nvPr>
            <p:ph type="body" sz="quarter" idx="10"/>
          </p:nvPr>
        </p:nvSpPr>
        <p:spPr>
          <a:xfrm>
            <a:off x="1295400" y="2027583"/>
            <a:ext cx="6553200" cy="3886200"/>
          </a:xfrm>
        </p:spPr>
        <p:txBody>
          <a:bodyPr/>
          <a:lstStyle/>
          <a:p>
            <a:pPr>
              <a:lnSpc>
                <a:spcPct val="100000"/>
              </a:lnSpc>
              <a:spcAft>
                <a:spcPts val="1200"/>
              </a:spcAft>
            </a:pPr>
            <a:r>
              <a:rPr lang="en-US" b="1" dirty="0">
                <a:solidFill>
                  <a:schemeClr val="accent3"/>
                </a:solidFill>
              </a:rPr>
              <a:t>Offer opportunities for control and choice</a:t>
            </a:r>
            <a:r>
              <a:rPr lang="en-US" dirty="0"/>
              <a:t>.</a:t>
            </a:r>
            <a:r>
              <a:rPr lang="en-US" b="1" dirty="0">
                <a:solidFill>
                  <a:schemeClr val="accent3"/>
                </a:solidFill>
              </a:rPr>
              <a:t> </a:t>
            </a:r>
            <a:r>
              <a:rPr lang="en-US" dirty="0"/>
              <a:t>When a child or teen is triggered, feeling out of control or powerless increases distress and arousal. Look for opportunities to give kids lots of choices:</a:t>
            </a:r>
          </a:p>
          <a:p>
            <a:pPr lvl="1">
              <a:lnSpc>
                <a:spcPct val="100000"/>
              </a:lnSpc>
            </a:pPr>
            <a:r>
              <a:rPr lang="en-US" sz="1800" dirty="0"/>
              <a:t>“I see you need some space. Would you rather go to your comfort space or to your room?”</a:t>
            </a:r>
          </a:p>
          <a:p>
            <a:pPr lvl="1">
              <a:lnSpc>
                <a:spcPct val="100000"/>
              </a:lnSpc>
            </a:pPr>
            <a:r>
              <a:rPr lang="en-US" sz="1800" dirty="0"/>
              <a:t>“Do you want me to sit with you or wait over here until you feel calmer?”</a:t>
            </a:r>
          </a:p>
          <a:p>
            <a:pPr lvl="1">
              <a:lnSpc>
                <a:spcPct val="100000"/>
              </a:lnSpc>
            </a:pPr>
            <a:r>
              <a:rPr lang="en-US" sz="1800" dirty="0"/>
              <a:t>“Right now your behavior isn’t safe, so you can’t have that toy. We’ll try again later. Do you want me to put it on the shelf or </a:t>
            </a:r>
            <a:r>
              <a:rPr lang="en-US" sz="1800" dirty="0" smtClean="0"/>
              <a:t>in the </a:t>
            </a:r>
            <a:r>
              <a:rPr lang="en-US" sz="1800" dirty="0"/>
              <a:t>closet?”</a:t>
            </a:r>
          </a:p>
          <a:p>
            <a:pPr lvl="1">
              <a:lnSpc>
                <a:spcPct val="100000"/>
              </a:lnSpc>
            </a:pPr>
            <a:endParaRPr lang="en-US" dirty="0"/>
          </a:p>
        </p:txBody>
      </p:sp>
      <p:sp>
        <p:nvSpPr>
          <p:cNvPr id="4" name="Title 3"/>
          <p:cNvSpPr>
            <a:spLocks noGrp="1"/>
          </p:cNvSpPr>
          <p:nvPr>
            <p:ph type="title"/>
          </p:nvPr>
        </p:nvSpPr>
        <p:spPr/>
        <p:txBody>
          <a:bodyPr/>
          <a:lstStyle/>
          <a:p>
            <a:r>
              <a:rPr lang="en-US" dirty="0"/>
              <a:t>Allow Control and Choice</a:t>
            </a:r>
          </a:p>
        </p:txBody>
      </p:sp>
    </p:spTree>
    <p:extLst>
      <p:ext uri="{BB962C8B-B14F-4D97-AF65-F5344CB8AC3E}">
        <p14:creationId xmlns:p14="http://schemas.microsoft.com/office/powerpoint/2010/main" val="36789955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46</a:t>
            </a:fld>
            <a:endParaRPr lang="en-US" dirty="0"/>
          </a:p>
        </p:txBody>
      </p:sp>
      <p:sp>
        <p:nvSpPr>
          <p:cNvPr id="3" name="Text Placeholder 2"/>
          <p:cNvSpPr>
            <a:spLocks noGrp="1"/>
          </p:cNvSpPr>
          <p:nvPr>
            <p:ph type="body" sz="quarter" idx="10"/>
          </p:nvPr>
        </p:nvSpPr>
        <p:spPr>
          <a:xfrm>
            <a:off x="1560443" y="2095813"/>
            <a:ext cx="6023113" cy="4126083"/>
          </a:xfrm>
        </p:spPr>
        <p:txBody>
          <a:bodyPr/>
          <a:lstStyle/>
          <a:p>
            <a:pPr>
              <a:lnSpc>
                <a:spcPct val="100000"/>
              </a:lnSpc>
            </a:pPr>
            <a:r>
              <a:rPr lang="en-US" b="1" dirty="0">
                <a:solidFill>
                  <a:srgbClr val="DA5521"/>
                </a:solidFill>
              </a:rPr>
              <a:t>Moments of crisis offer the best opportunities for repair</a:t>
            </a:r>
          </a:p>
          <a:p>
            <a:pPr lvl="1">
              <a:lnSpc>
                <a:spcPct val="100000"/>
              </a:lnSpc>
            </a:pPr>
            <a:r>
              <a:rPr lang="en-US" sz="1800" dirty="0">
                <a:solidFill>
                  <a:srgbClr val="595959"/>
                </a:solidFill>
              </a:rPr>
              <a:t>Children like Olivia doubt that anyone can tolerate, care about or connect to them when they have moments of being out of control</a:t>
            </a:r>
            <a:endParaRPr lang="en-US" sz="1800" dirty="0"/>
          </a:p>
          <a:p>
            <a:pPr>
              <a:lnSpc>
                <a:spcPct val="100000"/>
              </a:lnSpc>
            </a:pPr>
            <a:r>
              <a:rPr lang="en-US" dirty="0">
                <a:solidFill>
                  <a:srgbClr val="595959"/>
                </a:solidFill>
              </a:rPr>
              <a:t>After everyone has calmed down</a:t>
            </a:r>
            <a:r>
              <a:rPr lang="en-US" dirty="0"/>
              <a:t>, look for ways to re-engage and reconnect</a:t>
            </a:r>
            <a:r>
              <a:rPr lang="en-US" dirty="0">
                <a:solidFill>
                  <a:srgbClr val="595959"/>
                </a:solidFill>
              </a:rPr>
              <a:t> at the </a:t>
            </a:r>
            <a:r>
              <a:rPr lang="en-US" dirty="0" smtClean="0">
                <a:solidFill>
                  <a:srgbClr val="595959"/>
                </a:solidFill>
              </a:rPr>
              <a:t>child’s </a:t>
            </a:r>
            <a:r>
              <a:rPr lang="en-US" dirty="0">
                <a:solidFill>
                  <a:srgbClr val="595959"/>
                </a:solidFill>
              </a:rPr>
              <a:t>or teen’s (and your) pace</a:t>
            </a:r>
          </a:p>
          <a:p>
            <a:pPr lvl="1">
              <a:lnSpc>
                <a:spcPct val="100000"/>
              </a:lnSpc>
            </a:pPr>
            <a:r>
              <a:rPr lang="en-US" sz="1800" dirty="0">
                <a:solidFill>
                  <a:srgbClr val="595959"/>
                </a:solidFill>
              </a:rPr>
              <a:t>Be explicit that even if all behaviors are not acceptable, all feelings (and the child himself or herself) are</a:t>
            </a:r>
          </a:p>
        </p:txBody>
      </p:sp>
      <p:sp>
        <p:nvSpPr>
          <p:cNvPr id="4" name="Title 3"/>
          <p:cNvSpPr>
            <a:spLocks noGrp="1"/>
          </p:cNvSpPr>
          <p:nvPr>
            <p:ph type="title"/>
          </p:nvPr>
        </p:nvSpPr>
        <p:spPr/>
        <p:txBody>
          <a:bodyPr/>
          <a:lstStyle/>
          <a:p>
            <a:r>
              <a:rPr lang="en-US" dirty="0"/>
              <a:t>Reconnect When Everyone Is Calm</a:t>
            </a:r>
          </a:p>
        </p:txBody>
      </p:sp>
    </p:spTree>
    <p:extLst>
      <p:ext uri="{BB962C8B-B14F-4D97-AF65-F5344CB8AC3E}">
        <p14:creationId xmlns:p14="http://schemas.microsoft.com/office/powerpoint/2010/main" val="41122784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47</a:t>
            </a:fld>
            <a:endParaRPr lang="en-US" dirty="0"/>
          </a:p>
        </p:txBody>
      </p:sp>
      <p:sp>
        <p:nvSpPr>
          <p:cNvPr id="3" name="Text Placeholder 2"/>
          <p:cNvSpPr>
            <a:spLocks noGrp="1"/>
          </p:cNvSpPr>
          <p:nvPr>
            <p:ph type="body" sz="quarter" idx="10"/>
          </p:nvPr>
        </p:nvSpPr>
        <p:spPr>
          <a:xfrm>
            <a:off x="1593760" y="1970724"/>
            <a:ext cx="5956479" cy="4320745"/>
          </a:xfrm>
        </p:spPr>
        <p:txBody>
          <a:bodyPr/>
          <a:lstStyle/>
          <a:p>
            <a:pPr>
              <a:lnSpc>
                <a:spcPct val="100000"/>
              </a:lnSpc>
            </a:pPr>
            <a:r>
              <a:rPr lang="en-US" dirty="0">
                <a:solidFill>
                  <a:srgbClr val="595959"/>
                </a:solidFill>
              </a:rPr>
              <a:t>Remember how infants and young children learn to regulate</a:t>
            </a:r>
            <a:endParaRPr lang="en-US" dirty="0"/>
          </a:p>
          <a:p>
            <a:pPr>
              <a:lnSpc>
                <a:spcPct val="100000"/>
              </a:lnSpc>
            </a:pPr>
            <a:r>
              <a:rPr lang="en-US" dirty="0">
                <a:solidFill>
                  <a:srgbClr val="595959"/>
                </a:solidFill>
              </a:rPr>
              <a:t>Children and teens who do not get enough soothing as young children have a much harder time managing feelings and behavior</a:t>
            </a:r>
          </a:p>
          <a:p>
            <a:pPr>
              <a:lnSpc>
                <a:spcPct val="100000"/>
              </a:lnSpc>
            </a:pPr>
            <a:r>
              <a:rPr lang="en-US" dirty="0">
                <a:solidFill>
                  <a:srgbClr val="595959"/>
                </a:solidFill>
              </a:rPr>
              <a:t>You can help by:</a:t>
            </a:r>
          </a:p>
          <a:p>
            <a:pPr lvl="1">
              <a:lnSpc>
                <a:spcPct val="100000"/>
              </a:lnSpc>
            </a:pPr>
            <a:r>
              <a:rPr lang="en-US" sz="1800" b="1" dirty="0">
                <a:solidFill>
                  <a:schemeClr val="accent3"/>
                </a:solidFill>
              </a:rPr>
              <a:t>Laying a good foundation </a:t>
            </a:r>
            <a:r>
              <a:rPr lang="en-US" sz="1800" dirty="0">
                <a:solidFill>
                  <a:srgbClr val="595959"/>
                </a:solidFill>
              </a:rPr>
              <a:t>(routines, ongoing strategies, engaged connection, learning patterns)</a:t>
            </a:r>
          </a:p>
          <a:p>
            <a:pPr lvl="1">
              <a:lnSpc>
                <a:spcPct val="100000"/>
              </a:lnSpc>
            </a:pPr>
            <a:r>
              <a:rPr lang="en-US" sz="1800" b="1" dirty="0">
                <a:solidFill>
                  <a:schemeClr val="accent3"/>
                </a:solidFill>
              </a:rPr>
              <a:t>Responding in the moment </a:t>
            </a:r>
            <a:r>
              <a:rPr lang="en-US" sz="1800" dirty="0">
                <a:solidFill>
                  <a:srgbClr val="595959"/>
                </a:solidFill>
              </a:rPr>
              <a:t>(read the clues, use your own tools, cue and support the </a:t>
            </a:r>
            <a:r>
              <a:rPr lang="en-US" sz="1800" dirty="0" smtClean="0">
                <a:solidFill>
                  <a:srgbClr val="595959"/>
                </a:solidFill>
              </a:rPr>
              <a:t>child’s </a:t>
            </a:r>
            <a:r>
              <a:rPr lang="en-US" sz="1800" dirty="0">
                <a:solidFill>
                  <a:srgbClr val="595959"/>
                </a:solidFill>
              </a:rPr>
              <a:t>or teen’s tools, offer opportunities for control and reconnect)</a:t>
            </a:r>
          </a:p>
        </p:txBody>
      </p:sp>
      <p:sp>
        <p:nvSpPr>
          <p:cNvPr id="4" name="Title 3"/>
          <p:cNvSpPr>
            <a:spLocks noGrp="1"/>
          </p:cNvSpPr>
          <p:nvPr>
            <p:ph type="title"/>
          </p:nvPr>
        </p:nvSpPr>
        <p:spPr/>
        <p:txBody>
          <a:bodyPr/>
          <a:lstStyle/>
          <a:p>
            <a:r>
              <a:rPr lang="en-US" dirty="0"/>
              <a:t>Wrap-Up</a:t>
            </a:r>
          </a:p>
        </p:txBody>
      </p:sp>
    </p:spTree>
    <p:extLst>
      <p:ext uri="{BB962C8B-B14F-4D97-AF65-F5344CB8AC3E}">
        <p14:creationId xmlns:p14="http://schemas.microsoft.com/office/powerpoint/2010/main" val="177399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9768" y="5585988"/>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SELF-REFLECTION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09118" y="1255154"/>
            <a:ext cx="4333700" cy="4110337"/>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2155503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ctrTitle"/>
          </p:nvPr>
        </p:nvSpPr>
        <p:spPr>
          <a:xfrm>
            <a:off x="680719" y="5624338"/>
            <a:ext cx="7772400" cy="623372"/>
          </a:xfrm>
          <a:ln>
            <a:noFill/>
          </a:ln>
        </p:spPr>
        <p:txBody>
          <a:bodyPr/>
          <a:lstStyle/>
          <a:p>
            <a:r>
              <a:rPr lang="en-US" sz="4000" b="1" cap="none" dirty="0">
                <a:solidFill>
                  <a:schemeClr val="bg1"/>
                </a:solidFill>
                <a:effectLst>
                  <a:outerShdw blurRad="50800" dist="76200" dir="2700000" algn="tl" rotWithShape="0">
                    <a:prstClr val="black">
                      <a:alpha val="40000"/>
                    </a:prstClr>
                  </a:outerShdw>
                </a:effectLst>
              </a:rPr>
              <a:t>WARM-UP</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11813" y="1244464"/>
            <a:ext cx="4110211"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31418878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49</a:t>
            </a:fld>
            <a:endParaRPr lang="en-US" dirty="0"/>
          </a:p>
        </p:txBody>
      </p:sp>
      <p:sp>
        <p:nvSpPr>
          <p:cNvPr id="3" name="Text Placeholder 2"/>
          <p:cNvSpPr>
            <a:spLocks noGrp="1"/>
          </p:cNvSpPr>
          <p:nvPr>
            <p:ph type="body" sz="quarter" idx="10"/>
          </p:nvPr>
        </p:nvSpPr>
        <p:spPr>
          <a:xfrm>
            <a:off x="1560443" y="2067340"/>
            <a:ext cx="6023113" cy="3886200"/>
          </a:xfrm>
        </p:spPr>
        <p:txBody>
          <a:bodyPr/>
          <a:lstStyle/>
          <a:p>
            <a:pPr marL="0" indent="0">
              <a:buNone/>
            </a:pPr>
            <a:r>
              <a:rPr lang="en-US" dirty="0"/>
              <a:t>Think about what happens when you are very upset</a:t>
            </a:r>
          </a:p>
          <a:p>
            <a:r>
              <a:rPr lang="en-US" dirty="0"/>
              <a:t>What are the ways you like to manage feelings and experiences? Is it the same for every kind of feeling, or is it different depending on mood (sad, mad, hurt)?</a:t>
            </a:r>
          </a:p>
          <a:p>
            <a:r>
              <a:rPr lang="en-US" b="1" dirty="0">
                <a:solidFill>
                  <a:schemeClr val="accent3"/>
                </a:solidFill>
              </a:rPr>
              <a:t>Pick one feeling</a:t>
            </a:r>
            <a:r>
              <a:rPr lang="en-US" dirty="0"/>
              <a:t>. What are you able to do independently to manage your experience? Why do you think that works for you?</a:t>
            </a:r>
            <a:endParaRPr lang="en-US" b="1" dirty="0">
              <a:solidFill>
                <a:schemeClr val="accent3"/>
              </a:solidFill>
            </a:endParaRPr>
          </a:p>
          <a:p>
            <a:r>
              <a:rPr lang="en-US" dirty="0"/>
              <a:t>In what ways do other people support you? What do you like from others when you are upset? Why do you think that is?</a:t>
            </a:r>
          </a:p>
        </p:txBody>
      </p:sp>
      <p:sp>
        <p:nvSpPr>
          <p:cNvPr id="4" name="Title 3"/>
          <p:cNvSpPr>
            <a:spLocks noGrp="1"/>
          </p:cNvSpPr>
          <p:nvPr>
            <p:ph type="title"/>
          </p:nvPr>
        </p:nvSpPr>
        <p:spPr/>
        <p:txBody>
          <a:bodyPr/>
          <a:lstStyle/>
          <a:p>
            <a:r>
              <a:rPr lang="en-US" dirty="0"/>
              <a:t>Question</a:t>
            </a:r>
          </a:p>
        </p:txBody>
      </p:sp>
    </p:spTree>
    <p:extLst>
      <p:ext uri="{BB962C8B-B14F-4D97-AF65-F5344CB8AC3E}">
        <p14:creationId xmlns:p14="http://schemas.microsoft.com/office/powerpoint/2010/main" val="1186584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245152" y="5416361"/>
            <a:ext cx="6643534" cy="1305114"/>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pPr>
              <a:lnSpc>
                <a:spcPct val="100000"/>
              </a:lnSpc>
            </a:pPr>
            <a:r>
              <a:rPr lang="en-US" sz="4000" b="1" cap="none" dirty="0">
                <a:solidFill>
                  <a:schemeClr val="bg1"/>
                </a:solidFill>
                <a:effectLst>
                  <a:outerShdw blurRad="50800" dist="76200" dir="2700000" algn="tl" rotWithShape="0">
                    <a:prstClr val="black">
                      <a:alpha val="40000"/>
                    </a:prstClr>
                  </a:outerShdw>
                </a:effectLst>
              </a:rPr>
              <a:t>TAKE HOME</a:t>
            </a:r>
          </a:p>
          <a:p>
            <a:pPr>
              <a:lnSpc>
                <a:spcPct val="100000"/>
              </a:lnSpc>
            </a:pPr>
            <a:r>
              <a:rPr lang="en-US" sz="1600" cap="none" dirty="0">
                <a:ln w="0"/>
                <a:solidFill>
                  <a:schemeClr val="tx1"/>
                </a:solidFill>
                <a:effectLst>
                  <a:outerShdw blurRad="38100" dist="19050" dir="2700000" algn="tl" rotWithShape="0">
                    <a:schemeClr val="dk1">
                      <a:alpha val="40000"/>
                    </a:schemeClr>
                  </a:outerShdw>
                </a:effectLst>
              </a:rPr>
              <a:t>What is one sentence (idea, concept or something you have learned) that you can take away from today? Write it in your log. </a:t>
            </a: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9519" y="1185350"/>
            <a:ext cx="4114800"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4399013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9768" y="5585988"/>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PRACTICE</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8929" y="1259008"/>
            <a:ext cx="4274077" cy="4368545"/>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17246894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52</a:t>
            </a:fld>
            <a:endParaRPr lang="en-US" dirty="0"/>
          </a:p>
        </p:txBody>
      </p:sp>
      <p:sp>
        <p:nvSpPr>
          <p:cNvPr id="3" name="Text Placeholder 2"/>
          <p:cNvSpPr>
            <a:spLocks noGrp="1"/>
          </p:cNvSpPr>
          <p:nvPr>
            <p:ph type="body" sz="quarter" idx="10"/>
          </p:nvPr>
        </p:nvSpPr>
        <p:spPr>
          <a:xfrm>
            <a:off x="1615108" y="2067339"/>
            <a:ext cx="5913783" cy="3886200"/>
          </a:xfrm>
        </p:spPr>
        <p:txBody>
          <a:bodyPr/>
          <a:lstStyle/>
          <a:p>
            <a:pPr>
              <a:lnSpc>
                <a:spcPct val="100000"/>
              </a:lnSpc>
              <a:spcAft>
                <a:spcPts val="1200"/>
              </a:spcAft>
            </a:pPr>
            <a:r>
              <a:rPr lang="en-US" dirty="0"/>
              <a:t>Look around your home</a:t>
            </a:r>
          </a:p>
          <a:p>
            <a:pPr>
              <a:lnSpc>
                <a:spcPct val="100000"/>
              </a:lnSpc>
              <a:spcAft>
                <a:spcPts val="1200"/>
              </a:spcAft>
            </a:pPr>
            <a:r>
              <a:rPr lang="en-US" dirty="0"/>
              <a:t>What do you have that lends itself to supporting regulation?</a:t>
            </a:r>
          </a:p>
          <a:p>
            <a:pPr>
              <a:lnSpc>
                <a:spcPct val="100000"/>
              </a:lnSpc>
              <a:spcAft>
                <a:spcPts val="1200"/>
              </a:spcAft>
            </a:pPr>
            <a:r>
              <a:rPr lang="en-US" dirty="0"/>
              <a:t>What might you need to add? (Keep in mind that this includes items as well as daily practices)</a:t>
            </a:r>
          </a:p>
          <a:p>
            <a:pPr>
              <a:lnSpc>
                <a:spcPct val="100000"/>
              </a:lnSpc>
              <a:spcAft>
                <a:spcPts val="1200"/>
              </a:spcAft>
            </a:pPr>
            <a:r>
              <a:rPr lang="en-US" dirty="0"/>
              <a:t>Make a list of what you have and what you need</a:t>
            </a:r>
          </a:p>
        </p:txBody>
      </p:sp>
      <p:sp>
        <p:nvSpPr>
          <p:cNvPr id="4" name="Title 3"/>
          <p:cNvSpPr>
            <a:spLocks noGrp="1"/>
          </p:cNvSpPr>
          <p:nvPr>
            <p:ph type="title"/>
          </p:nvPr>
        </p:nvSpPr>
        <p:spPr/>
        <p:txBody>
          <a:bodyPr/>
          <a:lstStyle/>
          <a:p>
            <a:r>
              <a:rPr lang="en-US" dirty="0"/>
              <a:t>Practice</a:t>
            </a:r>
          </a:p>
        </p:txBody>
      </p:sp>
    </p:spTree>
    <p:extLst>
      <p:ext uri="{BB962C8B-B14F-4D97-AF65-F5344CB8AC3E}">
        <p14:creationId xmlns:p14="http://schemas.microsoft.com/office/powerpoint/2010/main" val="17253442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CLOSING CHECK-IN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76" y="1271780"/>
            <a:ext cx="4117086"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5369698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54</a:t>
            </a:fld>
            <a:endParaRPr lang="en-US" dirty="0"/>
          </a:p>
        </p:txBody>
      </p:sp>
      <p:sp>
        <p:nvSpPr>
          <p:cNvPr id="4" name="Title 3"/>
          <p:cNvSpPr>
            <a:spLocks noGrp="1"/>
          </p:cNvSpPr>
          <p:nvPr>
            <p:ph type="title"/>
          </p:nvPr>
        </p:nvSpPr>
        <p:spPr/>
        <p:txBody>
          <a:bodyPr/>
          <a:lstStyle/>
          <a:p>
            <a:r>
              <a:rPr lang="en-US" dirty="0"/>
              <a:t>What Is Your Energy Right Now?</a:t>
            </a:r>
          </a:p>
        </p:txBody>
      </p:sp>
      <p:grpSp>
        <p:nvGrpSpPr>
          <p:cNvPr id="20" name="Group 19"/>
          <p:cNvGrpSpPr/>
          <p:nvPr/>
        </p:nvGrpSpPr>
        <p:grpSpPr>
          <a:xfrm>
            <a:off x="916383" y="1747732"/>
            <a:ext cx="7323788" cy="4260480"/>
            <a:chOff x="916383" y="1747732"/>
            <a:chExt cx="7323788" cy="4260480"/>
          </a:xfrm>
        </p:grpSpPr>
        <p:sp>
          <p:nvSpPr>
            <p:cNvPr id="21" name="Rounded Rectangle 20"/>
            <p:cNvSpPr/>
            <p:nvPr/>
          </p:nvSpPr>
          <p:spPr bwMode="auto">
            <a:xfrm>
              <a:off x="91638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22" name="Straight Connector 21"/>
            <p:cNvCxnSpPr/>
            <p:nvPr/>
          </p:nvCxnSpPr>
          <p:spPr bwMode="auto">
            <a:xfrm flipH="1">
              <a:off x="2025282" y="2845876"/>
              <a:ext cx="5705" cy="1962547"/>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3" name="Triangle 22"/>
            <p:cNvSpPr/>
            <p:nvPr/>
          </p:nvSpPr>
          <p:spPr bwMode="auto">
            <a:xfrm rot="10800000">
              <a:off x="1878254" y="4808423"/>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4" name="TextBox 23"/>
            <p:cNvSpPr txBox="1"/>
            <p:nvPr/>
          </p:nvSpPr>
          <p:spPr>
            <a:xfrm>
              <a:off x="1079197" y="1865421"/>
              <a:ext cx="1903583" cy="707886"/>
            </a:xfrm>
            <a:prstGeom prst="rect">
              <a:avLst/>
            </a:prstGeom>
            <a:noFill/>
          </p:spPr>
          <p:txBody>
            <a:bodyPr wrap="square" rtlCol="0">
              <a:spAutoFit/>
            </a:bodyPr>
            <a:lstStyle/>
            <a:p>
              <a:pPr algn="ctr"/>
              <a:r>
                <a:rPr lang="en-US" sz="2000" b="1" dirty="0">
                  <a:solidFill>
                    <a:schemeClr val="accent3"/>
                  </a:solidFill>
                </a:rPr>
                <a:t>Totally Comfortable</a:t>
              </a:r>
            </a:p>
          </p:txBody>
        </p:sp>
        <p:sp>
          <p:nvSpPr>
            <p:cNvPr id="25" name="Triangle 24"/>
            <p:cNvSpPr/>
            <p:nvPr/>
          </p:nvSpPr>
          <p:spPr bwMode="auto">
            <a:xfrm>
              <a:off x="1878255" y="2596921"/>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6" name="TextBox 25"/>
            <p:cNvSpPr txBox="1"/>
            <p:nvPr/>
          </p:nvSpPr>
          <p:spPr>
            <a:xfrm>
              <a:off x="991515" y="5171005"/>
              <a:ext cx="2078947" cy="707886"/>
            </a:xfrm>
            <a:prstGeom prst="rect">
              <a:avLst/>
            </a:prstGeom>
            <a:noFill/>
          </p:spPr>
          <p:txBody>
            <a:bodyPr wrap="square" rtlCol="0">
              <a:spAutoFit/>
            </a:bodyPr>
            <a:lstStyle/>
            <a:p>
              <a:pPr algn="ctr"/>
              <a:r>
                <a:rPr lang="en-US" sz="2000" b="1" dirty="0">
                  <a:solidFill>
                    <a:schemeClr val="accent5"/>
                  </a:solidFill>
                </a:rPr>
                <a:t>Really Uncomfortable</a:t>
              </a:r>
            </a:p>
          </p:txBody>
        </p:sp>
        <p:sp>
          <p:nvSpPr>
            <p:cNvPr id="27" name="Rounded Rectangle 26"/>
            <p:cNvSpPr/>
            <p:nvPr/>
          </p:nvSpPr>
          <p:spPr bwMode="auto">
            <a:xfrm>
              <a:off x="602776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z</a:t>
              </a:r>
            </a:p>
          </p:txBody>
        </p:sp>
        <p:cxnSp>
          <p:nvCxnSpPr>
            <p:cNvPr id="28" name="Straight Connector 27"/>
            <p:cNvCxnSpPr/>
            <p:nvPr/>
          </p:nvCxnSpPr>
          <p:spPr bwMode="auto">
            <a:xfrm flipH="1">
              <a:off x="7136662" y="2772706"/>
              <a:ext cx="5705" cy="2206990"/>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9" name="Triangle 28"/>
            <p:cNvSpPr/>
            <p:nvPr/>
          </p:nvSpPr>
          <p:spPr bwMode="auto">
            <a:xfrm rot="10800000">
              <a:off x="6989634" y="4979696"/>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0" name="TextBox 29"/>
            <p:cNvSpPr txBox="1"/>
            <p:nvPr/>
          </p:nvSpPr>
          <p:spPr>
            <a:xfrm>
              <a:off x="6190577" y="2009533"/>
              <a:ext cx="1903583" cy="400110"/>
            </a:xfrm>
            <a:prstGeom prst="rect">
              <a:avLst/>
            </a:prstGeom>
            <a:noFill/>
          </p:spPr>
          <p:txBody>
            <a:bodyPr wrap="square" rtlCol="0">
              <a:spAutoFit/>
            </a:bodyPr>
            <a:lstStyle/>
            <a:p>
              <a:pPr algn="ctr"/>
              <a:r>
                <a:rPr lang="en-US" sz="2000" b="1" dirty="0">
                  <a:solidFill>
                    <a:schemeClr val="accent3"/>
                  </a:solidFill>
                </a:rPr>
                <a:t>Great Match</a:t>
              </a:r>
            </a:p>
          </p:txBody>
        </p:sp>
        <p:sp>
          <p:nvSpPr>
            <p:cNvPr id="31" name="Triangle 30"/>
            <p:cNvSpPr/>
            <p:nvPr/>
          </p:nvSpPr>
          <p:spPr bwMode="auto">
            <a:xfrm>
              <a:off x="6989635" y="2505645"/>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2" name="TextBox 31"/>
            <p:cNvSpPr txBox="1"/>
            <p:nvPr/>
          </p:nvSpPr>
          <p:spPr>
            <a:xfrm>
              <a:off x="6102895" y="5369438"/>
              <a:ext cx="2078947" cy="400110"/>
            </a:xfrm>
            <a:prstGeom prst="rect">
              <a:avLst/>
            </a:prstGeom>
            <a:noFill/>
          </p:spPr>
          <p:txBody>
            <a:bodyPr wrap="square" rtlCol="0">
              <a:spAutoFit/>
            </a:bodyPr>
            <a:lstStyle/>
            <a:p>
              <a:pPr algn="ctr"/>
              <a:r>
                <a:rPr lang="en-US" sz="2000" b="1" dirty="0">
                  <a:solidFill>
                    <a:schemeClr val="accent5"/>
                  </a:solidFill>
                </a:rPr>
                <a:t>Terrible Match</a:t>
              </a:r>
            </a:p>
          </p:txBody>
        </p:sp>
        <p:grpSp>
          <p:nvGrpSpPr>
            <p:cNvPr id="33" name="Group 32"/>
            <p:cNvGrpSpPr/>
            <p:nvPr/>
          </p:nvGrpSpPr>
          <p:grpSpPr>
            <a:xfrm>
              <a:off x="3695564" y="1747732"/>
              <a:ext cx="1765426" cy="4260480"/>
              <a:chOff x="3561881" y="1747732"/>
              <a:chExt cx="1765426" cy="4260480"/>
            </a:xfrm>
          </p:grpSpPr>
          <p:sp>
            <p:nvSpPr>
              <p:cNvPr id="34" name="Rounded Rectangle 33"/>
              <p:cNvSpPr/>
              <p:nvPr/>
            </p:nvSpPr>
            <p:spPr bwMode="auto">
              <a:xfrm>
                <a:off x="3561881" y="1747732"/>
                <a:ext cx="1765426"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nvGrpSpPr>
              <p:cNvPr id="35" name="Group 34"/>
              <p:cNvGrpSpPr/>
              <p:nvPr/>
            </p:nvGrpSpPr>
            <p:grpSpPr>
              <a:xfrm>
                <a:off x="3903739" y="1969604"/>
                <a:ext cx="1122445" cy="3769805"/>
                <a:chOff x="4443077" y="2425570"/>
                <a:chExt cx="1122445" cy="3769805"/>
              </a:xfrm>
            </p:grpSpPr>
            <p:grpSp>
              <p:nvGrpSpPr>
                <p:cNvPr id="36" name="Group 35"/>
                <p:cNvGrpSpPr/>
                <p:nvPr/>
              </p:nvGrpSpPr>
              <p:grpSpPr>
                <a:xfrm>
                  <a:off x="4443077" y="2662742"/>
                  <a:ext cx="1122445" cy="3532633"/>
                  <a:chOff x="4443077" y="2662742"/>
                  <a:chExt cx="1122445" cy="3532633"/>
                </a:xfrm>
              </p:grpSpPr>
              <p:sp>
                <p:nvSpPr>
                  <p:cNvPr id="38" name="Off-page Connector 37"/>
                  <p:cNvSpPr/>
                  <p:nvPr/>
                </p:nvSpPr>
                <p:spPr bwMode="auto">
                  <a:xfrm rot="5400000">
                    <a:off x="4978523" y="5197316"/>
                    <a:ext cx="350132" cy="823865"/>
                  </a:xfrm>
                  <a:prstGeom prst="flowChartOffpageConnector">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9" name="Off-page Connector 38"/>
                  <p:cNvSpPr/>
                  <p:nvPr/>
                </p:nvSpPr>
                <p:spPr bwMode="auto">
                  <a:xfrm rot="5400000">
                    <a:off x="4978523" y="3293512"/>
                    <a:ext cx="350132" cy="823865"/>
                  </a:xfrm>
                  <a:prstGeom prst="flowChartOffpageConnector">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0" name="Off-page Connector 39"/>
                  <p:cNvSpPr/>
                  <p:nvPr/>
                </p:nvSpPr>
                <p:spPr bwMode="auto">
                  <a:xfrm rot="5400000">
                    <a:off x="4978523" y="2666840"/>
                    <a:ext cx="350132" cy="823865"/>
                  </a:xfrm>
                  <a:prstGeom prst="flowChartOffpageConnector">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1" name="Off-page Connector 40"/>
                  <p:cNvSpPr/>
                  <p:nvPr/>
                </p:nvSpPr>
                <p:spPr bwMode="auto">
                  <a:xfrm rot="5400000">
                    <a:off x="4978523" y="4573471"/>
                    <a:ext cx="350132" cy="823865"/>
                  </a:xfrm>
                  <a:prstGeom prst="flowChartOffpageConnector">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2" name="Off-page Connector 41"/>
                  <p:cNvSpPr/>
                  <p:nvPr/>
                </p:nvSpPr>
                <p:spPr bwMode="auto">
                  <a:xfrm rot="5400000">
                    <a:off x="4978523" y="3920185"/>
                    <a:ext cx="350132" cy="823865"/>
                  </a:xfrm>
                  <a:prstGeom prst="flowChartOffpageConnector">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43" name="Straight Connector 42"/>
                  <p:cNvCxnSpPr/>
                  <p:nvPr/>
                </p:nvCxnSpPr>
                <p:spPr bwMode="auto">
                  <a:xfrm>
                    <a:off x="4590107" y="2662742"/>
                    <a:ext cx="0" cy="3295461"/>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4" name="Triangle 43"/>
                  <p:cNvSpPr/>
                  <p:nvPr/>
                </p:nvSpPr>
                <p:spPr bwMode="auto">
                  <a:xfrm rot="10800000">
                    <a:off x="4443077" y="5941878"/>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5" name="TextBox 44"/>
                  <p:cNvSpPr txBox="1"/>
                  <p:nvPr/>
                </p:nvSpPr>
                <p:spPr>
                  <a:xfrm>
                    <a:off x="4868407" y="2877228"/>
                    <a:ext cx="697115" cy="400110"/>
                  </a:xfrm>
                  <a:prstGeom prst="rect">
                    <a:avLst/>
                  </a:prstGeom>
                  <a:noFill/>
                </p:spPr>
                <p:txBody>
                  <a:bodyPr wrap="square" rtlCol="0">
                    <a:spAutoFit/>
                  </a:bodyPr>
                  <a:lstStyle/>
                  <a:p>
                    <a:pPr algn="ctr"/>
                    <a:r>
                      <a:rPr lang="en-US" sz="2000" b="1" dirty="0">
                        <a:solidFill>
                          <a:schemeClr val="bg1"/>
                        </a:solidFill>
                      </a:rPr>
                      <a:t>+10</a:t>
                    </a:r>
                  </a:p>
                </p:txBody>
              </p:sp>
              <p:sp>
                <p:nvSpPr>
                  <p:cNvPr id="46" name="TextBox 45"/>
                  <p:cNvSpPr txBox="1"/>
                  <p:nvPr/>
                </p:nvSpPr>
                <p:spPr>
                  <a:xfrm>
                    <a:off x="4868407" y="3507943"/>
                    <a:ext cx="697114" cy="400110"/>
                  </a:xfrm>
                  <a:prstGeom prst="rect">
                    <a:avLst/>
                  </a:prstGeom>
                  <a:noFill/>
                </p:spPr>
                <p:txBody>
                  <a:bodyPr wrap="square" rtlCol="0">
                    <a:spAutoFit/>
                  </a:bodyPr>
                  <a:lstStyle/>
                  <a:p>
                    <a:pPr algn="ctr"/>
                    <a:r>
                      <a:rPr lang="en-US" sz="2000" b="1" dirty="0">
                        <a:solidFill>
                          <a:schemeClr val="bg1"/>
                        </a:solidFill>
                      </a:rPr>
                      <a:t>+5</a:t>
                    </a:r>
                  </a:p>
                </p:txBody>
              </p:sp>
              <p:sp>
                <p:nvSpPr>
                  <p:cNvPr id="47" name="TextBox 46"/>
                  <p:cNvSpPr txBox="1"/>
                  <p:nvPr/>
                </p:nvSpPr>
                <p:spPr>
                  <a:xfrm>
                    <a:off x="4868407" y="4134357"/>
                    <a:ext cx="697114" cy="400110"/>
                  </a:xfrm>
                  <a:prstGeom prst="rect">
                    <a:avLst/>
                  </a:prstGeom>
                  <a:noFill/>
                </p:spPr>
                <p:txBody>
                  <a:bodyPr wrap="square" rtlCol="0">
                    <a:spAutoFit/>
                  </a:bodyPr>
                  <a:lstStyle/>
                  <a:p>
                    <a:pPr algn="ctr"/>
                    <a:r>
                      <a:rPr lang="en-US" sz="2000" b="1" dirty="0">
                        <a:solidFill>
                          <a:schemeClr val="bg1"/>
                        </a:solidFill>
                      </a:rPr>
                      <a:t>0</a:t>
                    </a:r>
                  </a:p>
                </p:txBody>
              </p:sp>
              <p:sp>
                <p:nvSpPr>
                  <p:cNvPr id="48" name="TextBox 47"/>
                  <p:cNvSpPr txBox="1"/>
                  <p:nvPr/>
                </p:nvSpPr>
                <p:spPr>
                  <a:xfrm>
                    <a:off x="4868406" y="4784705"/>
                    <a:ext cx="697115" cy="400110"/>
                  </a:xfrm>
                  <a:prstGeom prst="rect">
                    <a:avLst/>
                  </a:prstGeom>
                  <a:noFill/>
                </p:spPr>
                <p:txBody>
                  <a:bodyPr wrap="square" rtlCol="0">
                    <a:spAutoFit/>
                  </a:bodyPr>
                  <a:lstStyle/>
                  <a:p>
                    <a:pPr algn="ctr"/>
                    <a:r>
                      <a:rPr lang="en-US" sz="2000" b="1" dirty="0">
                        <a:solidFill>
                          <a:schemeClr val="bg1"/>
                        </a:solidFill>
                      </a:rPr>
                      <a:t>-5</a:t>
                    </a:r>
                  </a:p>
                </p:txBody>
              </p:sp>
              <p:sp>
                <p:nvSpPr>
                  <p:cNvPr id="49" name="TextBox 48"/>
                  <p:cNvSpPr txBox="1"/>
                  <p:nvPr/>
                </p:nvSpPr>
                <p:spPr>
                  <a:xfrm>
                    <a:off x="4947625" y="5401544"/>
                    <a:ext cx="617896" cy="400110"/>
                  </a:xfrm>
                  <a:prstGeom prst="rect">
                    <a:avLst/>
                  </a:prstGeom>
                  <a:noFill/>
                </p:spPr>
                <p:txBody>
                  <a:bodyPr wrap="square" rtlCol="0">
                    <a:spAutoFit/>
                  </a:bodyPr>
                  <a:lstStyle/>
                  <a:p>
                    <a:pPr algn="ctr"/>
                    <a:r>
                      <a:rPr lang="en-US" sz="2000" b="1" dirty="0">
                        <a:solidFill>
                          <a:schemeClr val="bg1"/>
                        </a:solidFill>
                      </a:rPr>
                      <a:t>-10</a:t>
                    </a:r>
                  </a:p>
                </p:txBody>
              </p:sp>
            </p:grpSp>
            <p:sp>
              <p:nvSpPr>
                <p:cNvPr id="37" name="Triangle 36"/>
                <p:cNvSpPr/>
                <p:nvPr/>
              </p:nvSpPr>
              <p:spPr bwMode="auto">
                <a:xfrm>
                  <a:off x="4443078" y="2425570"/>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grpSp>
      </p:grpSp>
    </p:spTree>
    <p:extLst>
      <p:ext uri="{BB962C8B-B14F-4D97-AF65-F5344CB8AC3E}">
        <p14:creationId xmlns:p14="http://schemas.microsoft.com/office/powerpoint/2010/main" val="20426177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0"/>
            <a:ext cx="7772400" cy="1861185"/>
          </a:xfrm>
        </p:spPr>
        <p:txBody>
          <a:bodyPr/>
          <a:lstStyle/>
          <a:p>
            <a:r>
              <a:rPr lang="en-US" sz="3000" b="1" dirty="0">
                <a:solidFill>
                  <a:schemeClr val="bg1"/>
                </a:solidFill>
              </a:rPr>
              <a:t>See you next time!</a:t>
            </a:r>
          </a:p>
        </p:txBody>
      </p:sp>
    </p:spTree>
    <p:extLst>
      <p:ext uri="{BB962C8B-B14F-4D97-AF65-F5344CB8AC3E}">
        <p14:creationId xmlns:p14="http://schemas.microsoft.com/office/powerpoint/2010/main" val="622911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5</a:t>
            </a:fld>
            <a:endParaRPr lang="en-US" dirty="0"/>
          </a:p>
        </p:txBody>
      </p:sp>
      <p:sp>
        <p:nvSpPr>
          <p:cNvPr id="3" name="Text Placeholder 2"/>
          <p:cNvSpPr>
            <a:spLocks noGrp="1"/>
          </p:cNvSpPr>
          <p:nvPr>
            <p:ph type="body" sz="quarter" idx="10"/>
          </p:nvPr>
        </p:nvSpPr>
        <p:spPr>
          <a:xfrm>
            <a:off x="1679448" y="2069592"/>
            <a:ext cx="5785104" cy="3886200"/>
          </a:xfrm>
        </p:spPr>
        <p:txBody>
          <a:bodyPr/>
          <a:lstStyle/>
          <a:p>
            <a:pPr marL="285750" indent="-285750">
              <a:spcAft>
                <a:spcPts val="1200"/>
              </a:spcAft>
              <a:buFont typeface="Arial" panose="020B0604020202020204" pitchFamily="34" charset="0"/>
              <a:buChar char="•"/>
            </a:pPr>
            <a:r>
              <a:rPr lang="en-US" dirty="0"/>
              <a:t>Break into small groups and take a moment to reflect on the group’s energy level. Is it primarily high, low or in the middle? Select a simple activity to do together that matches that energy. You may need to compromise to meet everyone’s needs</a:t>
            </a:r>
          </a:p>
          <a:p>
            <a:pPr marL="285750" indent="-285750">
              <a:spcAft>
                <a:spcPts val="1200"/>
              </a:spcAft>
              <a:buFont typeface="Arial" panose="020B0604020202020204" pitchFamily="34" charset="0"/>
              <a:buChar char="•"/>
            </a:pPr>
            <a:r>
              <a:rPr lang="en-US" dirty="0"/>
              <a:t>Teach your activity to the other groups</a:t>
            </a:r>
          </a:p>
          <a:p>
            <a:pPr marL="0" indent="0">
              <a:spcAft>
                <a:spcPts val="1200"/>
              </a:spcAft>
              <a:buNone/>
            </a:pPr>
            <a:endParaRPr lang="en-US" dirty="0"/>
          </a:p>
        </p:txBody>
      </p:sp>
      <p:sp>
        <p:nvSpPr>
          <p:cNvPr id="4" name="Title 3"/>
          <p:cNvSpPr>
            <a:spLocks noGrp="1"/>
          </p:cNvSpPr>
          <p:nvPr>
            <p:ph type="title"/>
          </p:nvPr>
        </p:nvSpPr>
        <p:spPr/>
        <p:txBody>
          <a:bodyPr/>
          <a:lstStyle/>
          <a:p>
            <a:r>
              <a:rPr lang="en-US" dirty="0"/>
              <a:t>Warm-Up </a:t>
            </a:r>
          </a:p>
        </p:txBody>
      </p:sp>
    </p:spTree>
    <p:extLst>
      <p:ext uri="{BB962C8B-B14F-4D97-AF65-F5344CB8AC3E}">
        <p14:creationId xmlns:p14="http://schemas.microsoft.com/office/powerpoint/2010/main" val="573732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OPENING CHECK-IN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76" y="1271780"/>
            <a:ext cx="4117086"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1533290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7</a:t>
            </a:fld>
            <a:endParaRPr lang="en-US" dirty="0"/>
          </a:p>
        </p:txBody>
      </p:sp>
      <p:sp>
        <p:nvSpPr>
          <p:cNvPr id="4" name="Title 3"/>
          <p:cNvSpPr>
            <a:spLocks noGrp="1"/>
          </p:cNvSpPr>
          <p:nvPr>
            <p:ph type="title"/>
          </p:nvPr>
        </p:nvSpPr>
        <p:spPr/>
        <p:txBody>
          <a:bodyPr/>
          <a:lstStyle/>
          <a:p>
            <a:r>
              <a:rPr lang="en-US" dirty="0"/>
              <a:t>What Is Your Energy Right Now?</a:t>
            </a:r>
          </a:p>
        </p:txBody>
      </p:sp>
      <p:grpSp>
        <p:nvGrpSpPr>
          <p:cNvPr id="20" name="Group 19"/>
          <p:cNvGrpSpPr/>
          <p:nvPr/>
        </p:nvGrpSpPr>
        <p:grpSpPr>
          <a:xfrm>
            <a:off x="916383" y="1882486"/>
            <a:ext cx="7323788" cy="4260480"/>
            <a:chOff x="916383" y="1882486"/>
            <a:chExt cx="7323788" cy="4260480"/>
          </a:xfrm>
        </p:grpSpPr>
        <p:sp>
          <p:nvSpPr>
            <p:cNvPr id="21" name="Rounded Rectangle 20"/>
            <p:cNvSpPr/>
            <p:nvPr/>
          </p:nvSpPr>
          <p:spPr bwMode="auto">
            <a:xfrm>
              <a:off x="916383" y="1882486"/>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22" name="Straight Connector 21"/>
            <p:cNvCxnSpPr/>
            <p:nvPr/>
          </p:nvCxnSpPr>
          <p:spPr bwMode="auto">
            <a:xfrm flipH="1">
              <a:off x="2025282" y="2980630"/>
              <a:ext cx="5705" cy="1962547"/>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3" name="Triangle 22"/>
            <p:cNvSpPr/>
            <p:nvPr/>
          </p:nvSpPr>
          <p:spPr bwMode="auto">
            <a:xfrm rot="10800000">
              <a:off x="1878254" y="4943177"/>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4" name="TextBox 23"/>
            <p:cNvSpPr txBox="1"/>
            <p:nvPr/>
          </p:nvSpPr>
          <p:spPr>
            <a:xfrm>
              <a:off x="1079197" y="2000175"/>
              <a:ext cx="1903583" cy="707886"/>
            </a:xfrm>
            <a:prstGeom prst="rect">
              <a:avLst/>
            </a:prstGeom>
            <a:noFill/>
          </p:spPr>
          <p:txBody>
            <a:bodyPr wrap="square" rtlCol="0">
              <a:spAutoFit/>
            </a:bodyPr>
            <a:lstStyle/>
            <a:p>
              <a:pPr algn="ctr"/>
              <a:r>
                <a:rPr lang="en-US" sz="2000" b="1" dirty="0">
                  <a:solidFill>
                    <a:schemeClr val="accent3"/>
                  </a:solidFill>
                </a:rPr>
                <a:t>Totally Comfortable</a:t>
              </a:r>
            </a:p>
          </p:txBody>
        </p:sp>
        <p:sp>
          <p:nvSpPr>
            <p:cNvPr id="25" name="Triangle 24"/>
            <p:cNvSpPr/>
            <p:nvPr/>
          </p:nvSpPr>
          <p:spPr bwMode="auto">
            <a:xfrm>
              <a:off x="1878255" y="2731675"/>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6" name="TextBox 25"/>
            <p:cNvSpPr txBox="1"/>
            <p:nvPr/>
          </p:nvSpPr>
          <p:spPr>
            <a:xfrm>
              <a:off x="991515" y="5305759"/>
              <a:ext cx="2078947" cy="707886"/>
            </a:xfrm>
            <a:prstGeom prst="rect">
              <a:avLst/>
            </a:prstGeom>
            <a:noFill/>
          </p:spPr>
          <p:txBody>
            <a:bodyPr wrap="square" rtlCol="0">
              <a:spAutoFit/>
            </a:bodyPr>
            <a:lstStyle/>
            <a:p>
              <a:pPr algn="ctr"/>
              <a:r>
                <a:rPr lang="en-US" sz="2000" b="1" dirty="0">
                  <a:solidFill>
                    <a:schemeClr val="accent5"/>
                  </a:solidFill>
                </a:rPr>
                <a:t>Really Uncomfortable</a:t>
              </a:r>
            </a:p>
          </p:txBody>
        </p:sp>
        <p:sp>
          <p:nvSpPr>
            <p:cNvPr id="27" name="Rounded Rectangle 26"/>
            <p:cNvSpPr/>
            <p:nvPr/>
          </p:nvSpPr>
          <p:spPr bwMode="auto">
            <a:xfrm>
              <a:off x="6027763" y="1882486"/>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z</a:t>
              </a:r>
            </a:p>
          </p:txBody>
        </p:sp>
        <p:cxnSp>
          <p:nvCxnSpPr>
            <p:cNvPr id="28" name="Straight Connector 27"/>
            <p:cNvCxnSpPr/>
            <p:nvPr/>
          </p:nvCxnSpPr>
          <p:spPr bwMode="auto">
            <a:xfrm flipH="1">
              <a:off x="7136662" y="2907460"/>
              <a:ext cx="5705" cy="2206990"/>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9" name="Triangle 28"/>
            <p:cNvSpPr/>
            <p:nvPr/>
          </p:nvSpPr>
          <p:spPr bwMode="auto">
            <a:xfrm rot="10800000">
              <a:off x="6989634" y="5114450"/>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0" name="TextBox 29"/>
            <p:cNvSpPr txBox="1"/>
            <p:nvPr/>
          </p:nvSpPr>
          <p:spPr>
            <a:xfrm>
              <a:off x="6190577" y="2144287"/>
              <a:ext cx="1903583" cy="400110"/>
            </a:xfrm>
            <a:prstGeom prst="rect">
              <a:avLst/>
            </a:prstGeom>
            <a:noFill/>
          </p:spPr>
          <p:txBody>
            <a:bodyPr wrap="square" rtlCol="0">
              <a:spAutoFit/>
            </a:bodyPr>
            <a:lstStyle/>
            <a:p>
              <a:pPr algn="ctr"/>
              <a:r>
                <a:rPr lang="en-US" sz="2000" b="1" dirty="0">
                  <a:solidFill>
                    <a:schemeClr val="accent3"/>
                  </a:solidFill>
                </a:rPr>
                <a:t>Great Match</a:t>
              </a:r>
            </a:p>
          </p:txBody>
        </p:sp>
        <p:sp>
          <p:nvSpPr>
            <p:cNvPr id="31" name="Triangle 30"/>
            <p:cNvSpPr/>
            <p:nvPr/>
          </p:nvSpPr>
          <p:spPr bwMode="auto">
            <a:xfrm>
              <a:off x="6989635" y="2640399"/>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2" name="TextBox 31"/>
            <p:cNvSpPr txBox="1"/>
            <p:nvPr/>
          </p:nvSpPr>
          <p:spPr>
            <a:xfrm>
              <a:off x="6102895" y="5504192"/>
              <a:ext cx="2078947" cy="400110"/>
            </a:xfrm>
            <a:prstGeom prst="rect">
              <a:avLst/>
            </a:prstGeom>
            <a:noFill/>
          </p:spPr>
          <p:txBody>
            <a:bodyPr wrap="square" rtlCol="0">
              <a:spAutoFit/>
            </a:bodyPr>
            <a:lstStyle/>
            <a:p>
              <a:pPr algn="ctr"/>
              <a:r>
                <a:rPr lang="en-US" sz="2000" b="1" dirty="0">
                  <a:solidFill>
                    <a:schemeClr val="accent5"/>
                  </a:solidFill>
                </a:rPr>
                <a:t>Terrible Match</a:t>
              </a:r>
            </a:p>
          </p:txBody>
        </p:sp>
        <p:grpSp>
          <p:nvGrpSpPr>
            <p:cNvPr id="33" name="Group 32"/>
            <p:cNvGrpSpPr/>
            <p:nvPr/>
          </p:nvGrpSpPr>
          <p:grpSpPr>
            <a:xfrm>
              <a:off x="3695564" y="1882486"/>
              <a:ext cx="1765426" cy="4260480"/>
              <a:chOff x="3561881" y="1747732"/>
              <a:chExt cx="1765426" cy="4260480"/>
            </a:xfrm>
          </p:grpSpPr>
          <p:sp>
            <p:nvSpPr>
              <p:cNvPr id="34" name="Rounded Rectangle 33"/>
              <p:cNvSpPr/>
              <p:nvPr/>
            </p:nvSpPr>
            <p:spPr bwMode="auto">
              <a:xfrm>
                <a:off x="3561881" y="1747732"/>
                <a:ext cx="1765426"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nvGrpSpPr>
              <p:cNvPr id="35" name="Group 34"/>
              <p:cNvGrpSpPr/>
              <p:nvPr/>
            </p:nvGrpSpPr>
            <p:grpSpPr>
              <a:xfrm>
                <a:off x="3903739" y="1969604"/>
                <a:ext cx="1122445" cy="3769805"/>
                <a:chOff x="4443077" y="2425570"/>
                <a:chExt cx="1122445" cy="3769805"/>
              </a:xfrm>
            </p:grpSpPr>
            <p:grpSp>
              <p:nvGrpSpPr>
                <p:cNvPr id="36" name="Group 35"/>
                <p:cNvGrpSpPr/>
                <p:nvPr/>
              </p:nvGrpSpPr>
              <p:grpSpPr>
                <a:xfrm>
                  <a:off x="4443077" y="2662742"/>
                  <a:ext cx="1122445" cy="3532633"/>
                  <a:chOff x="4443077" y="2662742"/>
                  <a:chExt cx="1122445" cy="3532633"/>
                </a:xfrm>
              </p:grpSpPr>
              <p:sp>
                <p:nvSpPr>
                  <p:cNvPr id="38" name="Off-page Connector 37"/>
                  <p:cNvSpPr/>
                  <p:nvPr/>
                </p:nvSpPr>
                <p:spPr bwMode="auto">
                  <a:xfrm rot="5400000">
                    <a:off x="4978523" y="5197316"/>
                    <a:ext cx="350132" cy="823865"/>
                  </a:xfrm>
                  <a:prstGeom prst="flowChartOffpageConnector">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9" name="Off-page Connector 38"/>
                  <p:cNvSpPr/>
                  <p:nvPr/>
                </p:nvSpPr>
                <p:spPr bwMode="auto">
                  <a:xfrm rot="5400000">
                    <a:off x="4978523" y="3293512"/>
                    <a:ext cx="350132" cy="823865"/>
                  </a:xfrm>
                  <a:prstGeom prst="flowChartOffpageConnector">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0" name="Off-page Connector 39"/>
                  <p:cNvSpPr/>
                  <p:nvPr/>
                </p:nvSpPr>
                <p:spPr bwMode="auto">
                  <a:xfrm rot="5400000">
                    <a:off x="4978523" y="2666840"/>
                    <a:ext cx="350132" cy="823865"/>
                  </a:xfrm>
                  <a:prstGeom prst="flowChartOffpageConnector">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1" name="Off-page Connector 40"/>
                  <p:cNvSpPr/>
                  <p:nvPr/>
                </p:nvSpPr>
                <p:spPr bwMode="auto">
                  <a:xfrm rot="5400000">
                    <a:off x="4978523" y="4573471"/>
                    <a:ext cx="350132" cy="823865"/>
                  </a:xfrm>
                  <a:prstGeom prst="flowChartOffpageConnector">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2" name="Off-page Connector 41"/>
                  <p:cNvSpPr/>
                  <p:nvPr/>
                </p:nvSpPr>
                <p:spPr bwMode="auto">
                  <a:xfrm rot="5400000">
                    <a:off x="4978523" y="3920185"/>
                    <a:ext cx="350132" cy="823865"/>
                  </a:xfrm>
                  <a:prstGeom prst="flowChartOffpageConnector">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43" name="Straight Connector 42"/>
                  <p:cNvCxnSpPr/>
                  <p:nvPr/>
                </p:nvCxnSpPr>
                <p:spPr bwMode="auto">
                  <a:xfrm>
                    <a:off x="4590107" y="2662742"/>
                    <a:ext cx="0" cy="3295461"/>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4" name="Triangle 43"/>
                  <p:cNvSpPr/>
                  <p:nvPr/>
                </p:nvSpPr>
                <p:spPr bwMode="auto">
                  <a:xfrm rot="10800000">
                    <a:off x="4443077" y="5941878"/>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5" name="TextBox 44"/>
                  <p:cNvSpPr txBox="1"/>
                  <p:nvPr/>
                </p:nvSpPr>
                <p:spPr>
                  <a:xfrm>
                    <a:off x="4868407" y="2877228"/>
                    <a:ext cx="697115" cy="400110"/>
                  </a:xfrm>
                  <a:prstGeom prst="rect">
                    <a:avLst/>
                  </a:prstGeom>
                  <a:noFill/>
                </p:spPr>
                <p:txBody>
                  <a:bodyPr wrap="square" rtlCol="0">
                    <a:spAutoFit/>
                  </a:bodyPr>
                  <a:lstStyle/>
                  <a:p>
                    <a:pPr algn="ctr"/>
                    <a:r>
                      <a:rPr lang="en-US" sz="2000" b="1" dirty="0">
                        <a:solidFill>
                          <a:schemeClr val="bg1"/>
                        </a:solidFill>
                      </a:rPr>
                      <a:t>+10</a:t>
                    </a:r>
                  </a:p>
                </p:txBody>
              </p:sp>
              <p:sp>
                <p:nvSpPr>
                  <p:cNvPr id="46" name="TextBox 45"/>
                  <p:cNvSpPr txBox="1"/>
                  <p:nvPr/>
                </p:nvSpPr>
                <p:spPr>
                  <a:xfrm>
                    <a:off x="4868407" y="3507943"/>
                    <a:ext cx="697114" cy="400110"/>
                  </a:xfrm>
                  <a:prstGeom prst="rect">
                    <a:avLst/>
                  </a:prstGeom>
                  <a:noFill/>
                </p:spPr>
                <p:txBody>
                  <a:bodyPr wrap="square" rtlCol="0">
                    <a:spAutoFit/>
                  </a:bodyPr>
                  <a:lstStyle/>
                  <a:p>
                    <a:pPr algn="ctr"/>
                    <a:r>
                      <a:rPr lang="en-US" sz="2000" b="1" dirty="0">
                        <a:solidFill>
                          <a:schemeClr val="bg1"/>
                        </a:solidFill>
                      </a:rPr>
                      <a:t>+5</a:t>
                    </a:r>
                  </a:p>
                </p:txBody>
              </p:sp>
              <p:sp>
                <p:nvSpPr>
                  <p:cNvPr id="47" name="TextBox 46"/>
                  <p:cNvSpPr txBox="1"/>
                  <p:nvPr/>
                </p:nvSpPr>
                <p:spPr>
                  <a:xfrm>
                    <a:off x="4868407" y="4134357"/>
                    <a:ext cx="697114" cy="400110"/>
                  </a:xfrm>
                  <a:prstGeom prst="rect">
                    <a:avLst/>
                  </a:prstGeom>
                  <a:noFill/>
                </p:spPr>
                <p:txBody>
                  <a:bodyPr wrap="square" rtlCol="0">
                    <a:spAutoFit/>
                  </a:bodyPr>
                  <a:lstStyle/>
                  <a:p>
                    <a:pPr algn="ctr"/>
                    <a:r>
                      <a:rPr lang="en-US" sz="2000" b="1" dirty="0">
                        <a:solidFill>
                          <a:schemeClr val="bg1"/>
                        </a:solidFill>
                      </a:rPr>
                      <a:t>0</a:t>
                    </a:r>
                  </a:p>
                </p:txBody>
              </p:sp>
              <p:sp>
                <p:nvSpPr>
                  <p:cNvPr id="48" name="TextBox 47"/>
                  <p:cNvSpPr txBox="1"/>
                  <p:nvPr/>
                </p:nvSpPr>
                <p:spPr>
                  <a:xfrm>
                    <a:off x="4868406" y="4784705"/>
                    <a:ext cx="697115" cy="400110"/>
                  </a:xfrm>
                  <a:prstGeom prst="rect">
                    <a:avLst/>
                  </a:prstGeom>
                  <a:noFill/>
                </p:spPr>
                <p:txBody>
                  <a:bodyPr wrap="square" rtlCol="0">
                    <a:spAutoFit/>
                  </a:bodyPr>
                  <a:lstStyle/>
                  <a:p>
                    <a:pPr algn="ctr"/>
                    <a:r>
                      <a:rPr lang="en-US" sz="2000" b="1" dirty="0">
                        <a:solidFill>
                          <a:schemeClr val="bg1"/>
                        </a:solidFill>
                      </a:rPr>
                      <a:t>-5</a:t>
                    </a:r>
                  </a:p>
                </p:txBody>
              </p:sp>
              <p:sp>
                <p:nvSpPr>
                  <p:cNvPr id="49" name="TextBox 48"/>
                  <p:cNvSpPr txBox="1"/>
                  <p:nvPr/>
                </p:nvSpPr>
                <p:spPr>
                  <a:xfrm>
                    <a:off x="4947625" y="5401544"/>
                    <a:ext cx="617896" cy="400110"/>
                  </a:xfrm>
                  <a:prstGeom prst="rect">
                    <a:avLst/>
                  </a:prstGeom>
                  <a:noFill/>
                </p:spPr>
                <p:txBody>
                  <a:bodyPr wrap="square" rtlCol="0">
                    <a:spAutoFit/>
                  </a:bodyPr>
                  <a:lstStyle/>
                  <a:p>
                    <a:pPr algn="ctr"/>
                    <a:r>
                      <a:rPr lang="en-US" sz="2000" b="1" dirty="0">
                        <a:solidFill>
                          <a:schemeClr val="bg1"/>
                        </a:solidFill>
                      </a:rPr>
                      <a:t>-10</a:t>
                    </a:r>
                  </a:p>
                </p:txBody>
              </p:sp>
            </p:grpSp>
            <p:sp>
              <p:nvSpPr>
                <p:cNvPr id="37" name="Triangle 36"/>
                <p:cNvSpPr/>
                <p:nvPr/>
              </p:nvSpPr>
              <p:spPr bwMode="auto">
                <a:xfrm>
                  <a:off x="4443078" y="2425570"/>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grpSp>
      </p:grpSp>
    </p:spTree>
    <p:extLst>
      <p:ext uri="{BB962C8B-B14F-4D97-AF65-F5344CB8AC3E}">
        <p14:creationId xmlns:p14="http://schemas.microsoft.com/office/powerpoint/2010/main" val="3736292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8</a:t>
            </a:fld>
            <a:endParaRPr lang="en-US" dirty="0"/>
          </a:p>
        </p:txBody>
      </p:sp>
      <p:sp>
        <p:nvSpPr>
          <p:cNvPr id="7" name="Title 3"/>
          <p:cNvSpPr>
            <a:spLocks noGrp="1"/>
          </p:cNvSpPr>
          <p:nvPr>
            <p:ph type="title"/>
          </p:nvPr>
        </p:nvSpPr>
        <p:spPr>
          <a:xfrm>
            <a:off x="457200" y="274638"/>
            <a:ext cx="8229600" cy="1020762"/>
          </a:xfrm>
        </p:spPr>
        <p:txBody>
          <a:bodyPr/>
          <a:lstStyle/>
          <a:p>
            <a:r>
              <a:rPr lang="en-US" dirty="0"/>
              <a:t>Get Comfortable</a:t>
            </a:r>
          </a:p>
        </p:txBody>
      </p:sp>
      <p:sp>
        <p:nvSpPr>
          <p:cNvPr id="8" name="Text Placeholder 2"/>
          <p:cNvSpPr>
            <a:spLocks noGrp="1"/>
          </p:cNvSpPr>
          <p:nvPr>
            <p:ph type="body" sz="quarter" idx="10"/>
          </p:nvPr>
        </p:nvSpPr>
        <p:spPr>
          <a:xfrm>
            <a:off x="1295400" y="2067025"/>
            <a:ext cx="6553200" cy="3886200"/>
          </a:xfrm>
        </p:spPr>
        <p:txBody>
          <a:bodyPr/>
          <a:lstStyle/>
          <a:p>
            <a:pPr>
              <a:lnSpc>
                <a:spcPct val="100000"/>
              </a:lnSpc>
              <a:spcAft>
                <a:spcPts val="1800"/>
              </a:spcAft>
              <a:buSzPct val="100000"/>
            </a:pPr>
            <a:r>
              <a:rPr lang="en-US" dirty="0"/>
              <a:t>If your energy is comfortable and a good match, great!</a:t>
            </a:r>
          </a:p>
          <a:p>
            <a:pPr>
              <a:lnSpc>
                <a:spcPct val="100000"/>
              </a:lnSpc>
              <a:spcAft>
                <a:spcPts val="1800"/>
              </a:spcAft>
              <a:buSzPct val="100000"/>
            </a:pPr>
            <a:r>
              <a:rPr lang="en-US" dirty="0"/>
              <a:t>If not, </a:t>
            </a:r>
            <a:r>
              <a:rPr lang="en-US" b="1" dirty="0">
                <a:solidFill>
                  <a:schemeClr val="accent3"/>
                </a:solidFill>
              </a:rPr>
              <a:t>what can you do to get it there</a:t>
            </a:r>
            <a:r>
              <a:rPr lang="en-US" dirty="0"/>
              <a:t>?</a:t>
            </a:r>
          </a:p>
        </p:txBody>
      </p:sp>
    </p:spTree>
    <p:extLst>
      <p:ext uri="{BB962C8B-B14F-4D97-AF65-F5344CB8AC3E}">
        <p14:creationId xmlns:p14="http://schemas.microsoft.com/office/powerpoint/2010/main" val="913812156"/>
      </p:ext>
    </p:extLst>
  </p:cSld>
  <p:clrMapOvr>
    <a:masterClrMapping/>
  </p:clrMapOvr>
</p:sld>
</file>

<file path=ppt/theme/theme1.xml><?xml version="1.0" encoding="utf-8"?>
<a:theme xmlns:a="http://schemas.openxmlformats.org/drawingml/2006/main" name="2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ECF_ColorPalette_Office_r1">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0808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80808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C0C0C0"/>
        </a:lt2>
        <a:accent1>
          <a:srgbClr val="B72C00"/>
        </a:accent1>
        <a:accent2>
          <a:srgbClr val="006666"/>
        </a:accent2>
        <a:accent3>
          <a:srgbClr val="FFFFFF"/>
        </a:accent3>
        <a:accent4>
          <a:srgbClr val="000000"/>
        </a:accent4>
        <a:accent5>
          <a:srgbClr val="D8ACAA"/>
        </a:accent5>
        <a:accent6>
          <a:srgbClr val="005C5C"/>
        </a:accent6>
        <a:hlink>
          <a:srgbClr val="3D97AF"/>
        </a:hlink>
        <a:folHlink>
          <a:srgbClr val="E2E1C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C0C0C0"/>
        </a:lt2>
        <a:accent1>
          <a:srgbClr val="B72C00"/>
        </a:accent1>
        <a:accent2>
          <a:srgbClr val="0000FF"/>
        </a:accent2>
        <a:accent3>
          <a:srgbClr val="FFFFFF"/>
        </a:accent3>
        <a:accent4>
          <a:srgbClr val="000000"/>
        </a:accent4>
        <a:accent5>
          <a:srgbClr val="D8ACAA"/>
        </a:accent5>
        <a:accent6>
          <a:srgbClr val="0000E7"/>
        </a:accent6>
        <a:hlink>
          <a:srgbClr val="3D97AF"/>
        </a:hlink>
        <a:folHlink>
          <a:srgbClr val="E2E1C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9A96110ACDB5428B13BAB874E3215B" ma:contentTypeVersion="0" ma:contentTypeDescription="Create a new document." ma:contentTypeScope="" ma:versionID="4fab5cec9f4742c53e04ba51c40e5325">
  <xsd:schema xmlns:xsd="http://www.w3.org/2001/XMLSchema" xmlns:xs="http://www.w3.org/2001/XMLSchema" xmlns:p="http://schemas.microsoft.com/office/2006/metadata/properties" targetNamespace="http://schemas.microsoft.com/office/2006/metadata/properties" ma:root="true" ma:fieldsID="a4dacf80bf3dc4653b5ffcc0cf5ce85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239B419-7817-410E-8951-AD9E0C898A99}">
  <ds:schemaRefs>
    <ds:schemaRef ds:uri="http://schemas.openxmlformats.org/package/2006/metadata/core-properties"/>
    <ds:schemaRef ds:uri="http://purl.org/dc/elements/1.1/"/>
    <ds:schemaRef ds:uri="http://schemas.microsoft.com/office/2006/documentManagement/types"/>
    <ds:schemaRef ds:uri="http://schemas.microsoft.com/office/infopath/2007/PartnerControls"/>
    <ds:schemaRef ds:uri="http://purl.org/dc/dcmitype/"/>
    <ds:schemaRef ds:uri="http://purl.org/dc/term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7087737-6343-4534-925B-8F1191AEB8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8D57F3BB-5A1E-4C49-B3E6-6D0BD58253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E2S ppt Theme Experiment.thmx</Template>
  <TotalTime>22110</TotalTime>
  <Words>2759</Words>
  <Application>Microsoft Macintosh PowerPoint</Application>
  <PresentationFormat>On-screen Show (4:3)</PresentationFormat>
  <Paragraphs>299</Paragraphs>
  <Slides>56</Slides>
  <Notes>6</Notes>
  <HiddenSlides>0</HiddenSlides>
  <MMClips>0</MMClips>
  <ScaleCrop>false</ScaleCrop>
  <HeadingPairs>
    <vt:vector size="4" baseType="variant">
      <vt:variant>
        <vt:lpstr>Theme</vt:lpstr>
      </vt:variant>
      <vt:variant>
        <vt:i4>4</vt:i4>
      </vt:variant>
      <vt:variant>
        <vt:lpstr>Slide Titles</vt:lpstr>
      </vt:variant>
      <vt:variant>
        <vt:i4>56</vt:i4>
      </vt:variant>
    </vt:vector>
  </HeadingPairs>
  <TitlesOfParts>
    <vt:vector size="60" baseType="lpstr">
      <vt:lpstr>2_Office Theme</vt:lpstr>
      <vt:lpstr>AECF_ColorPalette_Office_r1</vt:lpstr>
      <vt:lpstr>3_Office Theme</vt:lpstr>
      <vt:lpstr>4_Office Theme</vt:lpstr>
      <vt:lpstr>PowerPoint Presentation</vt:lpstr>
      <vt:lpstr>PowerPoint Presentation</vt:lpstr>
      <vt:lpstr>ARC Reflections</vt:lpstr>
      <vt:lpstr>Welcome</vt:lpstr>
      <vt:lpstr>WARM-UP</vt:lpstr>
      <vt:lpstr>Warm-Up </vt:lpstr>
      <vt:lpstr>PowerPoint Presentation</vt:lpstr>
      <vt:lpstr>What Is Your Energy Right Now?</vt:lpstr>
      <vt:lpstr>Get Comfortable</vt:lpstr>
      <vt:lpstr>PowerPoint Presentation</vt:lpstr>
      <vt:lpstr>Review</vt:lpstr>
      <vt:lpstr>Report Back</vt:lpstr>
      <vt:lpstr>PowerPoint Presentation</vt:lpstr>
      <vt:lpstr>Let’s Talk About Soothing</vt:lpstr>
      <vt:lpstr>Ways We Regulate Infants</vt:lpstr>
      <vt:lpstr>Additional Ways We Regulate Infants</vt:lpstr>
      <vt:lpstr>What Does All of This Do?</vt:lpstr>
      <vt:lpstr>When This Continues Over Time, Children Learn</vt:lpstr>
      <vt:lpstr>What about the children and teens who get very little of this? </vt:lpstr>
      <vt:lpstr>Difficulty Understanding Feelings</vt:lpstr>
      <vt:lpstr>Difficulty Communicating Feelings</vt:lpstr>
      <vt:lpstr>Difficulty Managing Feelings</vt:lpstr>
      <vt:lpstr>All of This Is Harder When a Child (and Maybe You) Are on the Express Road</vt:lpstr>
      <vt:lpstr>Let’s think about Olivia… </vt:lpstr>
      <vt:lpstr>Olivia</vt:lpstr>
      <vt:lpstr>Olivia’s Story</vt:lpstr>
      <vt:lpstr>Olivia’s Foster Parents</vt:lpstr>
      <vt:lpstr>A Recap</vt:lpstr>
      <vt:lpstr>Let’s take this step by step </vt:lpstr>
      <vt:lpstr>First Set of Tools: The Foundation for Regulation</vt:lpstr>
      <vt:lpstr>Using Your Detective Skills</vt:lpstr>
      <vt:lpstr> Being a Detective to Learn and Read a Child’s Patterns</vt:lpstr>
      <vt:lpstr>Daily Routines and Rhythms</vt:lpstr>
      <vt:lpstr>Use Routines to Target</vt:lpstr>
      <vt:lpstr>Olivia’s New Routine</vt:lpstr>
      <vt:lpstr>Ongoing Activities</vt:lpstr>
      <vt:lpstr>Foundational Regulation Strategies</vt:lpstr>
      <vt:lpstr>Second Set of Tools: In-the-Moment Regulation</vt:lpstr>
      <vt:lpstr>Olivia</vt:lpstr>
      <vt:lpstr>Catch the Moment</vt:lpstr>
      <vt:lpstr>Check In With Yourself</vt:lpstr>
      <vt:lpstr>Be a Mirror</vt:lpstr>
      <vt:lpstr>Meet the Need</vt:lpstr>
      <vt:lpstr>When Olivia Is Upset</vt:lpstr>
      <vt:lpstr>Support a Child’s or Teen’s Use of Self-Regulation Tools</vt:lpstr>
      <vt:lpstr>Allow Control and Choice</vt:lpstr>
      <vt:lpstr>Reconnect When Everyone Is Calm</vt:lpstr>
      <vt:lpstr>Wrap-Up</vt:lpstr>
      <vt:lpstr>PowerPoint Presentation</vt:lpstr>
      <vt:lpstr>Question</vt:lpstr>
      <vt:lpstr>PowerPoint Presentation</vt:lpstr>
      <vt:lpstr>PowerPoint Presentation</vt:lpstr>
      <vt:lpstr>Practice</vt:lpstr>
      <vt:lpstr>PowerPoint Presentation</vt:lpstr>
      <vt:lpstr>What Is Your Energy Right Now?</vt:lpstr>
      <vt:lpstr>See you next time!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zippie</dc:creator>
  <cp:lastModifiedBy>Kathryn Shagas</cp:lastModifiedBy>
  <cp:revision>295</cp:revision>
  <cp:lastPrinted>2017-08-25T16:41:14Z</cp:lastPrinted>
  <dcterms:created xsi:type="dcterms:W3CDTF">2012-07-31T09:32:17Z</dcterms:created>
  <dcterms:modified xsi:type="dcterms:W3CDTF">2017-09-22T19:52:22Z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0x010100D49A96110ACDB5428B13BAB874E3215B</vt:lpwstr>
  </property>
</Properties>
</file>