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94" r:id="rId4"/>
    <p:sldMasterId id="2147483773" r:id="rId5"/>
    <p:sldMasterId id="2147483787" r:id="rId6"/>
    <p:sldMasterId id="2147483804" r:id="rId7"/>
  </p:sldMasterIdLst>
  <p:notesMasterIdLst>
    <p:notesMasterId r:id="rId55"/>
  </p:notesMasterIdLst>
  <p:handoutMasterIdLst>
    <p:handoutMasterId r:id="rId56"/>
  </p:handoutMasterIdLst>
  <p:sldIdLst>
    <p:sldId id="344" r:id="rId8"/>
    <p:sldId id="345" r:id="rId9"/>
    <p:sldId id="278" r:id="rId10"/>
    <p:sldId id="279" r:id="rId11"/>
    <p:sldId id="284" r:id="rId12"/>
    <p:sldId id="280" r:id="rId13"/>
    <p:sldId id="285" r:id="rId14"/>
    <p:sldId id="342" r:id="rId15"/>
    <p:sldId id="287" r:id="rId16"/>
    <p:sldId id="323" r:id="rId17"/>
    <p:sldId id="324" r:id="rId18"/>
    <p:sldId id="325" r:id="rId19"/>
    <p:sldId id="292" r:id="rId20"/>
    <p:sldId id="341" r:id="rId21"/>
    <p:sldId id="290" r:id="rId22"/>
    <p:sldId id="291" r:id="rId23"/>
    <p:sldId id="293" r:id="rId24"/>
    <p:sldId id="326" r:id="rId25"/>
    <p:sldId id="294" r:id="rId26"/>
    <p:sldId id="295" r:id="rId27"/>
    <p:sldId id="327" r:id="rId28"/>
    <p:sldId id="340" r:id="rId29"/>
    <p:sldId id="296" r:id="rId30"/>
    <p:sldId id="329" r:id="rId31"/>
    <p:sldId id="330" r:id="rId32"/>
    <p:sldId id="298" r:id="rId33"/>
    <p:sldId id="299" r:id="rId34"/>
    <p:sldId id="332" r:id="rId35"/>
    <p:sldId id="346" r:id="rId36"/>
    <p:sldId id="333" r:id="rId37"/>
    <p:sldId id="334" r:id="rId38"/>
    <p:sldId id="301" r:id="rId39"/>
    <p:sldId id="302" r:id="rId40"/>
    <p:sldId id="304" r:id="rId41"/>
    <p:sldId id="305" r:id="rId42"/>
    <p:sldId id="306" r:id="rId43"/>
    <p:sldId id="307" r:id="rId44"/>
    <p:sldId id="336" r:id="rId45"/>
    <p:sldId id="338" r:id="rId46"/>
    <p:sldId id="315" r:id="rId47"/>
    <p:sldId id="314" r:id="rId48"/>
    <p:sldId id="317" r:id="rId49"/>
    <p:sldId id="347" r:id="rId50"/>
    <p:sldId id="337" r:id="rId51"/>
    <p:sldId id="319" r:id="rId52"/>
    <p:sldId id="343" r:id="rId53"/>
    <p:sldId id="321" r:id="rId54"/>
  </p:sldIdLst>
  <p:sldSz cx="9144000" cy="6858000" type="screen4x3"/>
  <p:notesSz cx="6934200" cy="9220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ate Alter" initials="KA [3]" lastIdx="1" clrIdx="6">
    <p:extLst/>
  </p:cmAuthor>
  <p:cmAuthor id="1" name="Kristin Coffey" initials="KC" lastIdx="3" clrIdx="0">
    <p:extLst/>
  </p:cmAuthor>
  <p:cmAuthor id="8" name="Kate Alter" initials="KA [4]" lastIdx="1" clrIdx="7">
    <p:extLst/>
  </p:cmAuthor>
  <p:cmAuthor id="2" name="Kristin Coffey" initials="KC [2]" lastIdx="1" clrIdx="1">
    <p:extLst/>
  </p:cmAuthor>
  <p:cmAuthor id="9" name="Kate Alter" initials="KA [5]" lastIdx="1" clrIdx="8">
    <p:extLst/>
  </p:cmAuthor>
  <p:cmAuthor id="3" name="Kristin Coffey" initials="KC [3]" lastIdx="1" clrIdx="2">
    <p:extLst/>
  </p:cmAuthor>
  <p:cmAuthor id="10" name="Kate Alter" initials="KA [6]" lastIdx="1" clrIdx="9">
    <p:extLst/>
  </p:cmAuthor>
  <p:cmAuthor id="4" name="Kristin Coffey" initials="KC [4]" lastIdx="1" clrIdx="3">
    <p:extLst/>
  </p:cmAuthor>
  <p:cmAuthor id="11" name="Leah Glasheen" initials="LG" lastIdx="25" clrIdx="10"/>
  <p:cmAuthor id="5" name="Kate Alter" initials="KA" lastIdx="1" clrIdx="4">
    <p:extLst/>
  </p:cmAuthor>
  <p:cmAuthor id="6" name="Kate Alter" initials="KA [2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A5521"/>
    <a:srgbClr val="FFFFFF"/>
    <a:srgbClr val="E7DCBA"/>
    <a:srgbClr val="0665A4"/>
    <a:srgbClr val="787878"/>
    <a:srgbClr val="4F85BA"/>
    <a:srgbClr val="8C9C22"/>
    <a:srgbClr val="706CA8"/>
    <a:srgbClr val="E9AF1D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90"/>
    <p:restoredTop sz="50000" autoAdjust="0"/>
  </p:normalViewPr>
  <p:slideViewPr>
    <p:cSldViewPr snapToGrid="0" snapToObjects="1">
      <p:cViewPr varScale="1">
        <p:scale>
          <a:sx n="127" d="100"/>
          <a:sy n="127" d="100"/>
        </p:scale>
        <p:origin x="47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56" Type="http://schemas.openxmlformats.org/officeDocument/2006/relationships/handoutMaster" Target="handoutMasters/handoutMaster1.xml"/><Relationship Id="rId57" Type="http://schemas.openxmlformats.org/officeDocument/2006/relationships/commentAuthors" Target="commentAuthors.xml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05138" cy="46196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1"/>
            <a:ext cx="3005138" cy="46196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DFEFE5B4-EE97-4912-A148-27CA5775971E}" type="datetimeFigureOut">
              <a:rPr lang="en-US" smtClean="0"/>
              <a:pPr/>
              <a:t>8/24/17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8"/>
            <a:ext cx="3005138" cy="46196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58238"/>
            <a:ext cx="3005138" cy="46196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DC878D85-C2F3-4BEF-BF6A-176E5A8C15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36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03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5" y="0"/>
            <a:ext cx="3005138" cy="460375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72060CDC-B10D-4341-8BD2-40D0519B1364}" type="datetimeFigureOut">
              <a:rPr lang="en-US" smtClean="0"/>
              <a:pPr/>
              <a:t>8/24/17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8" y="4379914"/>
            <a:ext cx="5546725" cy="4148137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8239"/>
            <a:ext cx="3005138" cy="4603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5" y="8758239"/>
            <a:ext cx="3005138" cy="460375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12B4E6A3-318F-3248-B2B5-9093920FC1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6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467600" cy="4486240"/>
          </a:xfrm>
          <a:ln>
            <a:noFill/>
          </a:ln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rgbClr val="595959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85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defRPr>
                <a:solidFill>
                  <a:schemeClr val="tx2"/>
                </a:solidFill>
              </a:defRPr>
            </a:lvl1pPr>
            <a:lvl2pPr>
              <a:lnSpc>
                <a:spcPts val="2500"/>
              </a:lnSpc>
              <a:buClr>
                <a:schemeClr val="accent3"/>
              </a:buClr>
              <a:buFont typeface="Lucida Grande"/>
              <a:buChar char="–"/>
              <a:defRPr>
                <a:solidFill>
                  <a:schemeClr val="tx2"/>
                </a:solidFill>
              </a:defRPr>
            </a:lvl2pPr>
            <a:lvl3pPr>
              <a:lnSpc>
                <a:spcPts val="2500"/>
              </a:lnSpc>
              <a:buClr>
                <a:schemeClr val="accent3"/>
              </a:buClr>
              <a:buSzPct val="85000"/>
              <a:buFont typeface="Courier New"/>
              <a:buChar char="o"/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solidFill>
              <a:srgbClr val="97A825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>
                <a:solidFill>
                  <a:schemeClr val="tx2"/>
                </a:solidFill>
              </a:defRPr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467600" cy="4486240"/>
          </a:xfrm>
          <a:ln>
            <a:noFill/>
          </a:ln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2"/>
          </p:nvPr>
        </p:nvSpPr>
        <p:spPr>
          <a:xfrm>
            <a:off x="990600" y="1981200"/>
            <a:ext cx="7315200" cy="41910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B3CCE6-3D7D-AC46-9877-BAC74626ABE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143000" y="2057400"/>
            <a:ext cx="3352800" cy="4267200"/>
          </a:xfrm>
        </p:spPr>
        <p:txBody>
          <a:bodyPr/>
          <a:lstStyle>
            <a:lvl1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62600" y="1447800"/>
            <a:ext cx="3429000" cy="5257800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647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6096000" cy="2014728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36592" y="4645152"/>
            <a:ext cx="2743200" cy="1819656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ith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858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600200" y="2176272"/>
            <a:ext cx="5943600" cy="2667000"/>
          </a:xfrm>
        </p:spPr>
        <p:txBody>
          <a:bodyPr/>
          <a:lstStyle>
            <a:lvl1pPr marL="274320" indent="-27432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buSzPct val="130000"/>
              <a:defRPr sz="1800">
                <a:solidFill>
                  <a:schemeClr val="tx2"/>
                </a:solidFill>
              </a:defRPr>
            </a:lvl1pPr>
            <a:lvl2pPr marL="548640">
              <a:lnSpc>
                <a:spcPts val="2250"/>
              </a:lnSpc>
              <a:spcBef>
                <a:spcPts val="1200"/>
              </a:spcBef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943600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319272" y="5004816"/>
            <a:ext cx="2560320" cy="1700784"/>
          </a:xfrm>
          <a:noFill/>
          <a:ln>
            <a:noFill/>
          </a:ln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30DA2-F49D-C44B-BD27-16F256BF8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60" y="1463040"/>
            <a:ext cx="8829040" cy="4348480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04875" y="6015038"/>
            <a:ext cx="6969125" cy="690562"/>
          </a:xfrm>
          <a:ln>
            <a:noFill/>
          </a:ln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rgbClr val="DA55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759585"/>
          </a:xfrm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2400" spc="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772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cap="all">
                <a:solidFill>
                  <a:schemeClr val="bg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it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920240"/>
            <a:ext cx="9144000" cy="29809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6795"/>
            <a:ext cx="7772400" cy="1429725"/>
          </a:xfrm>
          <a:ln>
            <a:solidFill>
              <a:schemeClr val="bg2"/>
            </a:solidFill>
          </a:ln>
        </p:spPr>
        <p:txBody>
          <a:bodyPr anchor="t" anchorCtr="0">
            <a:noAutofit/>
          </a:bodyPr>
          <a:lstStyle>
            <a:lvl1pPr>
              <a:lnSpc>
                <a:spcPts val="4800"/>
              </a:lnSpc>
              <a:defRPr sz="3000" spc="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56659"/>
            <a:ext cx="7772400" cy="1344525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/>
          <a:lstStyle>
            <a:lvl1pPr marL="0" indent="0" algn="ctr">
              <a:lnSpc>
                <a:spcPts val="2400"/>
              </a:lnSpc>
              <a:spcBef>
                <a:spcPts val="0"/>
              </a:spcBef>
              <a:buNone/>
              <a:defRPr sz="1400" b="1" cap="all">
                <a:solidFill>
                  <a:schemeClr val="tx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r>
              <a:rPr lang="en-US" dirty="0"/>
              <a:t>Organization and date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44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800"/>
              </a:lnSpc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lnSpc>
                <a:spcPts val="2800"/>
              </a:lnSpc>
              <a:buClr>
                <a:schemeClr val="accent3"/>
              </a:buClr>
              <a:buFont typeface="Lucida Grande"/>
              <a:buChar char="–"/>
              <a:defRPr sz="2400">
                <a:solidFill>
                  <a:schemeClr val="tx2"/>
                </a:solidFill>
              </a:defRPr>
            </a:lvl2pPr>
            <a:lvl3pPr>
              <a:lnSpc>
                <a:spcPts val="2800"/>
              </a:lnSpc>
              <a:buClr>
                <a:schemeClr val="accent3"/>
              </a:buClr>
              <a:buSzPct val="85000"/>
              <a:buFont typeface="Courier New"/>
              <a:buChar char="o"/>
              <a:defRPr sz="2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500"/>
              </a:lnSpc>
              <a:buClr>
                <a:schemeClr val="accent3"/>
              </a:buClr>
              <a:defRPr/>
            </a:lvl1pPr>
            <a:lvl2pPr>
              <a:lnSpc>
                <a:spcPts val="2500"/>
              </a:lnSpc>
              <a:buClr>
                <a:schemeClr val="accent3"/>
              </a:buClr>
              <a:buFont typeface="Lucida Grande"/>
              <a:buChar char="–"/>
              <a:defRPr/>
            </a:lvl2pPr>
            <a:lvl3pPr>
              <a:lnSpc>
                <a:spcPts val="2500"/>
              </a:lnSpc>
              <a:buClr>
                <a:schemeClr val="accent3"/>
              </a:buClr>
              <a:buSzPct val="85000"/>
              <a:buFont typeface="Courier New"/>
              <a:buChar char="o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8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8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defRPr sz="1600"/>
            </a:lvl1pPr>
            <a:lvl2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Font typeface="Lucida Grande"/>
              <a:buChar char="–"/>
              <a:defRPr sz="1600"/>
            </a:lvl2pPr>
            <a:lvl3pPr>
              <a:lnSpc>
                <a:spcPts val="2300"/>
              </a:lnSpc>
              <a:spcBef>
                <a:spcPts val="1000"/>
              </a:spcBef>
              <a:buClr>
                <a:schemeClr val="accent3"/>
              </a:buClr>
              <a:buSzPct val="85000"/>
              <a:buFont typeface="Courier New"/>
              <a:buChar char="o"/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 pt.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95959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3886200"/>
          </a:xfrm>
        </p:spPr>
        <p:txBody>
          <a:bodyPr/>
          <a:lstStyle>
            <a:lvl1pPr marL="2286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defRPr sz="1400">
                <a:solidFill>
                  <a:schemeClr val="tx2"/>
                </a:solidFill>
              </a:defRPr>
            </a:lvl1pPr>
            <a:lvl2pPr marL="4572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Font typeface="Lucida Grande"/>
              <a:buChar char="–"/>
              <a:defRPr sz="1400">
                <a:solidFill>
                  <a:schemeClr val="tx2"/>
                </a:solidFill>
              </a:defRPr>
            </a:lvl2pPr>
            <a:lvl3pPr marL="685800" indent="-228600">
              <a:lnSpc>
                <a:spcPts val="1700"/>
              </a:lnSpc>
              <a:spcBef>
                <a:spcPts val="1200"/>
              </a:spcBef>
              <a:buClr>
                <a:schemeClr val="accent3"/>
              </a:buClr>
              <a:buSzPct val="85000"/>
              <a:buFont typeface="Courier New"/>
              <a:buChar char="o"/>
              <a:defRPr sz="1400">
                <a:solidFill>
                  <a:schemeClr val="tx2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20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27.xml"/><Relationship Id="rId2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2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4" Type="http://schemas.openxmlformats.org/officeDocument/2006/relationships/theme" Target="../theme/theme4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86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057400"/>
            <a:ext cx="65532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1"/>
          <p:cNvSpPr txBox="1">
            <a:spLocks/>
          </p:cNvSpPr>
          <p:nvPr/>
        </p:nvSpPr>
        <p:spPr>
          <a:xfrm>
            <a:off x="152400" y="152400"/>
            <a:ext cx="8869680" cy="123063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6B3CCE6-3D7D-AC46-9877-BAC74626AB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prstGeom prst="rect">
            <a:avLst/>
          </a:prstGeom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684" r:id="rId13"/>
    <p:sldLayoutId id="2147483685" r:id="rId14"/>
    <p:sldLayoutId id="2147483772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761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7432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130000"/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Char char="–"/>
        <a:defRPr sz="2000">
          <a:solidFill>
            <a:schemeClr val="tx2"/>
          </a:solidFill>
          <a:latin typeface="+mn-lt"/>
        </a:defRPr>
      </a:lvl2pPr>
      <a:lvl3pPr marL="868680" indent="-274320" algn="l" rtl="0" eaLnBrk="1" fontAlgn="base" hangingPunct="1">
        <a:lnSpc>
          <a:spcPts val="2500"/>
        </a:lnSpc>
        <a:spcBef>
          <a:spcPts val="1200"/>
        </a:spcBef>
        <a:spcAft>
          <a:spcPct val="0"/>
        </a:spcAft>
        <a:buClr>
          <a:schemeClr val="accent3"/>
        </a:buClr>
        <a:buSzPct val="85000"/>
        <a:buFont typeface="Courier New"/>
        <a:buChar char="o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4A441-BDAA-F84D-882D-34F60586E6B7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</p:sldLayoutIdLst>
  <p:hf hdr="0" ftr="0" dt="0"/>
  <p:txStyles>
    <p:titleStyle>
      <a:lvl1pPr marL="0" marR="0" indent="0" algn="ctr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400" kern="1200" cap="all" baseline="0" smtClean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6382693" y="2554801"/>
            <a:ext cx="2761307" cy="2761307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Subtitle 5"/>
          <p:cNvSpPr txBox="1">
            <a:spLocks/>
          </p:cNvSpPr>
          <p:nvPr/>
        </p:nvSpPr>
        <p:spPr>
          <a:xfrm>
            <a:off x="6516531" y="3633147"/>
            <a:ext cx="2564095" cy="198843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marL="27432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130000"/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Char char="–"/>
              <a:defRPr sz="2000">
                <a:solidFill>
                  <a:schemeClr val="tx2"/>
                </a:solidFill>
                <a:latin typeface="+mn-lt"/>
              </a:defRPr>
            </a:lvl2pPr>
            <a:lvl3pPr marL="86868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85000"/>
              <a:buFont typeface="Courier New"/>
              <a:buChar char="o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ts val="30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600" kern="1100" spc="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 Three</a:t>
            </a:r>
          </a:p>
          <a:p>
            <a:pPr marL="0" indent="0">
              <a:lnSpc>
                <a:spcPts val="33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on Your Oxygen Mask</a:t>
            </a:r>
            <a:endParaRPr lang="en-US" sz="2800" b="1" kern="11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600"/>
              </a:lnSpc>
              <a:spcBef>
                <a:spcPts val="0"/>
              </a:spcBef>
              <a:buClr>
                <a:srgbClr val="DA5521"/>
              </a:buClr>
              <a:buFontTx/>
              <a:buNone/>
            </a:pPr>
            <a:r>
              <a:rPr lang="en-US" sz="1300" kern="1100" spc="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 Reflections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097" y="6346674"/>
            <a:ext cx="3417806" cy="14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4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REVIEW AND REPORT BACK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33" y="1246728"/>
            <a:ext cx="4114800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9806" y="1246728"/>
            <a:ext cx="4117098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3748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10544" y="2136422"/>
            <a:ext cx="6922911" cy="3886200"/>
          </a:xfrm>
        </p:spPr>
        <p:txBody>
          <a:bodyPr/>
          <a:lstStyle/>
          <a:p>
            <a:pPr>
              <a:spcAft>
                <a:spcPts val="1200"/>
              </a:spcAft>
              <a:buSzPct val="100000"/>
            </a:pPr>
            <a:r>
              <a:rPr lang="en-US" dirty="0"/>
              <a:t>Behavior makes sense and is often an attempt to meet </a:t>
            </a:r>
            <a:br>
              <a:rPr lang="en-US" dirty="0"/>
            </a:br>
            <a:r>
              <a:rPr lang="en-US" dirty="0"/>
              <a:t>a need</a:t>
            </a:r>
          </a:p>
          <a:p>
            <a:pPr>
              <a:buSzPct val="100000"/>
            </a:pPr>
            <a:r>
              <a:rPr lang="en-US" dirty="0"/>
              <a:t>To understand your </a:t>
            </a:r>
            <a:r>
              <a:rPr lang="en-US" dirty="0" smtClean="0"/>
              <a:t>children’s </a:t>
            </a:r>
            <a:r>
              <a:rPr lang="en-US" dirty="0"/>
              <a:t>and teens’ behavior:</a:t>
            </a:r>
          </a:p>
          <a:p>
            <a:pPr lvl="1">
              <a:buSzPct val="100000"/>
            </a:pPr>
            <a:r>
              <a:rPr lang="en-US" sz="1800" dirty="0"/>
              <a:t>Remember the lens: Perception is reality</a:t>
            </a:r>
          </a:p>
          <a:p>
            <a:pPr lvl="1">
              <a:buSzPct val="100000"/>
            </a:pPr>
            <a:r>
              <a:rPr lang="en-US" sz="1800" dirty="0"/>
              <a:t>Behavior addresses a need: </a:t>
            </a:r>
            <a:r>
              <a:rPr lang="en-US" sz="1800" b="1" dirty="0">
                <a:solidFill>
                  <a:schemeClr val="accent3"/>
                </a:solidFill>
              </a:rPr>
              <a:t>Survival trumps everything</a:t>
            </a:r>
          </a:p>
          <a:p>
            <a:pPr lvl="1">
              <a:spcAft>
                <a:spcPts val="1200"/>
              </a:spcAft>
              <a:buSzPct val="100000"/>
            </a:pPr>
            <a:r>
              <a:rPr lang="en-US" sz="1800" dirty="0"/>
              <a:t>Ability to recover: Where are the resources?</a:t>
            </a:r>
          </a:p>
          <a:p>
            <a:pPr>
              <a:buSzPct val="100000"/>
            </a:pPr>
            <a:r>
              <a:rPr lang="en-US" dirty="0"/>
              <a:t>To address behavior successfully, cultivate your curiosity</a:t>
            </a:r>
          </a:p>
          <a:p>
            <a:pPr lvl="1"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993121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28800" y="2125133"/>
            <a:ext cx="5486400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In small groups, discuss what you practiced</a:t>
            </a:r>
          </a:p>
          <a:p>
            <a:pPr lvl="1">
              <a:buSzPct val="100000"/>
            </a:pPr>
            <a:r>
              <a:rPr lang="en-US" sz="1800" b="1" dirty="0">
                <a:solidFill>
                  <a:schemeClr val="accent3"/>
                </a:solidFill>
              </a:rPr>
              <a:t>What went well?</a:t>
            </a:r>
          </a:p>
          <a:p>
            <a:pPr lvl="1">
              <a:buSzPct val="100000"/>
            </a:pPr>
            <a:r>
              <a:rPr lang="en-US" sz="1800" dirty="0"/>
              <a:t>What was challenging?</a:t>
            </a:r>
          </a:p>
          <a:p>
            <a:pPr lvl="1">
              <a:buSzPct val="100000"/>
            </a:pPr>
            <a:r>
              <a:rPr lang="en-US" sz="1800" dirty="0"/>
              <a:t>What was something you noticed?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Back</a:t>
            </a:r>
          </a:p>
        </p:txBody>
      </p:sp>
    </p:spTree>
    <p:extLst>
      <p:ext uri="{BB962C8B-B14F-4D97-AF65-F5344CB8AC3E}">
        <p14:creationId xmlns:p14="http://schemas.microsoft.com/office/powerpoint/2010/main" val="1707517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0719" y="5623624"/>
            <a:ext cx="7772400" cy="10395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PUT ON YOUR OXYGEN MASK</a:t>
            </a:r>
            <a:endParaRPr lang="en-US" sz="4000" b="1" cap="none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63" y="1183687"/>
            <a:ext cx="4117111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702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154" y="2852702"/>
            <a:ext cx="7298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PARENTING IS HARD… </a:t>
            </a:r>
            <a:b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BUT FOSTER PARENTING IS HARDER</a:t>
            </a:r>
          </a:p>
        </p:txBody>
      </p:sp>
    </p:spTree>
    <p:extLst>
      <p:ext uri="{BB962C8B-B14F-4D97-AF65-F5344CB8AC3E}">
        <p14:creationId xmlns:p14="http://schemas.microsoft.com/office/powerpoint/2010/main" val="1033927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91266"/>
            <a:ext cx="6553200" cy="3886200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b="1" dirty="0"/>
              <a:t>Olivia: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Has been in a new foster home for about six months. It is her longest placement since entry into the system</a:t>
            </a:r>
          </a:p>
          <a:p>
            <a:pPr>
              <a:buSzPct val="100000"/>
            </a:pPr>
            <a:r>
              <a:rPr lang="en-US" dirty="0"/>
              <a:t>Is 5 years old, but she acts like a 2- or 3-year-old most of the time </a:t>
            </a:r>
          </a:p>
          <a:p>
            <a:pPr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Needs constant support </a:t>
            </a:r>
            <a:r>
              <a:rPr lang="en-US" dirty="0"/>
              <a:t>to complete daily self-care tasks, including eating and using the toilet </a:t>
            </a:r>
          </a:p>
          <a:p>
            <a:pPr>
              <a:buSzPct val="100000"/>
            </a:pPr>
            <a:r>
              <a:rPr lang="en-US" dirty="0"/>
              <a:t>Has a very limited capacity for independent play and is persistent in her attempts to engage positive or negative attention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Checking In on Olivia</a:t>
            </a:r>
          </a:p>
        </p:txBody>
      </p:sp>
    </p:spTree>
    <p:extLst>
      <p:ext uri="{BB962C8B-B14F-4D97-AF65-F5344CB8AC3E}">
        <p14:creationId xmlns:p14="http://schemas.microsoft.com/office/powerpoint/2010/main" val="33344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125133"/>
            <a:ext cx="6553200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When Olivia’s foster parents provide attention, Olivia often rejects it, screaming, “I hate you!” and “I want a new family!”</a:t>
            </a:r>
          </a:p>
          <a:p>
            <a:pPr>
              <a:buSzPct val="100000"/>
            </a:pPr>
            <a:r>
              <a:rPr lang="en-US" dirty="0"/>
              <a:t>Even minor redirection leads to severe and persistent tantrums that include screaming, crying, throwing things, cursing and, at times, aggression toward her foster parents</a:t>
            </a:r>
          </a:p>
          <a:p>
            <a:pPr>
              <a:buSzPct val="100000"/>
            </a:pPr>
            <a:r>
              <a:rPr lang="en-US" dirty="0"/>
              <a:t>Even on good days, </a:t>
            </a:r>
            <a:r>
              <a:rPr lang="en-US" b="1" dirty="0">
                <a:solidFill>
                  <a:schemeClr val="accent3"/>
                </a:solidFill>
              </a:rPr>
              <a:t>she still melts down every night </a:t>
            </a:r>
            <a:r>
              <a:rPr lang="en-US" dirty="0"/>
              <a:t>at bedtime, crying and clinging when her foster mother leaves the room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About Olivia</a:t>
            </a:r>
          </a:p>
        </p:txBody>
      </p:sp>
    </p:spTree>
    <p:extLst>
      <p:ext uri="{BB962C8B-B14F-4D97-AF65-F5344CB8AC3E}">
        <p14:creationId xmlns:p14="http://schemas.microsoft.com/office/powerpoint/2010/main" val="2215903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73389" y="2136422"/>
            <a:ext cx="5997222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Thinking about your own journey as a foster parent:</a:t>
            </a:r>
          </a:p>
          <a:p>
            <a:pPr lvl="1">
              <a:buSzPct val="100000"/>
            </a:pPr>
            <a:r>
              <a:rPr lang="en-US" sz="1800" dirty="0"/>
              <a:t>What are some of the things that have been most challenging for you?</a:t>
            </a:r>
          </a:p>
          <a:p>
            <a:pPr lvl="1">
              <a:buSzPct val="100000"/>
            </a:pPr>
            <a:r>
              <a:rPr lang="en-US" sz="1800" dirty="0"/>
              <a:t>What do you wish you had known entering into </a:t>
            </a:r>
            <a:br>
              <a:rPr lang="en-US" sz="1800" dirty="0"/>
            </a:br>
            <a:r>
              <a:rPr lang="en-US" sz="1800" dirty="0"/>
              <a:t>this process?</a:t>
            </a:r>
          </a:p>
          <a:p>
            <a:pPr lvl="1">
              <a:buSzPct val="100000"/>
            </a:pPr>
            <a:r>
              <a:rPr lang="en-US" sz="1800" dirty="0"/>
              <a:t>What feelings and thoughts do you notice coming up for YOU when parenting feels hard?</a:t>
            </a:r>
          </a:p>
          <a:p>
            <a:pPr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Questions for You</a:t>
            </a:r>
            <a:endParaRPr lang="en-US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016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97844" y="2159000"/>
            <a:ext cx="6948311" cy="3886200"/>
          </a:xfrm>
        </p:spPr>
        <p:txBody>
          <a:bodyPr/>
          <a:lstStyle/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Other foster parents have shared these challenges: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b="1" dirty="0">
                <a:solidFill>
                  <a:schemeClr val="accent3"/>
                </a:solidFill>
              </a:rPr>
              <a:t>It’s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accent3"/>
                </a:solidFill>
              </a:rPr>
              <a:t>hard to parent from the middle </a:t>
            </a:r>
            <a:r>
              <a:rPr lang="en-US" sz="1800" dirty="0"/>
              <a:t>— in the absence of a child’s history or previous relationships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There is so much that is unexpected and unpredictable — placements, transitions, behavior, histories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Lack of control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Lack of information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Lack of resources</a:t>
            </a:r>
          </a:p>
          <a:p>
            <a:pPr>
              <a:buSzPct val="100000"/>
            </a:pPr>
            <a:endParaRPr lang="en-US" dirty="0"/>
          </a:p>
          <a:p>
            <a:pPr>
              <a:buSzPct val="100000"/>
            </a:pPr>
            <a:endParaRPr lang="en-US" dirty="0"/>
          </a:p>
          <a:p>
            <a:pPr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Answers</a:t>
            </a:r>
          </a:p>
        </p:txBody>
      </p:sp>
    </p:spTree>
    <p:extLst>
      <p:ext uri="{BB962C8B-B14F-4D97-AF65-F5344CB8AC3E}">
        <p14:creationId xmlns:p14="http://schemas.microsoft.com/office/powerpoint/2010/main" val="51680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58244" y="2136422"/>
            <a:ext cx="5627511" cy="388620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How do you connect with a child or teen for whom connection may be loaded, undefined, unpredictable, undesirable, frightening, desperate or all of these at once?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Challenge</a:t>
            </a:r>
          </a:p>
        </p:txBody>
      </p:sp>
    </p:spTree>
    <p:extLst>
      <p:ext uri="{BB962C8B-B14F-4D97-AF65-F5344CB8AC3E}">
        <p14:creationId xmlns:p14="http://schemas.microsoft.com/office/powerpoint/2010/main" val="333154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593" y="3965871"/>
            <a:ext cx="3708345" cy="8103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412" y="2332345"/>
            <a:ext cx="4553028" cy="84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87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96155" y="2057400"/>
            <a:ext cx="5751689" cy="3886200"/>
          </a:xfrm>
        </p:spPr>
        <p:txBody>
          <a:bodyPr/>
          <a:lstStyle/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Because you matter</a:t>
            </a:r>
          </a:p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Because the more regulated you are, the more effective you are </a:t>
            </a:r>
          </a:p>
          <a:p>
            <a:pPr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DA5521"/>
                </a:solidFill>
              </a:rPr>
              <a:t>Because</a:t>
            </a:r>
            <a:r>
              <a:rPr lang="en-US" dirty="0"/>
              <a:t> </a:t>
            </a:r>
            <a:r>
              <a:rPr lang="en-US" b="1" dirty="0">
                <a:solidFill>
                  <a:schemeClr val="accent3"/>
                </a:solidFill>
              </a:rPr>
              <a:t>all of this affects kids in your care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We Talking About Your Feelings?</a:t>
            </a:r>
          </a:p>
        </p:txBody>
      </p:sp>
    </p:spTree>
    <p:extLst>
      <p:ext uri="{BB962C8B-B14F-4D97-AF65-F5344CB8AC3E}">
        <p14:creationId xmlns:p14="http://schemas.microsoft.com/office/powerpoint/2010/main" val="2718062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07444" y="2102556"/>
            <a:ext cx="5729111" cy="3886200"/>
          </a:xfrm>
        </p:spPr>
        <p:txBody>
          <a:bodyPr/>
          <a:lstStyle/>
          <a:p>
            <a:pPr marL="0" indent="0">
              <a:spcAft>
                <a:spcPts val="600"/>
              </a:spcAft>
              <a:buSzPct val="100000"/>
              <a:buNone/>
            </a:pPr>
            <a:r>
              <a:rPr lang="en-US" dirty="0"/>
              <a:t>Remember: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Even your less attractive feelings make sense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Kids’ behavior feels really personal sometimes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b="1" dirty="0">
                <a:solidFill>
                  <a:schemeClr val="accent3"/>
                </a:solidFill>
              </a:rPr>
              <a:t>Everyone has terribly hard days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No one makes good choices all the time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You can recover from missteps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We Go Any Further</a:t>
            </a:r>
          </a:p>
        </p:txBody>
      </p:sp>
    </p:spTree>
    <p:extLst>
      <p:ext uri="{BB962C8B-B14F-4D97-AF65-F5344CB8AC3E}">
        <p14:creationId xmlns:p14="http://schemas.microsoft.com/office/powerpoint/2010/main" val="2360176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9271" y="2903502"/>
            <a:ext cx="5506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SELF-CARE IS EASY 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ON EASY DAYS</a:t>
            </a:r>
          </a:p>
        </p:txBody>
      </p:sp>
    </p:spTree>
    <p:extLst>
      <p:ext uri="{BB962C8B-B14F-4D97-AF65-F5344CB8AC3E}">
        <p14:creationId xmlns:p14="http://schemas.microsoft.com/office/powerpoint/2010/main" val="557541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20233" y="2113844"/>
            <a:ext cx="7103533" cy="3886200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dirty="0"/>
              <a:t>Factors related to your child or teen:</a:t>
            </a:r>
          </a:p>
          <a:p>
            <a:pPr>
              <a:buSzPct val="100000"/>
            </a:pPr>
            <a:r>
              <a:rPr lang="en-US" dirty="0"/>
              <a:t>Normal child or teen stuff</a:t>
            </a:r>
          </a:p>
          <a:p>
            <a:pPr>
              <a:buSzPct val="100000"/>
            </a:pPr>
            <a:r>
              <a:rPr lang="en-US" dirty="0"/>
              <a:t>Tough behaviors</a:t>
            </a:r>
          </a:p>
          <a:p>
            <a:pPr>
              <a:buSzPct val="100000"/>
            </a:pPr>
            <a:r>
              <a:rPr lang="en-US" dirty="0"/>
              <a:t>Disruptions: Visits with family, therapy, unexpected transitions</a:t>
            </a:r>
          </a:p>
          <a:p>
            <a:pPr>
              <a:buSzPct val="100000"/>
            </a:pPr>
            <a:r>
              <a:rPr lang="en-US" dirty="0"/>
              <a:t>Bearing witness: </a:t>
            </a:r>
            <a:r>
              <a:rPr lang="en-US" b="1" dirty="0" smtClean="0">
                <a:solidFill>
                  <a:schemeClr val="accent3"/>
                </a:solidFill>
              </a:rPr>
              <a:t>Painful </a:t>
            </a:r>
            <a:r>
              <a:rPr lang="en-US" b="1" dirty="0">
                <a:solidFill>
                  <a:schemeClr val="accent3"/>
                </a:solidFill>
              </a:rPr>
              <a:t>feelings</a:t>
            </a:r>
            <a:r>
              <a:rPr lang="en-US" dirty="0"/>
              <a:t>, memories, experiences</a:t>
            </a:r>
          </a:p>
          <a:p>
            <a:pPr>
              <a:buSzPct val="100000"/>
            </a:pPr>
            <a:r>
              <a:rPr lang="en-US" dirty="0"/>
              <a:t>Having to go to bat and advocate for what makes sense (for school, placements, visits, treatment)</a:t>
            </a:r>
          </a:p>
          <a:p>
            <a:pPr>
              <a:buSzPct val="100000"/>
            </a:pP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val="1693510298"/>
              </p:ext>
            </p:extLst>
          </p:nvPr>
        </p:nvSpPr>
        <p:spPr/>
        <p:txBody>
          <a:bodyPr/>
          <a:lstStyle/>
          <a:p>
            <a:r>
              <a:rPr lang="en-US" dirty="0"/>
              <a:t>So What Makes a Hard Day?</a:t>
            </a:r>
          </a:p>
        </p:txBody>
      </p:sp>
    </p:spTree>
    <p:extLst>
      <p:ext uri="{BB962C8B-B14F-4D97-AF65-F5344CB8AC3E}">
        <p14:creationId xmlns:p14="http://schemas.microsoft.com/office/powerpoint/2010/main" val="986411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97110" y="2109608"/>
            <a:ext cx="4549779" cy="3923071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dirty="0"/>
              <a:t>Factors related to your larger world: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Bills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Other children’s needs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Maintaining relationships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Schedule disruptions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Job demands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School demands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Other stressors</a:t>
            </a:r>
          </a:p>
          <a:p>
            <a:pPr>
              <a:lnSpc>
                <a:spcPts val="2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“Positive” stresses, such as a new job, new home, celebrations</a:t>
            </a:r>
          </a:p>
          <a:p>
            <a:pPr lvl="1"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Makes a Hard Day?</a:t>
            </a:r>
          </a:p>
        </p:txBody>
      </p:sp>
    </p:spTree>
    <p:extLst>
      <p:ext uri="{BB962C8B-B14F-4D97-AF65-F5344CB8AC3E}">
        <p14:creationId xmlns:p14="http://schemas.microsoft.com/office/powerpoint/2010/main" val="25795195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7672" y="2009535"/>
            <a:ext cx="5248656" cy="3886200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dirty="0"/>
              <a:t>Factors related to your self: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Being tired, sick, hungry, overworked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Being pulled in multiple directions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When expectations don’t match what happens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Your own history and push buttons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When something threatens your feelings of competence and confidence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/>
                </a:solidFill>
              </a:rPr>
              <a:t>Feelings</a:t>
            </a:r>
            <a:r>
              <a:rPr lang="en-US" sz="1800" dirty="0"/>
              <a:t>, even if unrelated to the child or teen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Heightened arousal: </a:t>
            </a:r>
            <a:r>
              <a:rPr lang="en-US" sz="1800" dirty="0" smtClean="0"/>
              <a:t>Waiting </a:t>
            </a:r>
            <a:r>
              <a:rPr lang="en-US" sz="1800" dirty="0"/>
              <a:t>for the sky to fall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Makes a Hard Day?</a:t>
            </a:r>
          </a:p>
        </p:txBody>
      </p:sp>
    </p:spTree>
    <p:extLst>
      <p:ext uri="{BB962C8B-B14F-4D97-AF65-F5344CB8AC3E}">
        <p14:creationId xmlns:p14="http://schemas.microsoft.com/office/powerpoint/2010/main" val="3085485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95311" y="2068689"/>
            <a:ext cx="5153378" cy="3886200"/>
          </a:xfrm>
        </p:spPr>
        <p:txBody>
          <a:bodyPr/>
          <a:lstStyle/>
          <a:p>
            <a:pPr>
              <a:lnSpc>
                <a:spcPct val="150000"/>
              </a:lnSpc>
              <a:buSzPct val="100000"/>
            </a:pPr>
            <a:r>
              <a:rPr lang="en-US" dirty="0"/>
              <a:t>Acknowledge that </a:t>
            </a:r>
            <a:r>
              <a:rPr lang="en-US" b="1" dirty="0">
                <a:solidFill>
                  <a:schemeClr val="accent3"/>
                </a:solidFill>
              </a:rPr>
              <a:t>this is hard</a:t>
            </a:r>
          </a:p>
          <a:p>
            <a:pPr>
              <a:lnSpc>
                <a:spcPct val="100000"/>
              </a:lnSpc>
              <a:buSzPct val="100000"/>
            </a:pPr>
            <a:r>
              <a:rPr lang="en-US" dirty="0"/>
              <a:t>Stay aware — of yourself, your feelings, your push buttons</a:t>
            </a:r>
          </a:p>
          <a:p>
            <a:pPr>
              <a:lnSpc>
                <a:spcPct val="150000"/>
              </a:lnSpc>
              <a:buSzPct val="100000"/>
            </a:pPr>
            <a:r>
              <a:rPr lang="en-US" dirty="0"/>
              <a:t>Build a self-care toolbox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Can You Do?</a:t>
            </a:r>
          </a:p>
        </p:txBody>
      </p:sp>
    </p:spTree>
    <p:extLst>
      <p:ext uri="{BB962C8B-B14F-4D97-AF65-F5344CB8AC3E}">
        <p14:creationId xmlns:p14="http://schemas.microsoft.com/office/powerpoint/2010/main" val="4046764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28800" y="2068689"/>
            <a:ext cx="5486400" cy="3886200"/>
          </a:xfrm>
        </p:spPr>
        <p:txBody>
          <a:bodyPr/>
          <a:lstStyle/>
          <a:p>
            <a:pPr>
              <a:lnSpc>
                <a:spcPct val="150000"/>
              </a:lnSpc>
              <a:buSzPct val="100000"/>
            </a:pPr>
            <a:r>
              <a:rPr lang="en-US" dirty="0"/>
              <a:t>Do you always give yourself permission to feel what you feel?</a:t>
            </a:r>
          </a:p>
          <a:p>
            <a:pPr lvl="1">
              <a:lnSpc>
                <a:spcPct val="100000"/>
              </a:lnSpc>
              <a:buSzPct val="100000"/>
            </a:pPr>
            <a:r>
              <a:rPr lang="en-US" sz="1800" b="1" dirty="0">
                <a:solidFill>
                  <a:schemeClr val="accent3"/>
                </a:solidFill>
              </a:rPr>
              <a:t>Your feelings matter</a:t>
            </a:r>
          </a:p>
          <a:p>
            <a:pPr lvl="1">
              <a:lnSpc>
                <a:spcPct val="100000"/>
              </a:lnSpc>
              <a:buSzPct val="100000"/>
            </a:pPr>
            <a:r>
              <a:rPr lang="en-US" sz="1800" dirty="0"/>
              <a:t>Feelings give you information (if you stay aware of them)</a:t>
            </a:r>
          </a:p>
          <a:p>
            <a:pPr>
              <a:lnSpc>
                <a:spcPct val="100000"/>
              </a:lnSpc>
              <a:buSzPct val="100000"/>
            </a:pPr>
            <a:r>
              <a:rPr lang="en-US" b="1" dirty="0"/>
              <a:t>But:</a:t>
            </a:r>
          </a:p>
          <a:p>
            <a:pPr lvl="1">
              <a:lnSpc>
                <a:spcPct val="100000"/>
              </a:lnSpc>
              <a:buSzPct val="100000"/>
            </a:pPr>
            <a:r>
              <a:rPr lang="en-US" sz="1800" dirty="0"/>
              <a:t>Feelings are not always comfortable</a:t>
            </a:r>
          </a:p>
          <a:p>
            <a:pPr lvl="1">
              <a:lnSpc>
                <a:spcPct val="100000"/>
              </a:lnSpc>
              <a:buSzPct val="100000"/>
            </a:pPr>
            <a:r>
              <a:rPr lang="en-US" sz="1800" dirty="0"/>
              <a:t>Feelings can put us on the Express Road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 That This Is Hard</a:t>
            </a:r>
          </a:p>
        </p:txBody>
      </p:sp>
    </p:spTree>
    <p:extLst>
      <p:ext uri="{BB962C8B-B14F-4D97-AF65-F5344CB8AC3E}">
        <p14:creationId xmlns:p14="http://schemas.microsoft.com/office/powerpoint/2010/main" val="776140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This Road?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462" y="6398046"/>
            <a:ext cx="2932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Based on content developed by Joshua </a:t>
            </a:r>
            <a:r>
              <a:rPr lang="en-US" sz="900" dirty="0" err="1">
                <a:solidFill>
                  <a:schemeClr val="tx2"/>
                </a:solidFill>
              </a:rPr>
              <a:t>Arvidson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858000" y="6416675"/>
            <a:ext cx="2133600" cy="288925"/>
          </a:xfrm>
        </p:spPr>
        <p:txBody>
          <a:bodyPr/>
          <a:lstStyle/>
          <a:p>
            <a:r>
              <a:rPr lang="en-US" dirty="0"/>
              <a:t>27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66" y="1828800"/>
            <a:ext cx="8264385" cy="43065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55473" y="2094118"/>
            <a:ext cx="2634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ALARM SYSTEM</a:t>
            </a:r>
          </a:p>
        </p:txBody>
      </p:sp>
    </p:spTree>
    <p:extLst>
      <p:ext uri="{BB962C8B-B14F-4D97-AF65-F5344CB8AC3E}">
        <p14:creationId xmlns:p14="http://schemas.microsoft.com/office/powerpoint/2010/main" val="1356948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74" y="1858484"/>
            <a:ext cx="8201524" cy="427383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Happens as a Parent When You </a:t>
            </a:r>
            <a:br>
              <a:rPr lang="en-US" dirty="0"/>
            </a:br>
            <a:r>
              <a:rPr lang="en-US" dirty="0"/>
              <a:t>Get on the Express Road?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0462" y="6398046"/>
            <a:ext cx="29323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Based on content developed by Joshua </a:t>
            </a:r>
            <a:r>
              <a:rPr lang="en-US" sz="900" dirty="0" err="1">
                <a:solidFill>
                  <a:schemeClr val="tx2"/>
                </a:solidFill>
              </a:rPr>
              <a:t>Arvidson</a:t>
            </a: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1592" y="1795709"/>
            <a:ext cx="2634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ALARM SYSTEM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4284" y="2322746"/>
            <a:ext cx="2006751" cy="30646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Saying something mean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1594" y="2666258"/>
            <a:ext cx="1230489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Lecturing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76709" y="3011256"/>
            <a:ext cx="684326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Crying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25499" y="3011256"/>
            <a:ext cx="692949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Yelling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03488" y="3011256"/>
            <a:ext cx="908756" cy="510778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Power </a:t>
            </a:r>
            <a:r>
              <a:rPr lang="en-US" sz="1200" dirty="0" smtClean="0">
                <a:solidFill>
                  <a:schemeClr val="bg1"/>
                </a:solidFill>
              </a:rPr>
              <a:t>struggles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1935" y="2666258"/>
            <a:ext cx="854450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Isolating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9796" y="3386843"/>
            <a:ext cx="1196589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Hopelessness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25501" y="2322746"/>
            <a:ext cx="961246" cy="306467"/>
          </a:xfrm>
          <a:prstGeom prst="roundRect">
            <a:avLst/>
          </a:prstGeom>
          <a:solidFill>
            <a:srgbClr val="C00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Rejecting</a:t>
            </a:r>
          </a:p>
        </p:txBody>
      </p:sp>
    </p:spTree>
    <p:extLst>
      <p:ext uri="{BB962C8B-B14F-4D97-AF65-F5344CB8AC3E}">
        <p14:creationId xmlns:p14="http://schemas.microsoft.com/office/powerpoint/2010/main" val="1843709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Reflections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940888" y="2011702"/>
            <a:ext cx="7262223" cy="394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432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130000"/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Font typeface="Lucida Grande"/>
              <a:buChar char="–"/>
              <a:defRPr sz="2000">
                <a:solidFill>
                  <a:schemeClr val="tx2"/>
                </a:solidFill>
                <a:latin typeface="+mn-lt"/>
              </a:defRPr>
            </a:lvl2pPr>
            <a:lvl3pPr marL="868680" indent="-274320" algn="l" rtl="0" eaLnBrk="1" fontAlgn="base" hangingPunct="1">
              <a:lnSpc>
                <a:spcPts val="2500"/>
              </a:lnSpc>
              <a:spcBef>
                <a:spcPts val="1200"/>
              </a:spcBef>
              <a:spcAft>
                <a:spcPct val="0"/>
              </a:spcAft>
              <a:buClr>
                <a:schemeClr val="accent3"/>
              </a:buClr>
              <a:buSzPct val="85000"/>
              <a:buFont typeface="Courier New"/>
              <a:buChar char="o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4400">
              <a:lnSpc>
                <a:spcPts val="2800"/>
              </a:lnSpc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kern="0" dirty="0"/>
              <a:t>ARC, or </a:t>
            </a:r>
            <a:r>
              <a:rPr lang="en-US" b="1" kern="0" dirty="0">
                <a:solidFill>
                  <a:schemeClr val="accent3"/>
                </a:solidFill>
              </a:rPr>
              <a:t>Attachment, Regulation and Competency</a:t>
            </a:r>
            <a:r>
              <a:rPr lang="en-US" kern="0" dirty="0"/>
              <a:t>, is a framework for working with children and teens who have experienced trauma. Developed by Margaret </a:t>
            </a:r>
            <a:r>
              <a:rPr lang="en-US" kern="0" dirty="0" err="1"/>
              <a:t>Blaustein</a:t>
            </a:r>
            <a:r>
              <a:rPr lang="en-US" kern="0" dirty="0"/>
              <a:t> and Kristine </a:t>
            </a:r>
            <a:r>
              <a:rPr lang="en-US" kern="0" dirty="0" err="1"/>
              <a:t>Kinniburgh</a:t>
            </a:r>
            <a:r>
              <a:rPr lang="en-US" kern="0" dirty="0"/>
              <a:t> of the Justice Resource Institute</a:t>
            </a:r>
            <a:r>
              <a:rPr lang="en-US" kern="0" dirty="0">
                <a:solidFill>
                  <a:schemeClr val="accent3"/>
                </a:solidFill>
              </a:rPr>
              <a:t>, </a:t>
            </a:r>
            <a:r>
              <a:rPr lang="en-US" b="1" kern="0" dirty="0">
                <a:solidFill>
                  <a:schemeClr val="accent3"/>
                </a:solidFill>
              </a:rPr>
              <a:t>ARC builds on the resilience of children, teens and families</a:t>
            </a:r>
            <a:r>
              <a:rPr lang="en-US" kern="0" dirty="0"/>
              <a:t> </a:t>
            </a:r>
          </a:p>
          <a:p>
            <a:pPr marL="285750" indent="-285750" defTabSz="914400">
              <a:lnSpc>
                <a:spcPts val="28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kern="0" dirty="0"/>
              <a:t>ARC Reflections — an ARC-informed caregiver training curriculum for foster parents, kin and other caregivers — was written by </a:t>
            </a:r>
            <a:r>
              <a:rPr lang="en-US" kern="0" dirty="0" err="1"/>
              <a:t>Blaustein</a:t>
            </a:r>
            <a:r>
              <a:rPr lang="en-US" kern="0" dirty="0"/>
              <a:t> and </a:t>
            </a:r>
            <a:r>
              <a:rPr lang="en-US" kern="0" dirty="0" err="1"/>
              <a:t>Kinniburgh</a:t>
            </a:r>
            <a:r>
              <a:rPr lang="en-US" kern="0" dirty="0"/>
              <a:t> with support and consultation from the Annie E. Casey Foundation</a:t>
            </a:r>
          </a:p>
        </p:txBody>
      </p:sp>
    </p:spTree>
    <p:extLst>
      <p:ext uri="{BB962C8B-B14F-4D97-AF65-F5344CB8AC3E}">
        <p14:creationId xmlns:p14="http://schemas.microsoft.com/office/powerpoint/2010/main" val="1189234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b="1" dirty="0"/>
              <a:t>How?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b="1" dirty="0">
                <a:solidFill>
                  <a:schemeClr val="accent3"/>
                </a:solidFill>
              </a:rPr>
              <a:t>Anticipate</a:t>
            </a:r>
          </a:p>
          <a:p>
            <a:pPr lvl="2">
              <a:spcAft>
                <a:spcPts val="1200"/>
              </a:spcAft>
              <a:buSzPct val="100000"/>
              <a:buFont typeface="Wingdings" charset="2"/>
              <a:buChar char="Ø"/>
            </a:pPr>
            <a:r>
              <a:rPr lang="en-US" sz="1800" dirty="0"/>
              <a:t>Be aware of stressors that lead to hard days for you related to your child or teen, your world and your self</a:t>
            </a:r>
          </a:p>
          <a:p>
            <a:pPr lvl="1">
              <a:buSzPct val="100000"/>
              <a:buFont typeface="Arial" panose="020B0604020202020204" pitchFamily="34" charset="0"/>
              <a:buChar char="−"/>
            </a:pPr>
            <a:r>
              <a:rPr lang="en-US" sz="1800" b="1" dirty="0">
                <a:solidFill>
                  <a:srgbClr val="DA5521"/>
                </a:solidFill>
              </a:rPr>
              <a:t>Stay</a:t>
            </a:r>
            <a:r>
              <a:rPr lang="en-US" sz="1800" dirty="0"/>
              <a:t> </a:t>
            </a:r>
            <a:r>
              <a:rPr lang="en-US" sz="1800" b="1" dirty="0">
                <a:solidFill>
                  <a:srgbClr val="DA5521"/>
                </a:solidFill>
              </a:rPr>
              <a:t>aware</a:t>
            </a:r>
            <a:r>
              <a:rPr lang="en-US" sz="1800" dirty="0"/>
              <a:t>/catch it</a:t>
            </a:r>
          </a:p>
          <a:p>
            <a:pPr lvl="2">
              <a:spcAft>
                <a:spcPts val="1200"/>
              </a:spcAft>
              <a:buSzPct val="100000"/>
              <a:buFont typeface="Wingdings" charset="2"/>
              <a:buChar char="Ø"/>
            </a:pPr>
            <a:r>
              <a:rPr lang="en-US" sz="1800" dirty="0"/>
              <a:t>How do you know when you are having a hard day?</a:t>
            </a:r>
          </a:p>
          <a:p>
            <a:pPr lvl="1">
              <a:buSzPct val="100000"/>
            </a:pPr>
            <a:r>
              <a:rPr lang="en-US" sz="1800" b="1" dirty="0">
                <a:solidFill>
                  <a:schemeClr val="accent3"/>
                </a:solidFill>
              </a:rPr>
              <a:t>Check in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(Try to) Stay on the Main Road</a:t>
            </a:r>
          </a:p>
        </p:txBody>
      </p:sp>
    </p:spTree>
    <p:extLst>
      <p:ext uri="{BB962C8B-B14F-4D97-AF65-F5344CB8AC3E}">
        <p14:creationId xmlns:p14="http://schemas.microsoft.com/office/powerpoint/2010/main" val="147909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845" y="3174149"/>
            <a:ext cx="5659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WHAT IS IN YOUR HEAD?</a:t>
            </a:r>
          </a:p>
        </p:txBody>
      </p:sp>
    </p:spTree>
    <p:extLst>
      <p:ext uri="{BB962C8B-B14F-4D97-AF65-F5344CB8AC3E}">
        <p14:creationId xmlns:p14="http://schemas.microsoft.com/office/powerpoint/2010/main" val="3937683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55" y="3108596"/>
            <a:ext cx="2905194" cy="359700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99591" y="2097157"/>
            <a:ext cx="5744817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You can’t use the same tool for every situation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There is no one perfect tool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</a:t>
            </a:r>
          </a:p>
        </p:txBody>
      </p:sp>
    </p:spTree>
    <p:extLst>
      <p:ext uri="{BB962C8B-B14F-4D97-AF65-F5344CB8AC3E}">
        <p14:creationId xmlns:p14="http://schemas.microsoft.com/office/powerpoint/2010/main" val="36921479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63147" y="1985394"/>
            <a:ext cx="3220278" cy="422520"/>
          </a:xfrm>
        </p:spPr>
        <p:txBody>
          <a:bodyPr/>
          <a:lstStyle/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/>
              <a:t>Including: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a (Realistic) </a:t>
            </a:r>
            <a:r>
              <a:rPr lang="en-US" dirty="0" smtClean="0"/>
              <a:t>Self-Care </a:t>
            </a:r>
            <a:r>
              <a:rPr lang="en-US" dirty="0"/>
              <a:t>Toolbox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08" y="4537046"/>
            <a:ext cx="2614157" cy="15960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36774" y="2641377"/>
            <a:ext cx="362778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Aft>
                <a:spcPts val="1200"/>
              </a:spcAft>
              <a:buClr>
                <a:schemeClr val="accent3"/>
              </a:buClr>
              <a:buSzPct val="100000"/>
              <a:buFont typeface="ArialMT" charset="0"/>
              <a:buChar char="–"/>
            </a:pPr>
            <a:r>
              <a:rPr lang="en-US" dirty="0">
                <a:solidFill>
                  <a:schemeClr val="tx2"/>
                </a:solidFill>
              </a:rPr>
              <a:t>Recovery tools</a:t>
            </a:r>
          </a:p>
          <a:p>
            <a:pPr marL="742950" lvl="1" indent="-285750">
              <a:spcAft>
                <a:spcPts val="1200"/>
              </a:spcAft>
              <a:buClr>
                <a:schemeClr val="accent3"/>
              </a:buClr>
              <a:buSzPct val="100000"/>
              <a:buFont typeface="ArialMT" charset="0"/>
              <a:buChar char="–"/>
            </a:pPr>
            <a:r>
              <a:rPr lang="en-US" dirty="0">
                <a:solidFill>
                  <a:schemeClr val="tx2"/>
                </a:solidFill>
              </a:rPr>
              <a:t>Ongoing self-care tools</a:t>
            </a:r>
          </a:p>
          <a:p>
            <a:pPr marL="285750" indent="-285750">
              <a:spcAft>
                <a:spcPts val="1200"/>
              </a:spcAft>
              <a:buClr>
                <a:schemeClr val="accent3"/>
              </a:buClr>
              <a:buFont typeface="ArialMT" charset="0"/>
              <a:buChar char="–"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14059" y="2641377"/>
            <a:ext cx="341906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Aft>
                <a:spcPts val="1200"/>
              </a:spcAft>
              <a:buClr>
                <a:schemeClr val="accent3"/>
              </a:buClr>
              <a:buSzPct val="100000"/>
              <a:buFont typeface="ArialMT" charset="0"/>
              <a:buChar char="–"/>
            </a:pPr>
            <a:r>
              <a:rPr lang="en-US" dirty="0">
                <a:solidFill>
                  <a:schemeClr val="tx2"/>
                </a:solidFill>
              </a:rPr>
              <a:t>Preparation tools</a:t>
            </a:r>
          </a:p>
          <a:p>
            <a:pPr marL="742950" lvl="1" indent="-285750">
              <a:spcAft>
                <a:spcPts val="1200"/>
              </a:spcAft>
              <a:buClr>
                <a:schemeClr val="accent3"/>
              </a:buClr>
              <a:buSzPct val="100000"/>
              <a:buFont typeface="ArialMT" charset="0"/>
              <a:buChar char="–"/>
            </a:pPr>
            <a:r>
              <a:rPr lang="en-US" dirty="0">
                <a:solidFill>
                  <a:schemeClr val="tx2"/>
                </a:solidFill>
              </a:rPr>
              <a:t>In-your-pocket tools</a:t>
            </a:r>
          </a:p>
          <a:p>
            <a:pPr marL="285750" indent="-285750">
              <a:spcAft>
                <a:spcPts val="1200"/>
              </a:spcAft>
              <a:buClr>
                <a:schemeClr val="accent3"/>
              </a:buClr>
              <a:buFont typeface="ArialMT" charset="0"/>
              <a:buChar char="–"/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897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85809" y="1912937"/>
            <a:ext cx="4870174" cy="2451799"/>
          </a:xfrm>
        </p:spPr>
        <p:txBody>
          <a:bodyPr/>
          <a:lstStyle/>
          <a:p>
            <a:pPr>
              <a:lnSpc>
                <a:spcPct val="100000"/>
              </a:lnSpc>
              <a:buSzPct val="100000"/>
            </a:pPr>
            <a:r>
              <a:rPr lang="en-US" dirty="0" smtClean="0"/>
              <a:t>How can you prepare before going into a stressful situation?</a:t>
            </a:r>
          </a:p>
          <a:p>
            <a:pPr lvl="1">
              <a:lnSpc>
                <a:spcPct val="100000"/>
              </a:lnSpc>
              <a:buSzPct val="100000"/>
              <a:buFont typeface="Arial" panose="020B0604020202020204" pitchFamily="34" charset="0"/>
              <a:buChar char="−"/>
            </a:pPr>
            <a:r>
              <a:rPr lang="en-US" sz="1800" dirty="0" smtClean="0"/>
              <a:t>Self-talk</a:t>
            </a:r>
          </a:p>
          <a:p>
            <a:pPr lvl="1">
              <a:lnSpc>
                <a:spcPct val="100000"/>
              </a:lnSpc>
              <a:buSzPct val="100000"/>
              <a:buFont typeface="Arial" panose="020B0604020202020204" pitchFamily="34" charset="0"/>
              <a:buChar char="−"/>
            </a:pPr>
            <a:r>
              <a:rPr lang="en-US" sz="1800" dirty="0" smtClean="0"/>
              <a:t>Have a plan</a:t>
            </a:r>
          </a:p>
          <a:p>
            <a:pPr lvl="1">
              <a:lnSpc>
                <a:spcPct val="100000"/>
              </a:lnSpc>
              <a:buSzPct val="100000"/>
              <a:buFont typeface="Arial" panose="020B0604020202020204" pitchFamily="34" charset="0"/>
              <a:buChar char="−"/>
            </a:pPr>
            <a:r>
              <a:rPr lang="en-US" sz="1800" dirty="0" smtClean="0"/>
              <a:t>Bring a support person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Tools to Prepare Yourself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08" y="4537046"/>
            <a:ext cx="2614157" cy="15960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29328" y="268995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274320"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>
                <a:solidFill>
                  <a:schemeClr val="tx2"/>
                </a:solidFill>
              </a:rPr>
              <a:t>Get a good night’s sleep</a:t>
            </a:r>
          </a:p>
          <a:p>
            <a:pPr lvl="1" indent="-274320"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>
                <a:solidFill>
                  <a:schemeClr val="tx2"/>
                </a:solidFill>
              </a:rPr>
              <a:t>Make sure you are not hungry</a:t>
            </a:r>
          </a:p>
        </p:txBody>
      </p:sp>
    </p:spTree>
    <p:extLst>
      <p:ext uri="{BB962C8B-B14F-4D97-AF65-F5344CB8AC3E}">
        <p14:creationId xmlns:p14="http://schemas.microsoft.com/office/powerpoint/2010/main" val="28027428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34548" y="2007704"/>
            <a:ext cx="5665304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What if, unexpectedly, everything goes south? What tools can you use?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Deep breathing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Relax your muscles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−"/>
            </a:pPr>
            <a:r>
              <a:rPr lang="en-US" sz="1800" dirty="0"/>
              <a:t>Count to </a:t>
            </a:r>
            <a:r>
              <a:rPr lang="en-US" sz="1800" dirty="0" smtClean="0"/>
              <a:t>10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In-Your-Pocket Tools</a:t>
            </a:r>
          </a:p>
        </p:txBody>
      </p:sp>
      <p:sp>
        <p:nvSpPr>
          <p:cNvPr id="6" name="Rectangle 5"/>
          <p:cNvSpPr/>
          <p:nvPr/>
        </p:nvSpPr>
        <p:spPr>
          <a:xfrm>
            <a:off x="4248912" y="2851971"/>
            <a:ext cx="4572000" cy="115416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274320">
              <a:spcBef>
                <a:spcPts val="60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 smtClean="0">
                <a:solidFill>
                  <a:schemeClr val="tx2"/>
                </a:solidFill>
              </a:rPr>
              <a:t>Walk away for a moment</a:t>
            </a:r>
            <a:endParaRPr lang="en-US" dirty="0">
              <a:solidFill>
                <a:schemeClr val="tx2"/>
              </a:solidFill>
            </a:endParaRPr>
          </a:p>
          <a:p>
            <a:pPr lvl="1" indent="-274320">
              <a:spcBef>
                <a:spcPts val="60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 smtClean="0">
                <a:solidFill>
                  <a:schemeClr val="tx2"/>
                </a:solidFill>
              </a:rPr>
              <a:t>Remember your self-affirmation statements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08" y="4537046"/>
            <a:ext cx="2614157" cy="159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29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60443" y="2037522"/>
            <a:ext cx="6023113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Think about something stressful that happened this week. Notice what happens in your body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Now, try these exercises…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en-US" dirty="0"/>
              <a:t>What did you like the best? How did each one shift your energy and your internal experience?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Practicing Your In-Your-Pocket Tools</a:t>
            </a:r>
          </a:p>
        </p:txBody>
      </p:sp>
    </p:spTree>
    <p:extLst>
      <p:ext uri="{BB962C8B-B14F-4D97-AF65-F5344CB8AC3E}">
        <p14:creationId xmlns:p14="http://schemas.microsoft.com/office/powerpoint/2010/main" val="14627640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77924" y="2035269"/>
            <a:ext cx="5788152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/>
              <a:t>How do you recover when you’ve been through something stressful?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dirty="0"/>
              <a:t>Call a friend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dirty="0"/>
              <a:t>Make a cup of tea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or </a:t>
            </a:r>
            <a:r>
              <a:rPr lang="en-US" sz="1800" dirty="0"/>
              <a:t>coffee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dirty="0" smtClean="0"/>
              <a:t>Exercise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Recovery Tools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08" y="4537046"/>
            <a:ext cx="2614157" cy="15960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59808" y="2897359"/>
            <a:ext cx="369417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274320">
              <a:spcBef>
                <a:spcPts val="60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 smtClean="0">
                <a:solidFill>
                  <a:schemeClr val="tx2"/>
                </a:solidFill>
              </a:rPr>
              <a:t>Do something you enjoy</a:t>
            </a:r>
            <a:endParaRPr lang="en-US" dirty="0">
              <a:solidFill>
                <a:schemeClr val="tx2"/>
              </a:solidFill>
            </a:endParaRPr>
          </a:p>
          <a:p>
            <a:pPr lvl="1" indent="-274320">
              <a:spcBef>
                <a:spcPts val="60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 smtClean="0">
                <a:solidFill>
                  <a:schemeClr val="tx2"/>
                </a:solidFill>
              </a:rPr>
              <a:t>Try to </a:t>
            </a:r>
            <a:r>
              <a:rPr lang="en-US" b="1" dirty="0" smtClean="0">
                <a:solidFill>
                  <a:schemeClr val="accent3"/>
                </a:solidFill>
              </a:rPr>
              <a:t>remember one good thing </a:t>
            </a:r>
            <a:r>
              <a:rPr lang="en-US" dirty="0" smtClean="0">
                <a:solidFill>
                  <a:schemeClr val="tx2"/>
                </a:solidFill>
              </a:rPr>
              <a:t>that happened today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38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46143" y="1981995"/>
            <a:ext cx="6251713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What do you do to build a foundation for yourself — what tools create an ongoing self-care regimen?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dirty="0"/>
              <a:t>Have and use a team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dirty="0" smtClean="0"/>
              <a:t>Find </a:t>
            </a:r>
            <a:r>
              <a:rPr lang="en-US" sz="1800" dirty="0"/>
              <a:t>something you enjoy that is about you and not about you as a parent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sz="1800" b="1" dirty="0">
                <a:solidFill>
                  <a:schemeClr val="accent3"/>
                </a:solidFill>
              </a:rPr>
              <a:t>Provide for your basic self-care needs </a:t>
            </a:r>
            <a:r>
              <a:rPr lang="en-US" sz="1800" dirty="0"/>
              <a:t>and get the sleep, food and health care you need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Ongoing Self-Care Tools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08" y="4951574"/>
            <a:ext cx="2614157" cy="15960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69536" y="2836399"/>
            <a:ext cx="3596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274320">
              <a:spcBef>
                <a:spcPts val="60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Arial" panose="020B0604020202020204" pitchFamily="34" charset="0"/>
              <a:buChar char="−"/>
            </a:pPr>
            <a:r>
              <a:rPr lang="en-US" dirty="0" smtClean="0">
                <a:solidFill>
                  <a:schemeClr val="tx2"/>
                </a:solidFill>
              </a:rPr>
              <a:t>Make time for yourself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9522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57908" y="2037521"/>
            <a:ext cx="6828183" cy="3886200"/>
          </a:xfrm>
        </p:spPr>
        <p:txBody>
          <a:bodyPr/>
          <a:lstStyle/>
          <a:p>
            <a:pPr>
              <a:spcAft>
                <a:spcPts val="600"/>
              </a:spcAft>
              <a:buSzPct val="100000"/>
            </a:pPr>
            <a:r>
              <a:rPr lang="en-US" dirty="0"/>
              <a:t>Parenting is hard. Foster parenting is harder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Your feelings matter, for lots of reasons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Self-care is easy on good days, but harder on hard days</a:t>
            </a:r>
          </a:p>
          <a:p>
            <a:pPr>
              <a:spcAft>
                <a:spcPts val="600"/>
              </a:spcAft>
              <a:buSzPct val="100000"/>
            </a:pPr>
            <a:r>
              <a:rPr lang="en-US" dirty="0"/>
              <a:t>Keep in mind what makes a hard day</a:t>
            </a:r>
          </a:p>
          <a:p>
            <a:pPr>
              <a:buSzPct val="100000"/>
            </a:pPr>
            <a:r>
              <a:rPr lang="en-US" dirty="0"/>
              <a:t>Stay on the main road:</a:t>
            </a:r>
          </a:p>
          <a:p>
            <a:pPr lvl="1">
              <a:lnSpc>
                <a:spcPts val="2000"/>
              </a:lnSpc>
              <a:buSzPct val="100000"/>
            </a:pPr>
            <a:r>
              <a:rPr lang="en-US" sz="1800" dirty="0"/>
              <a:t>Acknowledge your feelings</a:t>
            </a:r>
          </a:p>
          <a:p>
            <a:pPr lvl="1">
              <a:lnSpc>
                <a:spcPts val="2000"/>
              </a:lnSpc>
              <a:buSzPct val="100000"/>
            </a:pPr>
            <a:r>
              <a:rPr lang="en-US" sz="1800" dirty="0"/>
              <a:t>Stay aware</a:t>
            </a:r>
          </a:p>
          <a:p>
            <a:pPr lvl="1">
              <a:lnSpc>
                <a:spcPts val="2000"/>
              </a:lnSpc>
              <a:buSzPct val="100000"/>
            </a:pPr>
            <a:r>
              <a:rPr lang="en-US" sz="1800" dirty="0"/>
              <a:t>Build and use a self-care toolbox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3777847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52053" y="1984972"/>
            <a:ext cx="6839893" cy="1382917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This group will meet nine times for </a:t>
            </a:r>
            <a:r>
              <a:rPr lang="en-US" dirty="0" smtClean="0"/>
              <a:t>two hours each </a:t>
            </a:r>
            <a:r>
              <a:rPr lang="en-US" dirty="0"/>
              <a:t>time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Please attend all sessions</a:t>
            </a:r>
          </a:p>
          <a:p>
            <a:pPr marL="285750" indent="-28575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Each session will include the following segments: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8557" y="3739082"/>
            <a:ext cx="292427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Warm-up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Opening check-in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Review and report back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Theme of the 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17270" y="3739082"/>
            <a:ext cx="30578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Self-reflection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Take home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Practice</a:t>
            </a:r>
          </a:p>
          <a:p>
            <a:pPr marL="0" lvl="1" indent="-285750"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Closing check-in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548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SELF-REFLECTION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118" y="1255154"/>
            <a:ext cx="4333700" cy="4110337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55034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71600" y="2057400"/>
            <a:ext cx="6553200" cy="161013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/>
              <a:t>What </a:t>
            </a:r>
            <a:r>
              <a:rPr lang="en-US" dirty="0"/>
              <a:t>are your “life savers”?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US" dirty="0"/>
              <a:t>In your group, share one or more things you have found most valuable in getting you through a hard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287" y="3552216"/>
            <a:ext cx="3359426" cy="302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84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45152" y="5416361"/>
            <a:ext cx="6643534" cy="130511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TAKE HOME</a:t>
            </a:r>
          </a:p>
          <a:p>
            <a:pPr>
              <a:lnSpc>
                <a:spcPct val="100000"/>
              </a:lnSpc>
            </a:pPr>
            <a:r>
              <a:rPr lang="en-US" sz="160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is one sentence (idea, concept or something you have learned) that you can take away from today? Write it in your log.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519" y="1185350"/>
            <a:ext cx="4114800" cy="4114800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99013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9768" y="5585988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PRACTICE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929" y="1259008"/>
            <a:ext cx="4274077" cy="4368545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3673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59835" y="2057400"/>
            <a:ext cx="5824330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Using the worksheet provided to you, try to identify what makes a hard day for you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1800" dirty="0"/>
              <a:t>What are your particular push buttons?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sz="1800" dirty="0"/>
              <a:t>This week, notice if any of these push buttons are triggered; remember how they affect your mood or response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10275191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CLOSING CHECK-IN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9698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Your Energy Right Now?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16383" y="1747732"/>
            <a:ext cx="7323788" cy="4260480"/>
            <a:chOff x="916383" y="1747732"/>
            <a:chExt cx="7323788" cy="4260480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91638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 flipH="1">
              <a:off x="2025282" y="2845876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riangle 21"/>
            <p:cNvSpPr/>
            <p:nvPr/>
          </p:nvSpPr>
          <p:spPr bwMode="auto">
            <a:xfrm rot="10800000">
              <a:off x="1878254" y="4808423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9197" y="1865421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24" name="Triangle 23"/>
            <p:cNvSpPr/>
            <p:nvPr/>
          </p:nvSpPr>
          <p:spPr bwMode="auto">
            <a:xfrm>
              <a:off x="1878255" y="2596921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91515" y="5171005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6027763" y="1747732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 flipH="1">
              <a:off x="7136662" y="2772706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riangle 27"/>
            <p:cNvSpPr/>
            <p:nvPr/>
          </p:nvSpPr>
          <p:spPr bwMode="auto">
            <a:xfrm rot="10800000">
              <a:off x="6989634" y="4979696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90577" y="2009533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30" name="Triangle 29"/>
            <p:cNvSpPr/>
            <p:nvPr/>
          </p:nvSpPr>
          <p:spPr bwMode="auto">
            <a:xfrm>
              <a:off x="6989635" y="250564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02895" y="5369438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3695564" y="1747732"/>
              <a:ext cx="1765426" cy="4260480"/>
              <a:chOff x="3561881" y="1747732"/>
              <a:chExt cx="1765426" cy="4260480"/>
            </a:xfrm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37" name="Off-page Connector 36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8" name="Off-page Connector 37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39" name="Off-page Connector 38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0" name="Off-page Connector 39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1" name="Off-page Connector 40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42" name="Straight Connector 41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3" name="Triangle 42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36" name="Triangle 35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554873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7772400" cy="1861185"/>
          </a:xfrm>
        </p:spPr>
        <p:txBody>
          <a:bodyPr/>
          <a:lstStyle/>
          <a:p>
            <a:r>
              <a:rPr lang="en-US" sz="3000" b="1" dirty="0">
                <a:solidFill>
                  <a:schemeClr val="bg1"/>
                </a:solidFill>
              </a:rPr>
              <a:t>See you next time!</a:t>
            </a:r>
          </a:p>
        </p:txBody>
      </p:sp>
    </p:spTree>
    <p:extLst>
      <p:ext uri="{BB962C8B-B14F-4D97-AF65-F5344CB8AC3E}">
        <p14:creationId xmlns:p14="http://schemas.microsoft.com/office/powerpoint/2010/main" val="622911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0719" y="5624338"/>
            <a:ext cx="7772400" cy="623372"/>
          </a:xfrm>
          <a:ln>
            <a:noFill/>
          </a:ln>
        </p:spPr>
        <p:txBody>
          <a:bodyPr/>
          <a:lstStyle/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WARM-UP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813" y="1244464"/>
            <a:ext cx="4110211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887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83266" y="1950720"/>
            <a:ext cx="5977467" cy="40831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List your superpowers </a:t>
            </a:r>
            <a:r>
              <a:rPr lang="en-US" dirty="0"/>
              <a:t>(such as listening, patience, etc.)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Develop a motto that reflects your mission as a foster parent (such as, “Truth and justice for all”)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Choose a superhero name 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a Superhero!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9909" y="4253842"/>
            <a:ext cx="2924180" cy="221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3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719" y="5604095"/>
            <a:ext cx="7772400" cy="7703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marR="0" indent="0" algn="ctr" defTabSz="4572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000" kern="1200" cap="all" spc="0" baseline="0">
                <a:solidFill>
                  <a:schemeClr val="accent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4000" b="1" cap="none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</a:rPr>
              <a:t>OPENING CHECK-IN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376" y="1271780"/>
            <a:ext cx="4117086" cy="411480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3290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Is Your Energy Now?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16383" y="1882486"/>
            <a:ext cx="7323788" cy="4260480"/>
            <a:chOff x="916383" y="1882486"/>
            <a:chExt cx="7323788" cy="4260480"/>
          </a:xfrm>
        </p:grpSpPr>
        <p:sp>
          <p:nvSpPr>
            <p:cNvPr id="22" name="Rounded Rectangle 21"/>
            <p:cNvSpPr/>
            <p:nvPr/>
          </p:nvSpPr>
          <p:spPr bwMode="auto">
            <a:xfrm>
              <a:off x="916383" y="1882486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 bwMode="auto">
            <a:xfrm flipH="1">
              <a:off x="2025282" y="2980630"/>
              <a:ext cx="5705" cy="1962547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riangle 36"/>
            <p:cNvSpPr/>
            <p:nvPr/>
          </p:nvSpPr>
          <p:spPr bwMode="auto">
            <a:xfrm rot="10800000">
              <a:off x="1878254" y="4943177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79197" y="2000175"/>
              <a:ext cx="1903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Totally Comfortable</a:t>
              </a:r>
            </a:p>
          </p:txBody>
        </p:sp>
        <p:sp>
          <p:nvSpPr>
            <p:cNvPr id="39" name="Triangle 38"/>
            <p:cNvSpPr/>
            <p:nvPr/>
          </p:nvSpPr>
          <p:spPr bwMode="auto">
            <a:xfrm>
              <a:off x="1878255" y="2731675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91515" y="5305759"/>
              <a:ext cx="20789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Really Uncomfortable</a:t>
              </a:r>
            </a:p>
          </p:txBody>
        </p:sp>
        <p:sp>
          <p:nvSpPr>
            <p:cNvPr id="41" name="Rounded Rectangle 40"/>
            <p:cNvSpPr/>
            <p:nvPr/>
          </p:nvSpPr>
          <p:spPr bwMode="auto">
            <a:xfrm>
              <a:off x="6027763" y="1882486"/>
              <a:ext cx="2212408" cy="4260480"/>
            </a:xfrm>
            <a:prstGeom prst="roundRect">
              <a:avLst/>
            </a:prstGeom>
            <a:solidFill>
              <a:schemeClr val="bg2">
                <a:alpha val="5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3000"/>
                </a:prstClr>
              </a:outerShdw>
            </a:effec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z</a:t>
              </a:r>
            </a:p>
          </p:txBody>
        </p:sp>
        <p:cxnSp>
          <p:nvCxnSpPr>
            <p:cNvPr id="42" name="Straight Connector 41"/>
            <p:cNvCxnSpPr/>
            <p:nvPr/>
          </p:nvCxnSpPr>
          <p:spPr bwMode="auto">
            <a:xfrm flipH="1">
              <a:off x="7136662" y="2907460"/>
              <a:ext cx="5705" cy="2206990"/>
            </a:xfrm>
            <a:prstGeom prst="line">
              <a:avLst/>
            </a:prstGeom>
            <a:ln w="82550" cmpd="sng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riangle 42"/>
            <p:cNvSpPr/>
            <p:nvPr/>
          </p:nvSpPr>
          <p:spPr bwMode="auto">
            <a:xfrm rot="10800000">
              <a:off x="6989634" y="5114450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190577" y="2144287"/>
              <a:ext cx="1903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</a:rPr>
                <a:t>Great Match</a:t>
              </a:r>
            </a:p>
          </p:txBody>
        </p:sp>
        <p:sp>
          <p:nvSpPr>
            <p:cNvPr id="45" name="Triangle 44"/>
            <p:cNvSpPr/>
            <p:nvPr/>
          </p:nvSpPr>
          <p:spPr bwMode="auto">
            <a:xfrm>
              <a:off x="6989635" y="2640399"/>
              <a:ext cx="294057" cy="253497"/>
            </a:xfrm>
            <a:prstGeom prst="triangl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102895" y="5504192"/>
              <a:ext cx="20789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Terrible Match</a:t>
              </a: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3695564" y="1882486"/>
              <a:ext cx="1765426" cy="4260480"/>
              <a:chOff x="3561881" y="1747732"/>
              <a:chExt cx="1765426" cy="4260480"/>
            </a:xfrm>
          </p:grpSpPr>
          <p:sp>
            <p:nvSpPr>
              <p:cNvPr id="48" name="Rounded Rectangle 47"/>
              <p:cNvSpPr/>
              <p:nvPr/>
            </p:nvSpPr>
            <p:spPr bwMode="auto">
              <a:xfrm>
                <a:off x="3561881" y="1747732"/>
                <a:ext cx="1765426" cy="4260480"/>
              </a:xfrm>
              <a:prstGeom prst="roundRect">
                <a:avLst/>
              </a:prstGeom>
              <a:solidFill>
                <a:schemeClr val="bg2">
                  <a:alpha val="59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3000"/>
                  </a:prstClr>
                </a:outerShdw>
              </a:effec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3903739" y="1969604"/>
                <a:ext cx="1122445" cy="3769805"/>
                <a:chOff x="4443077" y="2425570"/>
                <a:chExt cx="1122445" cy="3769805"/>
              </a:xfrm>
            </p:grpSpPr>
            <p:grpSp>
              <p:nvGrpSpPr>
                <p:cNvPr id="50" name="Group 49"/>
                <p:cNvGrpSpPr/>
                <p:nvPr/>
              </p:nvGrpSpPr>
              <p:grpSpPr>
                <a:xfrm>
                  <a:off x="4443077" y="2662742"/>
                  <a:ext cx="1122445" cy="3532633"/>
                  <a:chOff x="4443077" y="2662742"/>
                  <a:chExt cx="1122445" cy="3532633"/>
                </a:xfrm>
              </p:grpSpPr>
              <p:sp>
                <p:nvSpPr>
                  <p:cNvPr id="52" name="Off-page Connector 51"/>
                  <p:cNvSpPr/>
                  <p:nvPr/>
                </p:nvSpPr>
                <p:spPr bwMode="auto">
                  <a:xfrm rot="5400000">
                    <a:off x="4978523" y="5197316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53" name="Off-page Connector 52"/>
                  <p:cNvSpPr/>
                  <p:nvPr/>
                </p:nvSpPr>
                <p:spPr bwMode="auto">
                  <a:xfrm rot="5400000">
                    <a:off x="4978523" y="3293512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54" name="Off-page Connector 53"/>
                  <p:cNvSpPr/>
                  <p:nvPr/>
                </p:nvSpPr>
                <p:spPr bwMode="auto">
                  <a:xfrm rot="5400000">
                    <a:off x="4978523" y="2666840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55" name="Off-page Connector 54"/>
                  <p:cNvSpPr/>
                  <p:nvPr/>
                </p:nvSpPr>
                <p:spPr bwMode="auto">
                  <a:xfrm rot="5400000">
                    <a:off x="4978523" y="4573471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56" name="Off-page Connector 55"/>
                  <p:cNvSpPr/>
                  <p:nvPr/>
                </p:nvSpPr>
                <p:spPr bwMode="auto">
                  <a:xfrm rot="5400000">
                    <a:off x="4978523" y="3920185"/>
                    <a:ext cx="350132" cy="823865"/>
                  </a:xfrm>
                  <a:prstGeom prst="flowChartOffpageConnector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cxnSp>
                <p:nvCxnSpPr>
                  <p:cNvPr id="57" name="Straight Connector 56"/>
                  <p:cNvCxnSpPr/>
                  <p:nvPr/>
                </p:nvCxnSpPr>
                <p:spPr bwMode="auto">
                  <a:xfrm>
                    <a:off x="4590107" y="2662742"/>
                    <a:ext cx="0" cy="3295461"/>
                  </a:xfrm>
                  <a:prstGeom prst="line">
                    <a:avLst/>
                  </a:prstGeom>
                  <a:ln w="82550" cmpd="sng">
                    <a:solidFill>
                      <a:schemeClr val="bg1">
                        <a:lumMod val="75000"/>
                      </a:schemeClr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8" name="Triangle 57"/>
                  <p:cNvSpPr/>
                  <p:nvPr/>
                </p:nvSpPr>
                <p:spPr bwMode="auto">
                  <a:xfrm rot="10800000">
                    <a:off x="4443077" y="5941878"/>
                    <a:ext cx="294057" cy="253497"/>
                  </a:xfrm>
                  <a:prstGeom prst="triangle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5"/>
                  </a:lnRef>
                  <a:fillRef idx="3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</p:txBody>
              </p: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4868407" y="2877228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+10</a:t>
                    </a: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4868407" y="3507943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+5</a:t>
                    </a:r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4868407" y="4134357"/>
                    <a:ext cx="69711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4868406" y="4784705"/>
                    <a:ext cx="69711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-5</a:t>
                    </a:r>
                  </a:p>
                </p:txBody>
              </p:sp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4947625" y="5401544"/>
                    <a:ext cx="617896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000" b="1" dirty="0">
                        <a:solidFill>
                          <a:schemeClr val="bg1"/>
                        </a:solidFill>
                      </a:rPr>
                      <a:t>-10</a:t>
                    </a:r>
                  </a:p>
                </p:txBody>
              </p:sp>
            </p:grpSp>
            <p:sp>
              <p:nvSpPr>
                <p:cNvPr id="51" name="Triangle 50"/>
                <p:cNvSpPr/>
                <p:nvPr/>
              </p:nvSpPr>
              <p:spPr bwMode="auto">
                <a:xfrm>
                  <a:off x="4443078" y="2425570"/>
                  <a:ext cx="294057" cy="253497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27636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6B3CCE6-3D7D-AC46-9877-BAC74626ABE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Comfortable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95400" y="2067025"/>
            <a:ext cx="6553200" cy="38862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If your energy is comfortable and a good match, great!</a:t>
            </a:r>
          </a:p>
          <a:p>
            <a:pPr>
              <a:lnSpc>
                <a:spcPct val="100000"/>
              </a:lnSpc>
              <a:spcAft>
                <a:spcPts val="1800"/>
              </a:spcAft>
              <a:buSzPct val="100000"/>
            </a:pPr>
            <a:r>
              <a:rPr lang="en-US" dirty="0"/>
              <a:t>If not, </a:t>
            </a:r>
            <a:r>
              <a:rPr lang="en-US" b="1" dirty="0">
                <a:solidFill>
                  <a:schemeClr val="accent3"/>
                </a:solidFill>
              </a:rPr>
              <a:t>what can you do to get it there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8880616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ECF_ColorPalette_Office_r1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5C5C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72C00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D8ACAA"/>
        </a:accent5>
        <a:accent6>
          <a:srgbClr val="0000E7"/>
        </a:accent6>
        <a:hlink>
          <a:srgbClr val="3D97AF"/>
        </a:hlink>
        <a:folHlink>
          <a:srgbClr val="E2E1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AECF_ColorTheme_8_15_12">
      <a:dk1>
        <a:srgbClr val="000000"/>
      </a:dk1>
      <a:lt1>
        <a:srgbClr val="FFFFFF"/>
      </a:lt1>
      <a:dk2>
        <a:srgbClr val="595959"/>
      </a:dk2>
      <a:lt2>
        <a:srgbClr val="EDE4CA"/>
      </a:lt2>
      <a:accent1>
        <a:srgbClr val="97A825"/>
      </a:accent1>
      <a:accent2>
        <a:srgbClr val="849120"/>
      </a:accent2>
      <a:accent3>
        <a:srgbClr val="DA5521"/>
      </a:accent3>
      <a:accent4>
        <a:srgbClr val="E9AF1D"/>
      </a:accent4>
      <a:accent5>
        <a:srgbClr val="005293"/>
      </a:accent5>
      <a:accent6>
        <a:srgbClr val="5A5284"/>
      </a:accent6>
      <a:hlink>
        <a:srgbClr val="005293"/>
      </a:hlink>
      <a:folHlink>
        <a:srgbClr val="0665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9A96110ACDB5428B13BAB874E3215B" ma:contentTypeVersion="0" ma:contentTypeDescription="Create a new document." ma:contentTypeScope="" ma:versionID="4fab5cec9f4742c53e04ba51c40e532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4dacf80bf3dc4653b5ffcc0cf5ce85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39B419-7817-410E-8951-AD9E0C898A99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D57F3BB-5A1E-4C49-B3E6-6D0BD58253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087737-6343-4534-925B-8F1191AEB8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E2S ppt Theme Experiment.thmx</Template>
  <TotalTime>26709</TotalTime>
  <Words>1463</Words>
  <Application>Microsoft Macintosh PowerPoint</Application>
  <PresentationFormat>On-screen Show (4:3)</PresentationFormat>
  <Paragraphs>257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ArialMT</vt:lpstr>
      <vt:lpstr>Calibri</vt:lpstr>
      <vt:lpstr>Courier New</vt:lpstr>
      <vt:lpstr>Lucida Grande</vt:lpstr>
      <vt:lpstr>Wingdings</vt:lpstr>
      <vt:lpstr>Arial</vt:lpstr>
      <vt:lpstr>2_Office Theme</vt:lpstr>
      <vt:lpstr>AECF_ColorPalette_Office_r1</vt:lpstr>
      <vt:lpstr>3_Office Theme</vt:lpstr>
      <vt:lpstr>4_Office Theme</vt:lpstr>
      <vt:lpstr>PowerPoint Presentation</vt:lpstr>
      <vt:lpstr>PowerPoint Presentation</vt:lpstr>
      <vt:lpstr>ARC Reflections</vt:lpstr>
      <vt:lpstr>Welcome</vt:lpstr>
      <vt:lpstr>WARM-UP</vt:lpstr>
      <vt:lpstr>You Are a Superhero!</vt:lpstr>
      <vt:lpstr>PowerPoint Presentation</vt:lpstr>
      <vt:lpstr>Where Is Your Energy Now?</vt:lpstr>
      <vt:lpstr>Get Comfortable</vt:lpstr>
      <vt:lpstr>PowerPoint Presentation</vt:lpstr>
      <vt:lpstr>Review</vt:lpstr>
      <vt:lpstr>Report Back</vt:lpstr>
      <vt:lpstr>PowerPoint Presentation</vt:lpstr>
      <vt:lpstr>PowerPoint Presentation</vt:lpstr>
      <vt:lpstr>Checking In on Olivia</vt:lpstr>
      <vt:lpstr>More About Olivia</vt:lpstr>
      <vt:lpstr>Some Questions for You</vt:lpstr>
      <vt:lpstr>Some Answers</vt:lpstr>
      <vt:lpstr>The Challenge</vt:lpstr>
      <vt:lpstr>Why Are We Talking About Your Feelings?</vt:lpstr>
      <vt:lpstr>Before We Go Any Further</vt:lpstr>
      <vt:lpstr>PowerPoint Presentation</vt:lpstr>
      <vt:lpstr>So What Makes a Hard Day?</vt:lpstr>
      <vt:lpstr>So What Makes a Hard Day?</vt:lpstr>
      <vt:lpstr>So What Makes a Hard Day?</vt:lpstr>
      <vt:lpstr>So What Can You Do?</vt:lpstr>
      <vt:lpstr>Acknowledge That This Is Hard</vt:lpstr>
      <vt:lpstr>Remember This Road?</vt:lpstr>
      <vt:lpstr>What Happens as a Parent When You  Get on the Express Road?</vt:lpstr>
      <vt:lpstr>(Try to) Stay on the Main Road</vt:lpstr>
      <vt:lpstr>PowerPoint Presentation</vt:lpstr>
      <vt:lpstr>Experiment</vt:lpstr>
      <vt:lpstr>Build a (Realistic) Self-Care Toolbox</vt:lpstr>
      <vt:lpstr>1. Tools to Prepare Yourself</vt:lpstr>
      <vt:lpstr>2. In-Your-Pocket Tools</vt:lpstr>
      <vt:lpstr>Practicing Your In-Your-Pocket Tools</vt:lpstr>
      <vt:lpstr>3. Recovery Tools</vt:lpstr>
      <vt:lpstr>4. Ongoing Self-Care Tools</vt:lpstr>
      <vt:lpstr>Wrap-Up</vt:lpstr>
      <vt:lpstr>PowerPoint Presentation</vt:lpstr>
      <vt:lpstr>Question</vt:lpstr>
      <vt:lpstr>PowerPoint Presentation</vt:lpstr>
      <vt:lpstr>PowerPoint Presentation</vt:lpstr>
      <vt:lpstr>Practice</vt:lpstr>
      <vt:lpstr>PowerPoint Presentation</vt:lpstr>
      <vt:lpstr>What Is Your Energy Right Now?</vt:lpstr>
      <vt:lpstr>See you next time!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zippie</dc:creator>
  <cp:lastModifiedBy>Kate Alter</cp:lastModifiedBy>
  <cp:revision>258</cp:revision>
  <cp:lastPrinted>2017-08-24T22:12:15Z</cp:lastPrinted>
  <dcterms:created xsi:type="dcterms:W3CDTF">2012-07-31T09:32:17Z</dcterms:created>
  <dcterms:modified xsi:type="dcterms:W3CDTF">2017-08-24T22:12:21Z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0x010100D49A96110ACDB5428B13BAB874E3215B</vt:lpwstr>
  </property>
</Properties>
</file>