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94" r:id="rId4"/>
    <p:sldMasterId id="2147483773" r:id="rId5"/>
  </p:sldMasterIdLst>
  <p:notesMasterIdLst>
    <p:notesMasterId r:id="rId42"/>
  </p:notesMasterIdLst>
  <p:handoutMasterIdLst>
    <p:handoutMasterId r:id="rId43"/>
  </p:handoutMasterIdLst>
  <p:sldIdLst>
    <p:sldId id="265" r:id="rId6"/>
    <p:sldId id="279" r:id="rId7"/>
    <p:sldId id="332" r:id="rId8"/>
    <p:sldId id="312" r:id="rId9"/>
    <p:sldId id="301" r:id="rId10"/>
    <p:sldId id="351" r:id="rId11"/>
    <p:sldId id="352" r:id="rId12"/>
    <p:sldId id="318" r:id="rId13"/>
    <p:sldId id="354" r:id="rId14"/>
    <p:sldId id="355" r:id="rId15"/>
    <p:sldId id="356" r:id="rId16"/>
    <p:sldId id="319" r:id="rId17"/>
    <p:sldId id="357" r:id="rId18"/>
    <p:sldId id="358" r:id="rId19"/>
    <p:sldId id="345" r:id="rId20"/>
    <p:sldId id="320" r:id="rId21"/>
    <p:sldId id="330" r:id="rId22"/>
    <p:sldId id="321" r:id="rId23"/>
    <p:sldId id="322" r:id="rId24"/>
    <p:sldId id="323" r:id="rId25"/>
    <p:sldId id="347" r:id="rId26"/>
    <p:sldId id="325" r:id="rId27"/>
    <p:sldId id="333" r:id="rId28"/>
    <p:sldId id="326" r:id="rId29"/>
    <p:sldId id="343" r:id="rId30"/>
    <p:sldId id="341" r:id="rId31"/>
    <p:sldId id="348" r:id="rId32"/>
    <p:sldId id="342" r:id="rId33"/>
    <p:sldId id="327" r:id="rId34"/>
    <p:sldId id="328" r:id="rId35"/>
    <p:sldId id="359" r:id="rId36"/>
    <p:sldId id="360" r:id="rId37"/>
    <p:sldId id="361" r:id="rId38"/>
    <p:sldId id="309" r:id="rId39"/>
    <p:sldId id="329" r:id="rId40"/>
    <p:sldId id="262" r:id="rId41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ristin Coffey" initials="KC" lastIdx="9" clrIdx="6">
    <p:extLst/>
  </p:cmAuthor>
  <p:cmAuthor id="1" name="Gina Davis" initials="GD" lastIdx="12" clrIdx="0">
    <p:extLst/>
  </p:cmAuthor>
  <p:cmAuthor id="8" name="Kristin Coffey" initials="Office" lastIdx="1" clrIdx="7">
    <p:extLst/>
  </p:cmAuthor>
  <p:cmAuthor id="2" name="Kate Alter" initials="KA" lastIdx="5" clrIdx="1">
    <p:extLst/>
  </p:cmAuthor>
  <p:cmAuthor id="3" name="Kate Alter" initials="KA [2]" lastIdx="1" clrIdx="2">
    <p:extLst/>
  </p:cmAuthor>
  <p:cmAuthor id="4" name="Microsoft Office User" initials="Office" lastIdx="5" clrIdx="3">
    <p:extLst/>
  </p:cmAuthor>
  <p:cmAuthor id="5" name="Microsoft Office User" initials="Office [2]" lastIdx="1" clrIdx="4">
    <p:extLst/>
  </p:cmAuthor>
  <p:cmAuthor id="6" name="Leah Glasheen" initials="LG" lastIdx="18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521"/>
    <a:srgbClr val="000000"/>
    <a:srgbClr val="E7DCBA"/>
    <a:srgbClr val="0665A4"/>
    <a:srgbClr val="787878"/>
    <a:srgbClr val="4F85BA"/>
    <a:srgbClr val="8C9C22"/>
    <a:srgbClr val="706CA8"/>
    <a:srgbClr val="E9AF1D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4" autoAdjust="0"/>
    <p:restoredTop sz="71516" autoAdjust="0"/>
  </p:normalViewPr>
  <p:slideViewPr>
    <p:cSldViewPr snapToGrid="0" snapToObjects="1">
      <p:cViewPr varScale="1">
        <p:scale>
          <a:sx n="85" d="100"/>
          <a:sy n="85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50" d="100"/>
          <a:sy n="150" d="100"/>
        </p:scale>
        <p:origin x="-768" y="136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commentAuthors" Target="commentAuthors.xml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1F7D4-D40D-3049-AFB7-DACF0ED75289}" type="doc">
      <dgm:prSet loTypeId="urn:microsoft.com/office/officeart/2005/8/layout/matrix1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817F0B-C8F7-4A43-A0BA-05164E98660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39114286-C34E-E64F-88FD-276FA43635DF}" type="parTrans" cxnId="{438F0DC3-9848-9A44-88F3-DE7A82AD6F82}">
      <dgm:prSet/>
      <dgm:spPr/>
      <dgm:t>
        <a:bodyPr/>
        <a:lstStyle/>
        <a:p>
          <a:endParaRPr lang="en-US"/>
        </a:p>
      </dgm:t>
    </dgm:pt>
    <dgm:pt modelId="{E14058F1-CC6F-254D-ABA6-9BED2DED2C7A}" type="sibTrans" cxnId="{438F0DC3-9848-9A44-88F3-DE7A82AD6F82}">
      <dgm:prSet/>
      <dgm:spPr/>
      <dgm:t>
        <a:bodyPr/>
        <a:lstStyle/>
        <a:p>
          <a:endParaRPr lang="en-US"/>
        </a:p>
      </dgm:t>
    </dgm:pt>
    <dgm:pt modelId="{E8C38CA8-AA92-0F44-8E01-2F3D668212D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09B0E5D-6E9E-824F-9EDC-9726A16579B9}" type="parTrans" cxnId="{413FE420-6AE4-FD4C-AE28-69884CF7BA06}">
      <dgm:prSet/>
      <dgm:spPr/>
      <dgm:t>
        <a:bodyPr/>
        <a:lstStyle/>
        <a:p>
          <a:endParaRPr lang="en-US"/>
        </a:p>
      </dgm:t>
    </dgm:pt>
    <dgm:pt modelId="{ADBF1096-3311-A644-ABCF-3B93678B7C8F}" type="sibTrans" cxnId="{413FE420-6AE4-FD4C-AE28-69884CF7BA06}">
      <dgm:prSet/>
      <dgm:spPr/>
      <dgm:t>
        <a:bodyPr/>
        <a:lstStyle/>
        <a:p>
          <a:endParaRPr lang="en-US"/>
        </a:p>
      </dgm:t>
    </dgm:pt>
    <dgm:pt modelId="{6B2E4584-2EE7-3040-BDC1-2324BC7064B0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4F2020D0-DA2F-7B4F-BA49-5479A81D57F6}" type="parTrans" cxnId="{42FEA79E-EC8C-B841-AECF-CAA432379C7C}">
      <dgm:prSet/>
      <dgm:spPr/>
      <dgm:t>
        <a:bodyPr/>
        <a:lstStyle/>
        <a:p>
          <a:endParaRPr lang="en-US"/>
        </a:p>
      </dgm:t>
    </dgm:pt>
    <dgm:pt modelId="{B7075D71-4857-694D-BB43-764ECA071493}" type="sibTrans" cxnId="{42FEA79E-EC8C-B841-AECF-CAA432379C7C}">
      <dgm:prSet/>
      <dgm:spPr/>
      <dgm:t>
        <a:bodyPr/>
        <a:lstStyle/>
        <a:p>
          <a:endParaRPr lang="en-US"/>
        </a:p>
      </dgm:t>
    </dgm:pt>
    <dgm:pt modelId="{A14F5D56-76EB-1445-997B-68F34F8EE0EC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E80B223-E9BB-394C-931A-6B58D5C638C6}" type="parTrans" cxnId="{4AC239AF-68D0-814D-ABDF-FDF7AABC0C02}">
      <dgm:prSet/>
      <dgm:spPr/>
      <dgm:t>
        <a:bodyPr/>
        <a:lstStyle/>
        <a:p>
          <a:endParaRPr lang="en-US"/>
        </a:p>
      </dgm:t>
    </dgm:pt>
    <dgm:pt modelId="{D593E56F-BD02-924B-8B62-6A795BF35DCB}" type="sibTrans" cxnId="{4AC239AF-68D0-814D-ABDF-FDF7AABC0C02}">
      <dgm:prSet/>
      <dgm:spPr/>
      <dgm:t>
        <a:bodyPr/>
        <a:lstStyle/>
        <a:p>
          <a:endParaRPr lang="en-US"/>
        </a:p>
      </dgm:t>
    </dgm:pt>
    <dgm:pt modelId="{AA7722B9-3A77-2248-9833-AADC73FD2A6D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93D49623-2C70-6045-9FE3-507448DA360B}" type="parTrans" cxnId="{3A907197-BFC8-8440-806D-89E7A5FC9622}">
      <dgm:prSet/>
      <dgm:spPr/>
      <dgm:t>
        <a:bodyPr/>
        <a:lstStyle/>
        <a:p>
          <a:endParaRPr lang="en-US"/>
        </a:p>
      </dgm:t>
    </dgm:pt>
    <dgm:pt modelId="{253A3F7C-08CD-DB47-9F3F-890CFD1B6F42}" type="sibTrans" cxnId="{3A907197-BFC8-8440-806D-89E7A5FC9622}">
      <dgm:prSet/>
      <dgm:spPr/>
      <dgm:t>
        <a:bodyPr/>
        <a:lstStyle/>
        <a:p>
          <a:endParaRPr lang="en-US"/>
        </a:p>
      </dgm:t>
    </dgm:pt>
    <dgm:pt modelId="{073FB7F1-B2D7-374E-915C-CFA263BC50DA}" type="pres">
      <dgm:prSet presAssocID="{52C1F7D4-D40D-3049-AFB7-DACF0ED7528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9DF5B3-982C-5042-8E82-5EEA5BC909F7}" type="pres">
      <dgm:prSet presAssocID="{52C1F7D4-D40D-3049-AFB7-DACF0ED75289}" presName="matrix" presStyleCnt="0"/>
      <dgm:spPr/>
    </dgm:pt>
    <dgm:pt modelId="{29393A01-AC0A-784D-B57B-97838ACA8EEA}" type="pres">
      <dgm:prSet presAssocID="{52C1F7D4-D40D-3049-AFB7-DACF0ED75289}" presName="tile1" presStyleLbl="node1" presStyleIdx="0" presStyleCnt="4"/>
      <dgm:spPr/>
      <dgm:t>
        <a:bodyPr/>
        <a:lstStyle/>
        <a:p>
          <a:endParaRPr lang="en-US"/>
        </a:p>
      </dgm:t>
    </dgm:pt>
    <dgm:pt modelId="{23F24DAF-BC41-1B47-92B3-89EC2AAA30A6}" type="pres">
      <dgm:prSet presAssocID="{52C1F7D4-D40D-3049-AFB7-DACF0ED7528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5AC32-6060-E847-AB55-E0F4B94BB96B}" type="pres">
      <dgm:prSet presAssocID="{52C1F7D4-D40D-3049-AFB7-DACF0ED75289}" presName="tile2" presStyleLbl="node1" presStyleIdx="1" presStyleCnt="4"/>
      <dgm:spPr/>
      <dgm:t>
        <a:bodyPr/>
        <a:lstStyle/>
        <a:p>
          <a:endParaRPr lang="en-US"/>
        </a:p>
      </dgm:t>
    </dgm:pt>
    <dgm:pt modelId="{BC4CC3EA-05D9-F649-9147-51406693038D}" type="pres">
      <dgm:prSet presAssocID="{52C1F7D4-D40D-3049-AFB7-DACF0ED7528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C90D7-1AD9-FA40-8DB2-3CF5A791F6C9}" type="pres">
      <dgm:prSet presAssocID="{52C1F7D4-D40D-3049-AFB7-DACF0ED75289}" presName="tile3" presStyleLbl="node1" presStyleIdx="2" presStyleCnt="4"/>
      <dgm:spPr/>
      <dgm:t>
        <a:bodyPr/>
        <a:lstStyle/>
        <a:p>
          <a:endParaRPr lang="en-US"/>
        </a:p>
      </dgm:t>
    </dgm:pt>
    <dgm:pt modelId="{4E5636AB-7607-9549-8209-B16F29328D5E}" type="pres">
      <dgm:prSet presAssocID="{52C1F7D4-D40D-3049-AFB7-DACF0ED7528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00CDE-6588-C94D-AC24-5C324CB47A46}" type="pres">
      <dgm:prSet presAssocID="{52C1F7D4-D40D-3049-AFB7-DACF0ED75289}" presName="tile4" presStyleLbl="node1" presStyleIdx="3" presStyleCnt="4"/>
      <dgm:spPr/>
      <dgm:t>
        <a:bodyPr/>
        <a:lstStyle/>
        <a:p>
          <a:endParaRPr lang="en-US"/>
        </a:p>
      </dgm:t>
    </dgm:pt>
    <dgm:pt modelId="{0FD63209-7930-3E40-83AA-3B3D2BEA8384}" type="pres">
      <dgm:prSet presAssocID="{52C1F7D4-D40D-3049-AFB7-DACF0ED7528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EF1B0-925A-B944-8C6E-BF602F7D6493}" type="pres">
      <dgm:prSet presAssocID="{52C1F7D4-D40D-3049-AFB7-DACF0ED75289}" presName="centerTile" presStyleLbl="fgShp" presStyleIdx="0" presStyleCnt="1" custScaleX="64495" custScaleY="13436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B7E5970-B453-412D-9CBF-2C5617D25F53}" type="presOf" srcId="{6B2E4584-2EE7-3040-BDC1-2324BC7064B0}" destId="{BC4CC3EA-05D9-F649-9147-51406693038D}" srcOrd="1" destOrd="0" presId="urn:microsoft.com/office/officeart/2005/8/layout/matrix1"/>
    <dgm:cxn modelId="{42FEA79E-EC8C-B841-AECF-CAA432379C7C}" srcId="{DF817F0B-C8F7-4A43-A0BA-05164E986606}" destId="{6B2E4584-2EE7-3040-BDC1-2324BC7064B0}" srcOrd="1" destOrd="0" parTransId="{4F2020D0-DA2F-7B4F-BA49-5479A81D57F6}" sibTransId="{B7075D71-4857-694D-BB43-764ECA071493}"/>
    <dgm:cxn modelId="{D7F62EF3-8915-4C56-8771-797E5D1EE8E8}" type="presOf" srcId="{A14F5D56-76EB-1445-997B-68F34F8EE0EC}" destId="{8CCC90D7-1AD9-FA40-8DB2-3CF5A791F6C9}" srcOrd="0" destOrd="0" presId="urn:microsoft.com/office/officeart/2005/8/layout/matrix1"/>
    <dgm:cxn modelId="{01804D65-01FD-40AD-AAB8-E872850D0BBF}" type="presOf" srcId="{DF817F0B-C8F7-4A43-A0BA-05164E986606}" destId="{1C1EF1B0-925A-B944-8C6E-BF602F7D6493}" srcOrd="0" destOrd="0" presId="urn:microsoft.com/office/officeart/2005/8/layout/matrix1"/>
    <dgm:cxn modelId="{CC779B45-8AD9-4846-99FD-F68D9550BD14}" type="presOf" srcId="{A14F5D56-76EB-1445-997B-68F34F8EE0EC}" destId="{4E5636AB-7607-9549-8209-B16F29328D5E}" srcOrd="1" destOrd="0" presId="urn:microsoft.com/office/officeart/2005/8/layout/matrix1"/>
    <dgm:cxn modelId="{BF010E9E-68A2-4561-B239-78AFD2A119C9}" type="presOf" srcId="{AA7722B9-3A77-2248-9833-AADC73FD2A6D}" destId="{0FD63209-7930-3E40-83AA-3B3D2BEA8384}" srcOrd="1" destOrd="0" presId="urn:microsoft.com/office/officeart/2005/8/layout/matrix1"/>
    <dgm:cxn modelId="{B972118A-37D5-4B81-88EE-1FEEA586327B}" type="presOf" srcId="{6B2E4584-2EE7-3040-BDC1-2324BC7064B0}" destId="{A745AC32-6060-E847-AB55-E0F4B94BB96B}" srcOrd="0" destOrd="0" presId="urn:microsoft.com/office/officeart/2005/8/layout/matrix1"/>
    <dgm:cxn modelId="{4AC239AF-68D0-814D-ABDF-FDF7AABC0C02}" srcId="{DF817F0B-C8F7-4A43-A0BA-05164E986606}" destId="{A14F5D56-76EB-1445-997B-68F34F8EE0EC}" srcOrd="2" destOrd="0" parTransId="{BE80B223-E9BB-394C-931A-6B58D5C638C6}" sibTransId="{D593E56F-BD02-924B-8B62-6A795BF35DCB}"/>
    <dgm:cxn modelId="{92EB81AC-1C96-4561-B3C6-4FA03FB624F0}" type="presOf" srcId="{E8C38CA8-AA92-0F44-8E01-2F3D668212D5}" destId="{23F24DAF-BC41-1B47-92B3-89EC2AAA30A6}" srcOrd="1" destOrd="0" presId="urn:microsoft.com/office/officeart/2005/8/layout/matrix1"/>
    <dgm:cxn modelId="{438F0DC3-9848-9A44-88F3-DE7A82AD6F82}" srcId="{52C1F7D4-D40D-3049-AFB7-DACF0ED75289}" destId="{DF817F0B-C8F7-4A43-A0BA-05164E986606}" srcOrd="0" destOrd="0" parTransId="{39114286-C34E-E64F-88FD-276FA43635DF}" sibTransId="{E14058F1-CC6F-254D-ABA6-9BED2DED2C7A}"/>
    <dgm:cxn modelId="{3AB4AED5-AAC3-46B0-86E5-3A748C2CA7CD}" type="presOf" srcId="{E8C38CA8-AA92-0F44-8E01-2F3D668212D5}" destId="{29393A01-AC0A-784D-B57B-97838ACA8EEA}" srcOrd="0" destOrd="0" presId="urn:microsoft.com/office/officeart/2005/8/layout/matrix1"/>
    <dgm:cxn modelId="{3A907197-BFC8-8440-806D-89E7A5FC9622}" srcId="{DF817F0B-C8F7-4A43-A0BA-05164E986606}" destId="{AA7722B9-3A77-2248-9833-AADC73FD2A6D}" srcOrd="3" destOrd="0" parTransId="{93D49623-2C70-6045-9FE3-507448DA360B}" sibTransId="{253A3F7C-08CD-DB47-9F3F-890CFD1B6F42}"/>
    <dgm:cxn modelId="{413FE420-6AE4-FD4C-AE28-69884CF7BA06}" srcId="{DF817F0B-C8F7-4A43-A0BA-05164E986606}" destId="{E8C38CA8-AA92-0F44-8E01-2F3D668212D5}" srcOrd="0" destOrd="0" parTransId="{309B0E5D-6E9E-824F-9EDC-9726A16579B9}" sibTransId="{ADBF1096-3311-A644-ABCF-3B93678B7C8F}"/>
    <dgm:cxn modelId="{C8766071-D4CE-43DC-9BDD-DCB2917B4303}" type="presOf" srcId="{AA7722B9-3A77-2248-9833-AADC73FD2A6D}" destId="{BA300CDE-6588-C94D-AC24-5C324CB47A46}" srcOrd="0" destOrd="0" presId="urn:microsoft.com/office/officeart/2005/8/layout/matrix1"/>
    <dgm:cxn modelId="{AC235950-5F7B-4D15-B43D-FB32DABBFCC0}" type="presOf" srcId="{52C1F7D4-D40D-3049-AFB7-DACF0ED75289}" destId="{073FB7F1-B2D7-374E-915C-CFA263BC50DA}" srcOrd="0" destOrd="0" presId="urn:microsoft.com/office/officeart/2005/8/layout/matrix1"/>
    <dgm:cxn modelId="{1A6FD2C9-4649-4FE7-BFAC-43C869E23AFD}" type="presParOf" srcId="{073FB7F1-B2D7-374E-915C-CFA263BC50DA}" destId="{1C9DF5B3-982C-5042-8E82-5EEA5BC909F7}" srcOrd="0" destOrd="0" presId="urn:microsoft.com/office/officeart/2005/8/layout/matrix1"/>
    <dgm:cxn modelId="{B9E04489-E8D0-45A8-ACA9-E7F7B363A829}" type="presParOf" srcId="{1C9DF5B3-982C-5042-8E82-5EEA5BC909F7}" destId="{29393A01-AC0A-784D-B57B-97838ACA8EEA}" srcOrd="0" destOrd="0" presId="urn:microsoft.com/office/officeart/2005/8/layout/matrix1"/>
    <dgm:cxn modelId="{1041EA6F-D96B-4975-9C9B-92267A7B9577}" type="presParOf" srcId="{1C9DF5B3-982C-5042-8E82-5EEA5BC909F7}" destId="{23F24DAF-BC41-1B47-92B3-89EC2AAA30A6}" srcOrd="1" destOrd="0" presId="urn:microsoft.com/office/officeart/2005/8/layout/matrix1"/>
    <dgm:cxn modelId="{950FEEEF-6B45-46AD-A419-3CCF94E7193F}" type="presParOf" srcId="{1C9DF5B3-982C-5042-8E82-5EEA5BC909F7}" destId="{A745AC32-6060-E847-AB55-E0F4B94BB96B}" srcOrd="2" destOrd="0" presId="urn:microsoft.com/office/officeart/2005/8/layout/matrix1"/>
    <dgm:cxn modelId="{09CD07F8-E029-4AA3-95BF-19163111B98B}" type="presParOf" srcId="{1C9DF5B3-982C-5042-8E82-5EEA5BC909F7}" destId="{BC4CC3EA-05D9-F649-9147-51406693038D}" srcOrd="3" destOrd="0" presId="urn:microsoft.com/office/officeart/2005/8/layout/matrix1"/>
    <dgm:cxn modelId="{594BC45B-4DEC-472D-AD11-D8A48AA5EC2E}" type="presParOf" srcId="{1C9DF5B3-982C-5042-8E82-5EEA5BC909F7}" destId="{8CCC90D7-1AD9-FA40-8DB2-3CF5A791F6C9}" srcOrd="4" destOrd="0" presId="urn:microsoft.com/office/officeart/2005/8/layout/matrix1"/>
    <dgm:cxn modelId="{FB7C586A-00A3-4252-90A5-60E8CBE6E788}" type="presParOf" srcId="{1C9DF5B3-982C-5042-8E82-5EEA5BC909F7}" destId="{4E5636AB-7607-9549-8209-B16F29328D5E}" srcOrd="5" destOrd="0" presId="urn:microsoft.com/office/officeart/2005/8/layout/matrix1"/>
    <dgm:cxn modelId="{C4E8B638-484D-49AA-B7E2-88FA56C7F2F0}" type="presParOf" srcId="{1C9DF5B3-982C-5042-8E82-5EEA5BC909F7}" destId="{BA300CDE-6588-C94D-AC24-5C324CB47A46}" srcOrd="6" destOrd="0" presId="urn:microsoft.com/office/officeart/2005/8/layout/matrix1"/>
    <dgm:cxn modelId="{14E1C170-ACC8-4F4E-8DB9-6FE55EFADA80}" type="presParOf" srcId="{1C9DF5B3-982C-5042-8E82-5EEA5BC909F7}" destId="{0FD63209-7930-3E40-83AA-3B3D2BEA8384}" srcOrd="7" destOrd="0" presId="urn:microsoft.com/office/officeart/2005/8/layout/matrix1"/>
    <dgm:cxn modelId="{3BCD9A73-8D1A-4F59-9BD7-1DB9B1712A21}" type="presParOf" srcId="{073FB7F1-B2D7-374E-915C-CFA263BC50DA}" destId="{1C1EF1B0-925A-B944-8C6E-BF602F7D649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93A01-AC0A-784D-B57B-97838ACA8EEA}">
      <dsp:nvSpPr>
        <dsp:cNvPr id="0" name=""/>
        <dsp:cNvSpPr/>
      </dsp:nvSpPr>
      <dsp:spPr>
        <a:xfrm rot="16200000">
          <a:off x="754742" y="-754742"/>
          <a:ext cx="1625600" cy="3135085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 </a:t>
          </a:r>
        </a:p>
      </dsp:txBody>
      <dsp:txXfrm rot="5400000">
        <a:off x="0" y="0"/>
        <a:ext cx="3135085" cy="1219200"/>
      </dsp:txXfrm>
    </dsp:sp>
    <dsp:sp modelId="{A745AC32-6060-E847-AB55-E0F4B94BB96B}">
      <dsp:nvSpPr>
        <dsp:cNvPr id="0" name=""/>
        <dsp:cNvSpPr/>
      </dsp:nvSpPr>
      <dsp:spPr>
        <a:xfrm>
          <a:off x="3135085" y="0"/>
          <a:ext cx="3135085" cy="1625600"/>
        </a:xfrm>
        <a:prstGeom prst="round1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 </a:t>
          </a:r>
        </a:p>
      </dsp:txBody>
      <dsp:txXfrm>
        <a:off x="3135085" y="0"/>
        <a:ext cx="3135085" cy="1219200"/>
      </dsp:txXfrm>
    </dsp:sp>
    <dsp:sp modelId="{8CCC90D7-1AD9-FA40-8DB2-3CF5A791F6C9}">
      <dsp:nvSpPr>
        <dsp:cNvPr id="0" name=""/>
        <dsp:cNvSpPr/>
      </dsp:nvSpPr>
      <dsp:spPr>
        <a:xfrm rot="10800000">
          <a:off x="0" y="1625600"/>
          <a:ext cx="3135085" cy="162560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 </a:t>
          </a:r>
        </a:p>
      </dsp:txBody>
      <dsp:txXfrm rot="10800000">
        <a:off x="0" y="2032000"/>
        <a:ext cx="3135085" cy="1219200"/>
      </dsp:txXfrm>
    </dsp:sp>
    <dsp:sp modelId="{BA300CDE-6588-C94D-AC24-5C324CB47A46}">
      <dsp:nvSpPr>
        <dsp:cNvPr id="0" name=""/>
        <dsp:cNvSpPr/>
      </dsp:nvSpPr>
      <dsp:spPr>
        <a:xfrm rot="5400000">
          <a:off x="3889828" y="870857"/>
          <a:ext cx="1625600" cy="3135085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 </a:t>
          </a:r>
        </a:p>
      </dsp:txBody>
      <dsp:txXfrm rot="-5400000">
        <a:off x="3135086" y="2031999"/>
        <a:ext cx="3135085" cy="1219200"/>
      </dsp:txXfrm>
    </dsp:sp>
    <dsp:sp modelId="{1C1EF1B0-925A-B944-8C6E-BF602F7D6493}">
      <dsp:nvSpPr>
        <dsp:cNvPr id="0" name=""/>
        <dsp:cNvSpPr/>
      </dsp:nvSpPr>
      <dsp:spPr>
        <a:xfrm>
          <a:off x="2528493" y="1079552"/>
          <a:ext cx="1213184" cy="1092094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 </a:t>
          </a:r>
        </a:p>
      </dsp:txBody>
      <dsp:txXfrm>
        <a:off x="2581805" y="1132864"/>
        <a:ext cx="1106560" cy="985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018" cy="461168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466" y="0"/>
            <a:ext cx="3012018" cy="461168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7B35B7C1-E12D-4FCF-90D2-84380FCD18E5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2018" cy="461168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466" y="8773318"/>
            <a:ext cx="3012018" cy="461168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493E9C28-89B1-404C-862A-347DC7882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95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018" cy="462758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466" y="1"/>
            <a:ext cx="3012018" cy="462758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69B55AD3-78BA-400D-8974-098C650A1BB5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7" y="4444703"/>
            <a:ext cx="5559424" cy="3636863"/>
          </a:xfrm>
          <a:prstGeom prst="rect">
            <a:avLst/>
          </a:prstGeom>
        </p:spPr>
        <p:txBody>
          <a:bodyPr vert="horz" lIns="91614" tIns="45807" rIns="91614" bIns="458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318"/>
            <a:ext cx="3012018" cy="462757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466" y="8773318"/>
            <a:ext cx="3012018" cy="462757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68D33188-27AE-4E0F-85F4-BAC872303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1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0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Moved this here for 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7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91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0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96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73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65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00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3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6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63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65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94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7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2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9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97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69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29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3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 startAt="2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33188-27AE-4E0F-85F4-BAC872303E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4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759585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2400" spc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1400" cap="all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441-BDAA-F84D-882D-34F60586E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2"/>
          </p:nvPr>
        </p:nvSpPr>
        <p:spPr>
          <a:xfrm>
            <a:off x="990600" y="1981200"/>
            <a:ext cx="7315200" cy="419100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43000" y="2057400"/>
            <a:ext cx="3352800" cy="4267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62600" y="1447800"/>
            <a:ext cx="3429000" cy="5257800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647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6096000" cy="2014728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rgbClr val="595959"/>
                </a:solidFill>
              </a:defRPr>
            </a:lvl1pPr>
            <a:lvl2pPr marL="274320">
              <a:lnSpc>
                <a:spcPts val="2250"/>
              </a:lnSpc>
              <a:spcBef>
                <a:spcPts val="1200"/>
              </a:spcBef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365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5943600" cy="2667000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chemeClr val="tx2"/>
                </a:solidFill>
              </a:defRPr>
            </a:lvl1pPr>
            <a:lvl2pPr marL="54864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9436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319272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0DA2-F49D-C44B-BD27-16F256BF84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2560" y="1463040"/>
            <a:ext cx="8829040" cy="4348480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4875" y="6015038"/>
            <a:ext cx="6969125" cy="690562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800"/>
              </a:lnSpc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lnSpc>
                <a:spcPts val="2800"/>
              </a:lnSpc>
              <a:buClr>
                <a:schemeClr val="accent3"/>
              </a:buClr>
              <a:buFont typeface="Lucida Grande"/>
              <a:buChar char="–"/>
              <a:defRPr sz="2400">
                <a:solidFill>
                  <a:schemeClr val="tx2"/>
                </a:solidFill>
              </a:defRPr>
            </a:lvl2pPr>
            <a:lvl3pPr>
              <a:lnSpc>
                <a:spcPts val="2800"/>
              </a:lnSpc>
              <a:buClr>
                <a:schemeClr val="accent3"/>
              </a:buClr>
              <a:buSzPct val="85000"/>
              <a:buFont typeface="Courier New"/>
              <a:buChar char="o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0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500"/>
              </a:lnSpc>
              <a:buClr>
                <a:schemeClr val="accent3"/>
              </a:buClr>
              <a:defRPr>
                <a:solidFill>
                  <a:schemeClr val="tx2"/>
                </a:solidFill>
              </a:defRPr>
            </a:lvl1pPr>
            <a:lvl2pPr>
              <a:lnSpc>
                <a:spcPts val="2500"/>
              </a:lnSpc>
              <a:buClr>
                <a:schemeClr val="accent3"/>
              </a:buClr>
              <a:buFont typeface="Lucida Grande"/>
              <a:buChar char="–"/>
              <a:defRPr>
                <a:solidFill>
                  <a:schemeClr val="tx2"/>
                </a:solidFill>
              </a:defRPr>
            </a:lvl2pPr>
            <a:lvl3pPr>
              <a:lnSpc>
                <a:spcPts val="2500"/>
              </a:lnSpc>
              <a:buClr>
                <a:schemeClr val="accent3"/>
              </a:buClr>
              <a:buSzPct val="85000"/>
              <a:buFont typeface="Courier New"/>
              <a:buChar char="o"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800">
                <a:solidFill>
                  <a:schemeClr val="tx2"/>
                </a:solidFill>
              </a:defRPr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600">
                <a:solidFill>
                  <a:schemeClr val="tx2"/>
                </a:solidFill>
              </a:defRPr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6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4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 marL="2286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defRPr sz="1400">
                <a:solidFill>
                  <a:schemeClr val="tx2"/>
                </a:solidFill>
              </a:defRPr>
            </a:lvl1pPr>
            <a:lvl2pPr marL="4572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Font typeface="Lucida Grande"/>
              <a:buChar char="–"/>
              <a:defRPr sz="1400">
                <a:solidFill>
                  <a:schemeClr val="tx2"/>
                </a:solidFill>
              </a:defRPr>
            </a:lvl2pPr>
            <a:lvl3pPr marL="6858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SzPct val="85000"/>
              <a:buFont typeface="Courier New"/>
              <a:buChar char="o"/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20240"/>
            <a:ext cx="9144000" cy="298094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759585"/>
          </a:xfrm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2400" spc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1400" cap="all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441-BDAA-F84D-882D-34F60586E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467600" cy="4486240"/>
          </a:xfrm>
          <a:ln>
            <a:noFill/>
          </a:ln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2"/>
          </p:nvPr>
        </p:nvSpPr>
        <p:spPr>
          <a:xfrm>
            <a:off x="990600" y="1981200"/>
            <a:ext cx="7315200" cy="419100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49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B3CCE6-3D7D-AC46-9877-BAC74626AB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43000" y="2057400"/>
            <a:ext cx="3352800" cy="4267200"/>
          </a:xfrm>
        </p:spPr>
        <p:txBody>
          <a:bodyPr/>
          <a:lstStyle>
            <a:lvl1pPr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62600" y="1447800"/>
            <a:ext cx="3429000" cy="5257800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7647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6096000" cy="2014728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chemeClr val="tx2"/>
                </a:solidFill>
              </a:defRPr>
            </a:lvl1pPr>
            <a:lvl2pPr marL="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36592" y="4645152"/>
            <a:ext cx="2743200" cy="1819656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00200" y="2176272"/>
            <a:ext cx="5943600" cy="2667000"/>
          </a:xfrm>
        </p:spPr>
        <p:txBody>
          <a:bodyPr/>
          <a:lstStyle>
            <a:lvl1pPr marL="274320" indent="-27432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buSzPct val="130000"/>
              <a:defRPr sz="1800">
                <a:solidFill>
                  <a:schemeClr val="tx2"/>
                </a:solidFill>
              </a:defRPr>
            </a:lvl1pPr>
            <a:lvl2pPr marL="548640">
              <a:lnSpc>
                <a:spcPts val="2250"/>
              </a:lnSpc>
              <a:spcBef>
                <a:spcPts val="1200"/>
              </a:spcBef>
              <a:buClr>
                <a:schemeClr val="accent3"/>
              </a:buCl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943600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319272" y="5004816"/>
            <a:ext cx="2560320" cy="1700784"/>
          </a:xfrm>
          <a:noFill/>
          <a:ln>
            <a:noFill/>
          </a:ln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0DA2-F49D-C44B-BD27-16F256BF8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62560" y="1463040"/>
            <a:ext cx="8829040" cy="4348480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04875" y="6015038"/>
            <a:ext cx="6969125" cy="690562"/>
          </a:xfrm>
          <a:ln>
            <a:noFill/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 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20240"/>
            <a:ext cx="9144000" cy="29809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6795"/>
            <a:ext cx="7772400" cy="1429725"/>
          </a:xfrm>
          <a:ln>
            <a:solidFill>
              <a:schemeClr val="bg2"/>
            </a:solidFill>
          </a:ln>
        </p:spPr>
        <p:txBody>
          <a:bodyPr anchor="t" anchorCtr="0">
            <a:noAutofit/>
          </a:bodyPr>
          <a:lstStyle>
            <a:lvl1pPr>
              <a:lnSpc>
                <a:spcPts val="4800"/>
              </a:lnSpc>
              <a:defRPr sz="3000" spc="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56659"/>
            <a:ext cx="7772400" cy="134452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Organization and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A441-BDAA-F84D-882D-34F60586E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71600" y="2057400"/>
            <a:ext cx="65532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52400" y="152400"/>
            <a:ext cx="8869680" cy="12306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800"/>
              </a:lnSpc>
              <a:buClr>
                <a:schemeClr val="accent3"/>
              </a:buClr>
              <a:defRPr sz="2400">
                <a:solidFill>
                  <a:schemeClr val="tx2"/>
                </a:solidFill>
              </a:defRPr>
            </a:lvl1pPr>
            <a:lvl2pPr>
              <a:lnSpc>
                <a:spcPts val="2800"/>
              </a:lnSpc>
              <a:buClr>
                <a:schemeClr val="accent3"/>
              </a:buClr>
              <a:buFont typeface="Lucida Grande"/>
              <a:buChar char="–"/>
              <a:defRPr sz="2400">
                <a:solidFill>
                  <a:schemeClr val="tx2"/>
                </a:solidFill>
              </a:defRPr>
            </a:lvl2pPr>
            <a:lvl3pPr>
              <a:lnSpc>
                <a:spcPts val="2800"/>
              </a:lnSpc>
              <a:buClr>
                <a:schemeClr val="accent3"/>
              </a:buClr>
              <a:buSzPct val="85000"/>
              <a:buFont typeface="Courier New"/>
              <a:buChar char="o"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500"/>
              </a:lnSpc>
              <a:buClr>
                <a:schemeClr val="accent3"/>
              </a:buClr>
              <a:defRPr/>
            </a:lvl1pPr>
            <a:lvl2pPr>
              <a:lnSpc>
                <a:spcPts val="2500"/>
              </a:lnSpc>
              <a:buClr>
                <a:schemeClr val="accent3"/>
              </a:buClr>
              <a:buFont typeface="Lucida Grande"/>
              <a:buChar char="–"/>
              <a:defRPr/>
            </a:lvl2pPr>
            <a:lvl3pPr>
              <a:lnSpc>
                <a:spcPts val="2500"/>
              </a:lnSpc>
              <a:buClr>
                <a:schemeClr val="accent3"/>
              </a:buClr>
              <a:buSzPct val="85000"/>
              <a:buFont typeface="Courier New"/>
              <a:buChar char="o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800"/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800"/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defRPr sz="1600"/>
            </a:lvl1pPr>
            <a:lvl2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Font typeface="Lucida Grande"/>
              <a:buChar char="–"/>
              <a:defRPr sz="1600"/>
            </a:lvl2pPr>
            <a:lvl3pPr>
              <a:lnSpc>
                <a:spcPts val="23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Courier New"/>
              <a:buChar char="o"/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 pt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95959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2057400"/>
            <a:ext cx="6553200" cy="3886200"/>
          </a:xfrm>
        </p:spPr>
        <p:txBody>
          <a:bodyPr/>
          <a:lstStyle>
            <a:lvl1pPr marL="2286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defRPr sz="1400">
                <a:solidFill>
                  <a:schemeClr val="tx2"/>
                </a:solidFill>
              </a:defRPr>
            </a:lvl1pPr>
            <a:lvl2pPr marL="4572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Font typeface="Lucida Grande"/>
              <a:buChar char="–"/>
              <a:defRPr sz="1400">
                <a:solidFill>
                  <a:schemeClr val="tx2"/>
                </a:solidFill>
              </a:defRPr>
            </a:lvl2pPr>
            <a:lvl3pPr marL="685800" indent="-228600">
              <a:lnSpc>
                <a:spcPts val="1700"/>
              </a:lnSpc>
              <a:spcBef>
                <a:spcPts val="1200"/>
              </a:spcBef>
              <a:buClr>
                <a:schemeClr val="accent3"/>
              </a:buClr>
              <a:buSzPct val="85000"/>
              <a:buFont typeface="Courier New"/>
              <a:buChar char="o"/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20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2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2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A441-BDAA-F84D-882D-34F60586E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86" r:id="rId3"/>
  </p:sldLayoutIdLst>
  <p:hf hdr="0" ftr="0" dt="0"/>
  <p:txStyles>
    <p:titleStyle>
      <a:lvl1pPr marL="0" marR="0" indent="0" algn="ctr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2400" kern="1200" cap="all" baseline="0" smtClean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057400"/>
            <a:ext cx="65532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152400" y="152400"/>
            <a:ext cx="8869680" cy="12306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2889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B3CCE6-3D7D-AC46-9877-BAC74626AB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685" r:id="rId12"/>
    <p:sldLayoutId id="2147483772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761" r:id="rId2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27432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SzPct val="13000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Char char="–"/>
        <a:defRPr sz="2000">
          <a:solidFill>
            <a:schemeClr val="tx2"/>
          </a:solidFill>
          <a:latin typeface="+mn-lt"/>
        </a:defRPr>
      </a:lvl2pPr>
      <a:lvl3pPr marL="868680" indent="-274320" algn="l" rtl="0" eaLnBrk="1" fontAlgn="base" hangingPunct="1">
        <a:lnSpc>
          <a:spcPts val="2500"/>
        </a:lnSpc>
        <a:spcBef>
          <a:spcPts val="1200"/>
        </a:spcBef>
        <a:spcAft>
          <a:spcPct val="0"/>
        </a:spcAft>
        <a:buClr>
          <a:schemeClr val="accent3"/>
        </a:buClr>
        <a:buSzPct val="85000"/>
        <a:buFont typeface="Courier New"/>
        <a:buChar char="o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zXGEbZht0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598955"/>
            <a:ext cx="2783432" cy="27920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160998" y="3261625"/>
            <a:ext cx="2348115" cy="1988435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274320" indent="-274320" algn="l" rtl="0" eaLnBrk="1" fontAlgn="base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SzPct val="130000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rtl="0" eaLnBrk="1" fontAlgn="base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2pPr>
            <a:lvl3pPr marL="868680" indent="-274320" algn="l" rtl="0" eaLnBrk="1" fontAlgn="base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SzPct val="85000"/>
              <a:buFont typeface="Courier New"/>
              <a:buChar char="o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3000"/>
              </a:lnSpc>
              <a:spcBef>
                <a:spcPts val="0"/>
              </a:spcBef>
              <a:buClr>
                <a:srgbClr val="DA5521"/>
              </a:buClr>
              <a:buFontTx/>
              <a:buNone/>
            </a:pPr>
            <a:r>
              <a:rPr lang="en-US" sz="1600" kern="110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THREE 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Clr>
                <a:srgbClr val="DA5521"/>
              </a:buClr>
              <a:buFontTx/>
              <a:buNone/>
            </a:pP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coping with difficult behavior</a:t>
            </a:r>
            <a:endParaRPr lang="en-US" sz="3200" kern="1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Clr>
                <a:srgbClr val="DA5521"/>
              </a:buClr>
              <a:buFontTx/>
              <a:buNone/>
            </a:pPr>
            <a:r>
              <a:rPr lang="en-US" sz="1300" kern="1100" spc="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TST-FC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097" y="6346674"/>
            <a:ext cx="3417806" cy="1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17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035" y="2017855"/>
            <a:ext cx="51959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85750">
              <a:spcAft>
                <a:spcPts val="120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The Still Face Experiment</a:t>
            </a:r>
          </a:p>
          <a:p>
            <a:pPr marL="640080" lvl="1" indent="-285750">
              <a:spcAft>
                <a:spcPts val="120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−"/>
            </a:pPr>
            <a:r>
              <a:rPr lang="en-US" sz="2400" dirty="0">
                <a:solidFill>
                  <a:schemeClr val="tx2"/>
                </a:solidFill>
              </a:rPr>
              <a:t>With Mom</a:t>
            </a:r>
          </a:p>
          <a:p>
            <a:pPr marL="640080" lvl="1" indent="-285750">
              <a:spcAft>
                <a:spcPts val="120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−"/>
            </a:pPr>
            <a:r>
              <a:rPr lang="en-US" sz="2400" dirty="0">
                <a:solidFill>
                  <a:schemeClr val="tx2"/>
                </a:solidFill>
              </a:rPr>
              <a:t>With Dad</a:t>
            </a:r>
          </a:p>
          <a:p>
            <a:pPr marL="742950" lvl="1" indent="-285750">
              <a:buClr>
                <a:schemeClr val="accent3"/>
              </a:buClr>
              <a:buSzPct val="80000"/>
              <a:buFont typeface="Arial" panose="020B0604020202020204" pitchFamily="34" charset="0"/>
              <a:buChar char="−"/>
            </a:pPr>
            <a:endParaRPr lang="en-US" dirty="0">
              <a:solidFill>
                <a:schemeClr val="tx2"/>
              </a:solidFill>
            </a:endParaRPr>
          </a:p>
          <a:p>
            <a:pPr algn="ctr">
              <a:buClr>
                <a:schemeClr val="accent3"/>
              </a:buClr>
              <a:buSzPct val="80000"/>
            </a:pPr>
            <a:r>
              <a:rPr lang="en-US" dirty="0">
                <a:solidFill>
                  <a:schemeClr val="accent3"/>
                </a:solidFill>
                <a:hlinkClick r:id="rId3"/>
              </a:rPr>
              <a:t>https://www.youtube.com/watch?v=apzXGEbZht0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One Video/Two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0" y="4471623"/>
            <a:ext cx="3429000" cy="1297220"/>
          </a:xfrm>
          <a:prstGeom prst="rect">
            <a:avLst/>
          </a:prstGeom>
        </p:spPr>
      </p:pic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1" y="4471623"/>
            <a:ext cx="2792184" cy="1297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6355537" y="4471623"/>
            <a:ext cx="2792184" cy="1297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9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89381449"/>
              </p:ext>
            </p:extLst>
          </p:nvPr>
        </p:nvGraphicFramePr>
        <p:xfrm>
          <a:off x="1532939" y="3028507"/>
          <a:ext cx="6270171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Children Who Do Not Learn How to Manage </a:t>
            </a:r>
            <a:br>
              <a:rPr lang="en-US" dirty="0"/>
            </a:br>
            <a:r>
              <a:rPr lang="en-US" dirty="0"/>
              <a:t>Their Feelings Can Get Stuck Emotionally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261" y="4235241"/>
            <a:ext cx="348343" cy="797553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57660" y="1897621"/>
            <a:ext cx="6620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chemeClr val="accent3"/>
              </a:buClr>
            </a:pPr>
            <a:r>
              <a:rPr lang="en-US" sz="2000" dirty="0">
                <a:solidFill>
                  <a:schemeClr val="tx2"/>
                </a:solidFill>
              </a:rPr>
              <a:t>What does it look like when kids get stuck? </a:t>
            </a:r>
          </a:p>
          <a:p>
            <a:pPr algn="ctr">
              <a:spcAft>
                <a:spcPts val="1200"/>
              </a:spcAft>
              <a:buClr>
                <a:schemeClr val="accent3"/>
              </a:buClr>
            </a:pPr>
            <a:r>
              <a:rPr lang="en-US" sz="2000" dirty="0">
                <a:solidFill>
                  <a:schemeClr val="tx2"/>
                </a:solidFill>
              </a:rPr>
              <a:t>They may do the following: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6204" y="50910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>
                <a:solidFill>
                  <a:schemeClr val="bg1"/>
                </a:solidFill>
              </a:rPr>
              <a:t>Ignore difficult feelings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9105" y="3359355"/>
            <a:ext cx="2382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60020" algn="ctr">
              <a:spcAft>
                <a:spcPts val="1200"/>
              </a:spcAft>
              <a:buClr>
                <a:schemeClr val="accent3"/>
              </a:buClr>
            </a:pPr>
            <a:r>
              <a:rPr lang="en-US" sz="2000" dirty="0">
                <a:solidFill>
                  <a:schemeClr val="bg1"/>
                </a:solidFill>
              </a:rPr>
              <a:t>Use substances or other harmful behaviors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68369" y="4938615"/>
            <a:ext cx="2255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60020" algn="ctr">
              <a:spcAft>
                <a:spcPts val="1200"/>
              </a:spcAft>
              <a:buClr>
                <a:schemeClr val="accent3"/>
              </a:buClr>
            </a:pPr>
            <a:r>
              <a:rPr lang="en-US" sz="2000" dirty="0">
                <a:solidFill>
                  <a:schemeClr val="bg1"/>
                </a:solidFill>
              </a:rPr>
              <a:t>Become preoccupied by strong feelings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14914" y="3359355"/>
            <a:ext cx="2362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60020" algn="ctr">
              <a:spcAft>
                <a:spcPts val="1200"/>
              </a:spcAft>
              <a:buClr>
                <a:schemeClr val="accent3"/>
              </a:buClr>
            </a:pPr>
            <a:r>
              <a:rPr lang="en-US" sz="2000" dirty="0">
                <a:solidFill>
                  <a:schemeClr val="bg1"/>
                </a:solidFill>
              </a:rPr>
              <a:t>Lose flexibility in their emotional response</a:t>
            </a:r>
          </a:p>
        </p:txBody>
      </p:sp>
    </p:spTree>
    <p:extLst>
      <p:ext uri="{BB962C8B-B14F-4D97-AF65-F5344CB8AC3E}">
        <p14:creationId xmlns:p14="http://schemas.microsoft.com/office/powerpoint/2010/main" val="3577561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4256" y="1795543"/>
            <a:ext cx="5629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Practicing how to manage our feelings promotes </a:t>
            </a:r>
            <a:r>
              <a:rPr lang="en-US" sz="24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lifelong </a:t>
            </a:r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</p:txBody>
      </p:sp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Emotions Are Important and Can </a:t>
            </a:r>
            <a:br>
              <a:rPr lang="en-US" dirty="0"/>
            </a:br>
            <a:r>
              <a:rPr lang="en-US" dirty="0"/>
              <a:t>Profoundly Affect Our Actions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0" y="2892484"/>
            <a:ext cx="2280142" cy="29765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6863858" y="2892484"/>
            <a:ext cx="2280142" cy="29765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407" y="2888226"/>
            <a:ext cx="4471185" cy="29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5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5200" y="2065043"/>
            <a:ext cx="72136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Do you currently use any emotional regulation skills in your home? If so, which ones do you find helpful?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059" y="3665243"/>
            <a:ext cx="2385882" cy="204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22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56894" y="2057400"/>
            <a:ext cx="7428738" cy="3886200"/>
          </a:xfrm>
        </p:spPr>
        <p:txBody>
          <a:bodyPr/>
          <a:lstStyle/>
          <a:p>
            <a:pPr>
              <a:spcAft>
                <a:spcPts val="600"/>
              </a:spcAft>
              <a:buSzPct val="100000"/>
            </a:pPr>
            <a:r>
              <a:rPr lang="en-US" sz="2200" dirty="0"/>
              <a:t>Encourage skills to use around others and when alone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2200" dirty="0"/>
              <a:t>Practice when calm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2200" dirty="0"/>
              <a:t>Use at the first sign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2200" dirty="0"/>
              <a:t>Mix it up</a:t>
            </a:r>
          </a:p>
          <a:p>
            <a:pPr>
              <a:spcAft>
                <a:spcPts val="600"/>
              </a:spcAft>
              <a:buSzPct val="100000"/>
            </a:pPr>
            <a:r>
              <a:rPr lang="en-US" sz="2200" dirty="0"/>
              <a:t>Have skill descriptions handy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Children and Youth </a:t>
            </a:r>
            <a:br>
              <a:rPr lang="en-US" dirty="0"/>
            </a:br>
            <a:r>
              <a:rPr lang="en-US" dirty="0"/>
              <a:t>On the Use of </a:t>
            </a:r>
            <a:r>
              <a:rPr lang="en-US" dirty="0" smtClean="0"/>
              <a:t>Emotional </a:t>
            </a:r>
            <a:r>
              <a:rPr lang="en-US" dirty="0"/>
              <a:t>Regulation Skills</a:t>
            </a:r>
          </a:p>
        </p:txBody>
      </p:sp>
    </p:spTree>
    <p:extLst>
      <p:ext uri="{BB962C8B-B14F-4D97-AF65-F5344CB8AC3E}">
        <p14:creationId xmlns:p14="http://schemas.microsoft.com/office/powerpoint/2010/main" val="355198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568" y="2110877"/>
            <a:ext cx="71871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Practice breathing, mindfulness and muscle relaxation exercises on your own and with your kids </a:t>
            </a:r>
          </a:p>
          <a:p>
            <a:pPr marL="274320" indent="-27432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274320" indent="-27432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If you practice them when kids are calm, they’ll have more skills to draw on when they are upset</a:t>
            </a:r>
          </a:p>
          <a:p>
            <a:pPr marL="274320" indent="-27432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274320" indent="-27432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Three examples</a:t>
            </a:r>
          </a:p>
          <a:p>
            <a:pPr marL="274320" indent="-27432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endParaRPr lang="en-US" sz="2200" b="1" cap="all" dirty="0">
              <a:solidFill>
                <a:schemeClr val="accent3"/>
              </a:solidFill>
            </a:endParaRPr>
          </a:p>
          <a:p>
            <a:pPr marL="274320" indent="-274320" algn="ctr">
              <a:buSzPct val="100000"/>
            </a:pPr>
            <a:endParaRPr lang="en-US" sz="2200" b="1" cap="all" dirty="0">
              <a:solidFill>
                <a:schemeClr val="accent3"/>
              </a:solidFill>
            </a:endParaRPr>
          </a:p>
          <a:p>
            <a:pPr marL="274320" indent="-274320" algn="ctr">
              <a:buSzPct val="100000"/>
            </a:pPr>
            <a:endParaRPr lang="en-US" sz="2200" b="1" cap="all" dirty="0">
              <a:solidFill>
                <a:schemeClr val="accent3"/>
              </a:solidFill>
            </a:endParaRPr>
          </a:p>
        </p:txBody>
      </p:sp>
      <p:sp>
        <p:nvSpPr>
          <p:cNvPr id="3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New Ways to Exercise</a:t>
            </a:r>
          </a:p>
        </p:txBody>
      </p:sp>
    </p:spTree>
    <p:extLst>
      <p:ext uri="{BB962C8B-B14F-4D97-AF65-F5344CB8AC3E}">
        <p14:creationId xmlns:p14="http://schemas.microsoft.com/office/powerpoint/2010/main" val="4192513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Emotional </a:t>
            </a:r>
            <a:r>
              <a:rPr lang="en-US" dirty="0"/>
              <a:t>Regulation Skills: How and When to Use Them?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582" y="2183363"/>
            <a:ext cx="5138835" cy="3425890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-1" y="2183363"/>
            <a:ext cx="1946597" cy="342589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7197403" y="2183363"/>
            <a:ext cx="1946597" cy="342589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538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4587" y="1961981"/>
            <a:ext cx="7068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Managing Emotions Guide (MEG)</a:t>
            </a:r>
          </a:p>
        </p:txBody>
      </p:sp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Working With Children to Uncover Their Patterns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506" y="2567004"/>
            <a:ext cx="4774988" cy="3182153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7015480" y="2567004"/>
            <a:ext cx="2128520" cy="318215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0" y="2567004"/>
            <a:ext cx="2128520" cy="318215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841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Emotional </a:t>
            </a:r>
            <a:r>
              <a:rPr lang="en-US" dirty="0"/>
              <a:t>Regulation Is About </a:t>
            </a:r>
            <a:br>
              <a:rPr lang="en-US" dirty="0"/>
            </a:br>
            <a:r>
              <a:rPr lang="en-US" dirty="0"/>
              <a:t>Keeping Our Feelings in Balance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558" y="2459312"/>
            <a:ext cx="4970883" cy="3313922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7113427" y="2459312"/>
            <a:ext cx="2030573" cy="331392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-1" y="2459312"/>
            <a:ext cx="2030573" cy="331392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3495" y="1768839"/>
            <a:ext cx="4763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  High stress can upset that balance</a:t>
            </a:r>
          </a:p>
        </p:txBody>
      </p:sp>
    </p:spTree>
    <p:extLst>
      <p:ext uri="{BB962C8B-B14F-4D97-AF65-F5344CB8AC3E}">
        <p14:creationId xmlns:p14="http://schemas.microsoft.com/office/powerpoint/2010/main" val="2605741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968" y="2291675"/>
            <a:ext cx="7068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your family’s hotspots?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Emotional Hotspots Can Trigger Revving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552" y="3288155"/>
            <a:ext cx="2593848" cy="237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3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424" y="2045698"/>
            <a:ext cx="61373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marL="342900" indent="-342900">
              <a:spcAft>
                <a:spcPts val="24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homework</a:t>
            </a:r>
          </a:p>
          <a:p>
            <a:pPr marL="342900" indent="-3429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we will learn about:</a:t>
            </a:r>
          </a:p>
          <a:p>
            <a:pPr marL="708660" indent="-3429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−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phases of challenging behavior — </a:t>
            </a:r>
            <a:b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Revving, re-experiencing and reconstituting</a:t>
            </a:r>
          </a:p>
          <a:p>
            <a:pPr marL="708660" indent="-342900"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−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 can be a powerful, positive presence </a:t>
            </a:r>
            <a:b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child’s life</a:t>
            </a:r>
            <a:endParaRPr lang="en-US" sz="2000" cap="all" dirty="0"/>
          </a:p>
        </p:txBody>
      </p:sp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Welcome Back!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213" y="2663091"/>
            <a:ext cx="305911" cy="410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213" y="2023265"/>
            <a:ext cx="268409" cy="44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7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968" y="1906871"/>
            <a:ext cx="70680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tried that works?</a:t>
            </a:r>
            <a:endParaRPr lang="en-US" sz="2000" b="1" cap="al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PRACTICE</a:t>
            </a:r>
          </a:p>
        </p:txBody>
      </p:sp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How to Say “No”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0" y="3526971"/>
            <a:ext cx="2790369" cy="25690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6353631" y="3526971"/>
            <a:ext cx="2790369" cy="256902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313" y="3526971"/>
            <a:ext cx="3425373" cy="25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74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383" y="1866522"/>
            <a:ext cx="67612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Pair up, talk with your partner about:</a:t>
            </a:r>
          </a:p>
          <a:p>
            <a:pPr marL="548640" lvl="1" indent="-274320">
              <a:spcBef>
                <a:spcPts val="6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sz="2000" b="1" dirty="0">
                <a:solidFill>
                  <a:schemeClr val="accent3"/>
                </a:solidFill>
              </a:rPr>
              <a:t>One specific goal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you have for yourself to work on for the coming week</a:t>
            </a:r>
          </a:p>
          <a:p>
            <a:pPr marL="548640" lvl="1" indent="-274320">
              <a:spcBef>
                <a:spcPts val="6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sz="2000" dirty="0">
                <a:solidFill>
                  <a:schemeClr val="tx2"/>
                </a:solidFill>
              </a:rPr>
              <a:t>Why you want to work on this particular goal</a:t>
            </a:r>
          </a:p>
          <a:p>
            <a:pPr marL="274320" indent="-274320">
              <a:buSzPct val="100000"/>
            </a:pPr>
            <a:endParaRPr lang="en-US" sz="2000" dirty="0"/>
          </a:p>
          <a:p>
            <a:pPr marL="274320" indent="-27432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/>
                </a:solidFill>
              </a:rPr>
              <a:t>Sample goals: </a:t>
            </a:r>
            <a:r>
              <a:rPr lang="en-US" sz="2000" dirty="0">
                <a:solidFill>
                  <a:schemeClr val="tx2"/>
                </a:solidFill>
              </a:rPr>
              <a:t>I will try using a softer tone of voice; not shouting from another room; using good eye contact when giving directions; allowing “do-overs”</a:t>
            </a:r>
          </a:p>
        </p:txBody>
      </p:sp>
      <p:sp>
        <p:nvSpPr>
          <p:cNvPr id="3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Let’s Talk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658" y="4917595"/>
            <a:ext cx="1916842" cy="16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74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Re-Experiencing</a:t>
            </a: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0" y="2219307"/>
            <a:ext cx="1825634" cy="357366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7318365" y="2219307"/>
            <a:ext cx="1825635" cy="357366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753" y="2219307"/>
            <a:ext cx="5360492" cy="35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02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Stages of Behavior (the </a:t>
            </a:r>
            <a:r>
              <a:rPr lang="en-US" dirty="0" smtClean="0"/>
              <a:t>4 R’s</a:t>
            </a:r>
            <a:r>
              <a:rPr lang="en-US" dirty="0"/>
              <a:t>)</a:t>
            </a:r>
          </a:p>
        </p:txBody>
      </p:sp>
      <p:graphicFrame>
        <p:nvGraphicFramePr>
          <p:cNvPr id="8" name="Tabl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43161"/>
              </p:ext>
            </p:extLst>
          </p:nvPr>
        </p:nvGraphicFramePr>
        <p:xfrm>
          <a:off x="544290" y="1768136"/>
          <a:ext cx="8007531" cy="4125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58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22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6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/>
                        <a:t>Regulating</a:t>
                      </a:r>
                    </a:p>
                  </a:txBody>
                  <a:tcPr marL="18288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Revving</a:t>
                      </a:r>
                    </a:p>
                  </a:txBody>
                  <a:tcPr marL="18288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Re-experiencing</a:t>
                      </a:r>
                    </a:p>
                  </a:txBody>
                  <a:tcPr marL="18288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Reconstituting</a:t>
                      </a:r>
                    </a:p>
                  </a:txBody>
                  <a:tcPr marL="18288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84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accent3"/>
                          </a:solidFill>
                        </a:rPr>
                        <a:t>CHILD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3"/>
                          </a:solidFill>
                        </a:rPr>
                        <a:t>BEHAVIOR</a:t>
                      </a:r>
                    </a:p>
                  </a:txBody>
                  <a:tcPr marL="182880" marT="1828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Restful.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Child is calm and engaged in his or her environment</a:t>
                      </a:r>
                      <a:endParaRPr lang="en-US" sz="1400" b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Vigilant. Child has been triggered and is trying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to manage emotions</a:t>
                      </a:r>
                      <a:endParaRPr lang="en-US" sz="1400" b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Fight, flight or freeze. Child’s coping skills are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overwhelmed; s/he is struggling</a:t>
                      </a:r>
                      <a:endParaRPr lang="en-US" sz="1400" b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Calming down. Child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is beginning to manage emotions and </a:t>
                      </a:r>
                      <a:br>
                        <a:rPr lang="en-US" sz="1400" baseline="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re-engage</a:t>
                      </a:r>
                      <a:endParaRPr lang="en-US" sz="1400" b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48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accent3"/>
                          </a:solidFill>
                        </a:rPr>
                        <a:t>YOUR PRIORITY</a:t>
                      </a:r>
                      <a:endParaRPr lang="en-US" sz="1400" b="1" i="0" dirty="0">
                        <a:solidFill>
                          <a:schemeClr val="accent3"/>
                        </a:solidFill>
                      </a:endParaRPr>
                    </a:p>
                  </a:txBody>
                  <a:tcPr marL="182880"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Minimize triggers to prevent escalation</a:t>
                      </a:r>
                      <a:endParaRPr lang="en-US" sz="1400" i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Help your child regulate emotion</a:t>
                      </a:r>
                      <a:endParaRPr lang="en-US" sz="1400" i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Make sure your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efforts to contain the child do not re-traumatize him or her, keep the child and others safe</a:t>
                      </a:r>
                      <a:endParaRPr lang="en-US" sz="1400" i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Help your child continue to manage emotions and re-engage</a:t>
                      </a:r>
                      <a:endParaRPr lang="en-US" sz="1400" i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Freeform 8"/>
          <p:cNvSpPr/>
          <p:nvPr/>
        </p:nvSpPr>
        <p:spPr bwMode="auto">
          <a:xfrm>
            <a:off x="544291" y="2412233"/>
            <a:ext cx="7894316" cy="3378968"/>
          </a:xfrm>
          <a:custGeom>
            <a:avLst/>
            <a:gdLst>
              <a:gd name="connsiteX0" fmla="*/ 0 w 8638902"/>
              <a:gd name="connsiteY0" fmla="*/ 3657656 h 3753450"/>
              <a:gd name="connsiteX1" fmla="*/ 4093028 w 8638902"/>
              <a:gd name="connsiteY1" fmla="*/ 2960970 h 3753450"/>
              <a:gd name="connsiteX2" fmla="*/ 6331131 w 8638902"/>
              <a:gd name="connsiteY2" fmla="*/ 56 h 3753450"/>
              <a:gd name="connsiteX3" fmla="*/ 7454537 w 8638902"/>
              <a:gd name="connsiteY3" fmla="*/ 2882593 h 3753450"/>
              <a:gd name="connsiteX4" fmla="*/ 8638902 w 8638902"/>
              <a:gd name="connsiteY4" fmla="*/ 3753450 h 3753450"/>
              <a:gd name="connsiteX0" fmla="*/ 0 w 8638902"/>
              <a:gd name="connsiteY0" fmla="*/ 3755726 h 3755726"/>
              <a:gd name="connsiteX1" fmla="*/ 4093028 w 8638902"/>
              <a:gd name="connsiteY1" fmla="*/ 2960970 h 3755726"/>
              <a:gd name="connsiteX2" fmla="*/ 6331131 w 8638902"/>
              <a:gd name="connsiteY2" fmla="*/ 56 h 3755726"/>
              <a:gd name="connsiteX3" fmla="*/ 7454537 w 8638902"/>
              <a:gd name="connsiteY3" fmla="*/ 2882593 h 3755726"/>
              <a:gd name="connsiteX4" fmla="*/ 8638902 w 8638902"/>
              <a:gd name="connsiteY4" fmla="*/ 3753450 h 3755726"/>
              <a:gd name="connsiteX0" fmla="*/ 0 w 8638902"/>
              <a:gd name="connsiteY0" fmla="*/ 3720065 h 3753450"/>
              <a:gd name="connsiteX1" fmla="*/ 4093028 w 8638902"/>
              <a:gd name="connsiteY1" fmla="*/ 2960970 h 3753450"/>
              <a:gd name="connsiteX2" fmla="*/ 6331131 w 8638902"/>
              <a:gd name="connsiteY2" fmla="*/ 56 h 3753450"/>
              <a:gd name="connsiteX3" fmla="*/ 7454537 w 8638902"/>
              <a:gd name="connsiteY3" fmla="*/ 2882593 h 3753450"/>
              <a:gd name="connsiteX4" fmla="*/ 8638902 w 8638902"/>
              <a:gd name="connsiteY4" fmla="*/ 3753450 h 3753450"/>
              <a:gd name="connsiteX0" fmla="*/ 0 w 8638902"/>
              <a:gd name="connsiteY0" fmla="*/ 3746810 h 3780195"/>
              <a:gd name="connsiteX1" fmla="*/ 4093028 w 8638902"/>
              <a:gd name="connsiteY1" fmla="*/ 2987715 h 3780195"/>
              <a:gd name="connsiteX2" fmla="*/ 5991496 w 8638902"/>
              <a:gd name="connsiteY2" fmla="*/ 55 h 3780195"/>
              <a:gd name="connsiteX3" fmla="*/ 7454537 w 8638902"/>
              <a:gd name="connsiteY3" fmla="*/ 2909338 h 3780195"/>
              <a:gd name="connsiteX4" fmla="*/ 8638902 w 8638902"/>
              <a:gd name="connsiteY4" fmla="*/ 3780195 h 3780195"/>
              <a:gd name="connsiteX0" fmla="*/ 0 w 8638902"/>
              <a:gd name="connsiteY0" fmla="*/ 3969691 h 4003076"/>
              <a:gd name="connsiteX1" fmla="*/ 4093028 w 8638902"/>
              <a:gd name="connsiteY1" fmla="*/ 3210596 h 4003076"/>
              <a:gd name="connsiteX2" fmla="*/ 6000205 w 8638902"/>
              <a:gd name="connsiteY2" fmla="*/ 51 h 4003076"/>
              <a:gd name="connsiteX3" fmla="*/ 7454537 w 8638902"/>
              <a:gd name="connsiteY3" fmla="*/ 3132219 h 4003076"/>
              <a:gd name="connsiteX4" fmla="*/ 8638902 w 8638902"/>
              <a:gd name="connsiteY4" fmla="*/ 4003076 h 400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8902" h="4003076">
                <a:moveTo>
                  <a:pt x="0" y="3969691"/>
                </a:moveTo>
                <a:cubicBezTo>
                  <a:pt x="1518920" y="3926148"/>
                  <a:pt x="3092994" y="3872203"/>
                  <a:pt x="4093028" y="3210596"/>
                </a:cubicBezTo>
                <a:cubicBezTo>
                  <a:pt x="5093062" y="2548989"/>
                  <a:pt x="5439954" y="13114"/>
                  <a:pt x="6000205" y="51"/>
                </a:cubicBezTo>
                <a:cubicBezTo>
                  <a:pt x="6560456" y="-13012"/>
                  <a:pt x="7014754" y="2465048"/>
                  <a:pt x="7454537" y="3132219"/>
                </a:cubicBezTo>
                <a:cubicBezTo>
                  <a:pt x="7894320" y="3799390"/>
                  <a:pt x="8638902" y="4003076"/>
                  <a:pt x="8638902" y="4003076"/>
                </a:cubicBezTo>
              </a:path>
            </a:pathLst>
          </a:custGeom>
          <a:ln w="38100">
            <a:solidFill>
              <a:srgbClr val="DA5521">
                <a:alpha val="30000"/>
              </a:srgbClr>
            </a:solidFill>
            <a:prstDash val="dash"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32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to Do When Children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Re-Experiencing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-1" y="2219307"/>
            <a:ext cx="1667329" cy="357366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7476671" y="2219307"/>
            <a:ext cx="1667329" cy="357366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570" y="2216320"/>
            <a:ext cx="5684858" cy="35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69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700" y="1844689"/>
            <a:ext cx="6810599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Clr>
                <a:schemeClr val="accent3"/>
              </a:buClr>
              <a:buSzPct val="100000"/>
            </a:pPr>
            <a:r>
              <a:rPr lang="en-US" sz="2000" dirty="0">
                <a:solidFill>
                  <a:schemeClr val="tx2"/>
                </a:solidFill>
              </a:rPr>
              <a:t>If possible, do the following: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Remove other children from the area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Try to reduce noise and other stimulation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Remind the child you are there to help; he or she is safe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Intervene as soon as possible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Take three deep breaths; tell yourself something positive (“This isn’t about </a:t>
            </a:r>
            <a:r>
              <a:rPr lang="en-US" sz="2000" dirty="0" smtClean="0">
                <a:solidFill>
                  <a:schemeClr val="tx2"/>
                </a:solidFill>
              </a:rPr>
              <a:t>me. </a:t>
            </a:r>
            <a:r>
              <a:rPr lang="en-US" sz="2000" dirty="0">
                <a:solidFill>
                  <a:schemeClr val="tx2"/>
                </a:solidFill>
              </a:rPr>
              <a:t>W</a:t>
            </a:r>
            <a:r>
              <a:rPr lang="en-US" sz="2000" dirty="0" smtClean="0">
                <a:solidFill>
                  <a:schemeClr val="tx2"/>
                </a:solidFill>
              </a:rPr>
              <a:t>e </a:t>
            </a:r>
            <a:r>
              <a:rPr lang="en-US" sz="2000" dirty="0">
                <a:solidFill>
                  <a:schemeClr val="tx2"/>
                </a:solidFill>
              </a:rPr>
              <a:t>will get through </a:t>
            </a:r>
            <a:r>
              <a:rPr lang="en-US" sz="2000" dirty="0" smtClean="0">
                <a:solidFill>
                  <a:schemeClr val="tx2"/>
                </a:solidFill>
              </a:rPr>
              <a:t>this.”)</a:t>
            </a:r>
            <a:endParaRPr lang="en-US" sz="2000" dirty="0">
              <a:solidFill>
                <a:schemeClr val="tx2"/>
              </a:solidFill>
            </a:endParaRP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/>
                </a:solidFill>
              </a:rPr>
              <a:t>Stay neutral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Use short sentences to tell the child what to do; praise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Use emergency plan, if needed</a:t>
            </a:r>
          </a:p>
          <a:p>
            <a:pPr marL="274320" indent="-274320">
              <a:spcAft>
                <a:spcPts val="600"/>
              </a:spcAft>
              <a:buSzPct val="100000"/>
            </a:pP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Safety Is Priority #1</a:t>
            </a:r>
          </a:p>
        </p:txBody>
      </p:sp>
    </p:spTree>
    <p:extLst>
      <p:ext uri="{BB962C8B-B14F-4D97-AF65-F5344CB8AC3E}">
        <p14:creationId xmlns:p14="http://schemas.microsoft.com/office/powerpoint/2010/main" val="1786627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490" y="1797615"/>
            <a:ext cx="7888310" cy="41960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56032" indent="-256032">
              <a:spcBef>
                <a:spcPts val="60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/>
                </a:solidFill>
              </a:rPr>
              <a:t>Ground the child </a:t>
            </a:r>
            <a:r>
              <a:rPr lang="en-US" sz="2000" dirty="0">
                <a:solidFill>
                  <a:schemeClr val="tx2"/>
                </a:solidFill>
              </a:rPr>
              <a:t>in the here and now</a:t>
            </a:r>
          </a:p>
          <a:p>
            <a:pPr marL="256032" indent="-256032">
              <a:spcBef>
                <a:spcPts val="60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Describe what you see, set limits and offer choices. Use strategies the child identified in their Managing Emotions Guide</a:t>
            </a:r>
          </a:p>
          <a:p>
            <a:pPr marL="256032" indent="-256032">
              <a:spcBef>
                <a:spcPts val="60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Avoid discussing what is making the child angry, panicked or sad. Let the child know you will talk about that once they are calmer  </a:t>
            </a:r>
          </a:p>
          <a:p>
            <a:pPr marL="256032" indent="-256032">
              <a:spcBef>
                <a:spcPts val="60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Keep others in the room safe. If possible, ask others to leave the room rather than moving the child</a:t>
            </a:r>
          </a:p>
          <a:p>
            <a:pPr marL="256032" indent="-256032">
              <a:spcBef>
                <a:spcPts val="60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/>
                </a:solidFill>
              </a:rPr>
              <a:t>Praise</a:t>
            </a:r>
            <a:r>
              <a:rPr lang="en-US" sz="2000" dirty="0">
                <a:solidFill>
                  <a:schemeClr val="tx2"/>
                </a:solidFill>
              </a:rPr>
              <a:t> any small movement the child makes toward doing the appropriate thing</a:t>
            </a:r>
          </a:p>
          <a:p>
            <a:pPr marL="256032" indent="-256032">
              <a:spcBef>
                <a:spcPts val="600"/>
              </a:spcBef>
              <a:spcAft>
                <a:spcPts val="10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Seek help by using your emergency contacts, if needed</a:t>
            </a:r>
          </a:p>
        </p:txBody>
      </p:sp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How to Help When a Child Is in a Survival Response</a:t>
            </a:r>
          </a:p>
        </p:txBody>
      </p:sp>
    </p:spTree>
    <p:extLst>
      <p:ext uri="{BB962C8B-B14F-4D97-AF65-F5344CB8AC3E}">
        <p14:creationId xmlns:p14="http://schemas.microsoft.com/office/powerpoint/2010/main" val="35003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1673" y="1940997"/>
            <a:ext cx="71606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460" indent="-251460">
              <a:spcBef>
                <a:spcPts val="60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Identify which of three groups you would like to work in: preschool, elementary and secondary</a:t>
            </a:r>
          </a:p>
          <a:p>
            <a:pPr marL="251460" indent="-251460">
              <a:spcBef>
                <a:spcPts val="60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Look at the developmental chart for your age group and talk about what re-experiencing looks like in this age group</a:t>
            </a:r>
          </a:p>
          <a:p>
            <a:pPr marL="251460" indent="-251460">
              <a:spcBef>
                <a:spcPts val="60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Share with each other strategies that have helped when kids are re-experiencing</a:t>
            </a:r>
          </a:p>
          <a:p>
            <a:pPr marL="251460" indent="-251460">
              <a:spcBef>
                <a:spcPts val="60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Discuss your ideas as a large group</a:t>
            </a:r>
          </a:p>
          <a:p>
            <a:pPr marL="251460" indent="-251460">
              <a:spcBef>
                <a:spcPts val="600"/>
              </a:spcBef>
              <a:spcAft>
                <a:spcPts val="12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Discuss use of calm-down plans for revving and emergency contacts for re-experiencing</a:t>
            </a:r>
          </a:p>
        </p:txBody>
      </p:sp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What Works When a Child Is Re-Experiencing?</a:t>
            </a:r>
          </a:p>
        </p:txBody>
      </p:sp>
    </p:spTree>
    <p:extLst>
      <p:ext uri="{BB962C8B-B14F-4D97-AF65-F5344CB8AC3E}">
        <p14:creationId xmlns:p14="http://schemas.microsoft.com/office/powerpoint/2010/main" val="3202392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35962"/>
              </p:ext>
            </p:extLst>
          </p:nvPr>
        </p:nvGraphicFramePr>
        <p:xfrm>
          <a:off x="148107" y="1477107"/>
          <a:ext cx="8865264" cy="48634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14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53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9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352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bg1"/>
                          </a:solidFill>
                        </a:rPr>
                        <a:t>Preschool</a:t>
                      </a:r>
                    </a:p>
                  </a:txBody>
                  <a:tcPr marL="182880" marT="91440" marB="9144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bg1"/>
                          </a:solidFill>
                        </a:rPr>
                        <a:t>Elementary</a:t>
                      </a:r>
                    </a:p>
                  </a:txBody>
                  <a:tcPr marL="182880" marT="91440" marB="9144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bg1"/>
                          </a:solidFill>
                        </a:rPr>
                        <a:t>Secondary</a:t>
                      </a:r>
                    </a:p>
                  </a:txBody>
                  <a:tcPr marL="182880" marT="91440" marB="9144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902">
                <a:tc>
                  <a:txBody>
                    <a:bodyPr/>
                    <a:lstStyle/>
                    <a:p>
                      <a:pPr marL="14288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/>
                      </a:pPr>
                      <a:r>
                        <a:rPr lang="en-US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Struggles to track light or faces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 b="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Is frequently sad, worried, afraid or withdrawn</a:t>
                      </a:r>
                      <a:endParaRPr lang="en-US" sz="1400" b="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Feels hopeless and unable to make things better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0766"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Regularly cries for hours and is very hard to calm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Is easily hurt by peers or bullies others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Withdraws from family or friends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7154"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Does not babble or make simple gestures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Is preoccupied with violent movies, TV or games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Often gives in to negative peer pressure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9696"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Does not try to move, crawl or explore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Is fearful with familiar adults — or too friendly with strangers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Becomes violent or abusive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5254"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Seems overly fearful, even in safe situations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Has strong negative thoughts of him- or herself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Drives aggressively or speeds or drinks and drives 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902"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Is extremely aggressive and hostile toward peers 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Has an extreme need for approval or support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Has a favorable attitude toward drug abuse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9203"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Has trouble expressing emotions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Had highly conflicted relationships</a:t>
                      </a:r>
                      <a:endParaRPr lang="en-US" sz="140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865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Diets aggressively even when not overweight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288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Sample of </a:t>
            </a:r>
            <a:r>
              <a:rPr lang="en-US" dirty="0" smtClean="0"/>
              <a:t>Challenges </a:t>
            </a:r>
            <a:r>
              <a:rPr lang="en-US" dirty="0"/>
              <a:t>by </a:t>
            </a:r>
            <a:r>
              <a:rPr lang="en-US" dirty="0" smtClean="0"/>
              <a:t>Developmental </a:t>
            </a:r>
            <a:r>
              <a:rPr lang="en-US" dirty="0"/>
              <a:t>S</a:t>
            </a:r>
            <a:r>
              <a:rPr lang="en-US" dirty="0" smtClean="0"/>
              <a:t>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62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8476" y="2017067"/>
            <a:ext cx="7587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Eventually children will return to baseline</a:t>
            </a:r>
            <a:endParaRPr lang="en-US" sz="2400" b="1" dirty="0"/>
          </a:p>
        </p:txBody>
      </p:sp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Reconstituting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020" y="2891989"/>
            <a:ext cx="4338980" cy="3257366"/>
          </a:xfrm>
          <a:prstGeom prst="rect">
            <a:avLst/>
          </a:prstGeom>
        </p:spPr>
      </p:pic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0" y="2891989"/>
            <a:ext cx="2328520" cy="325736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6794500" y="2891989"/>
            <a:ext cx="2349500" cy="325736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97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767310"/>
              </p:ext>
            </p:extLst>
          </p:nvPr>
        </p:nvGraphicFramePr>
        <p:xfrm>
          <a:off x="663352" y="1826368"/>
          <a:ext cx="7817295" cy="3982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29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7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will be able to</a:t>
                      </a:r>
                    </a:p>
                  </a:txBody>
                  <a:tcPr marL="182880" marT="9144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Trainers will help you to</a:t>
                      </a:r>
                    </a:p>
                  </a:txBody>
                  <a:tcPr marL="182880" marT="9144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 behavioral signals that indicate children are shifting into one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R’s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T="182880" marB="1828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skills to understand children’s signals of distress, help them regulate their emotional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states and use restorative discipline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T="182880" marB="1828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 at least two strategies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 promote emotional regulation in each of the 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R’s </a:t>
                      </a:r>
                      <a:endParaRPr lang="en-US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T="182880" marB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your understanding of why it is important to get involved early to prevent children’s survival-in-the-moment states</a:t>
                      </a:r>
                    </a:p>
                  </a:txBody>
                  <a:tcPr marL="182880" marT="182880" marB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two strategies to use when children are re-experiencing trauma</a:t>
                      </a:r>
                    </a:p>
                  </a:txBody>
                  <a:tcPr marL="182880" marT="182880" marB="1828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your ability to respond to children during times of redirection, correction and discipline</a:t>
                      </a:r>
                    </a:p>
                  </a:txBody>
                  <a:tcPr marL="182880" marT="182880" marB="1828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Goals for Today</a:t>
            </a:r>
          </a:p>
        </p:txBody>
      </p:sp>
    </p:spTree>
    <p:extLst>
      <p:ext uri="{BB962C8B-B14F-4D97-AF65-F5344CB8AC3E}">
        <p14:creationId xmlns:p14="http://schemas.microsoft.com/office/powerpoint/2010/main" val="1003258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968" y="1852084"/>
            <a:ext cx="7068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 from you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Restorative Practices vs. Punishment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0" y="2594189"/>
            <a:ext cx="2104544" cy="3219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7039456" y="2594189"/>
            <a:ext cx="2104544" cy="3219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545" y="2602648"/>
            <a:ext cx="4810910" cy="3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15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Time-In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7525" y="2195493"/>
            <a:ext cx="6228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Time-in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 by keeping the child nearby </a:t>
            </a:r>
            <a:b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under close supervision after a meltdown or difficult behavior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4038600"/>
            <a:ext cx="2133600" cy="19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06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Time-In Works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9450" y="2046628"/>
            <a:ext cx="65650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1200"/>
              </a:spcAft>
              <a:buClr>
                <a:schemeClr val="accent3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child sits in a “Let’s think about it” spot</a:t>
            </a:r>
          </a:p>
          <a:p>
            <a:pPr marL="365760" indent="-365760">
              <a:spcBef>
                <a:spcPts val="600"/>
              </a:spcBef>
              <a:spcAft>
                <a:spcPts val="1200"/>
              </a:spcAft>
              <a:buClr>
                <a:schemeClr val="accent3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the child to think about the situation, what went wrong and how they </a:t>
            </a:r>
            <a:r>
              <a:rPr lang="en-US" sz="20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acted </a:t>
            </a:r>
          </a:p>
          <a:p>
            <a:pPr marL="365760" indent="-365760">
              <a:spcBef>
                <a:spcPts val="600"/>
              </a:spcBef>
              <a:spcAft>
                <a:spcPts val="1200"/>
              </a:spcAft>
              <a:buClr>
                <a:schemeClr val="accent3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child says “Ready,” ask them to describe what could have been done differently. Listen closely, at the child’s level. Make eye contact and respond with a kind but firm voice </a:t>
            </a:r>
          </a:p>
          <a:p>
            <a:pPr marL="365760" indent="-365760">
              <a:spcBef>
                <a:spcPts val="600"/>
              </a:spcBef>
              <a:spcAft>
                <a:spcPts val="1200"/>
              </a:spcAft>
              <a:buClr>
                <a:schemeClr val="accent3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and the child role play how to do it next time</a:t>
            </a:r>
          </a:p>
          <a:p>
            <a:pPr marL="365760" indent="-365760">
              <a:spcBef>
                <a:spcPts val="600"/>
              </a:spcBef>
              <a:spcAft>
                <a:spcPts val="1200"/>
              </a:spcAft>
              <a:buClr>
                <a:schemeClr val="accent3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the child for doing it correctly during role play</a:t>
            </a:r>
          </a:p>
        </p:txBody>
      </p:sp>
    </p:spTree>
    <p:extLst>
      <p:ext uri="{BB962C8B-B14F-4D97-AF65-F5344CB8AC3E}">
        <p14:creationId xmlns:p14="http://schemas.microsoft.com/office/powerpoint/2010/main" val="4076735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B3CCE6-3D7D-AC46-9877-BAC74626ABE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2070100"/>
            <a:ext cx="5943600" cy="3886200"/>
          </a:xfrm>
        </p:spPr>
        <p:txBody>
          <a:bodyPr/>
          <a:lstStyle/>
          <a:p>
            <a:pPr marL="182880" indent="-182880">
              <a:buSzPct val="100000"/>
            </a:pPr>
            <a:r>
              <a:rPr lang="en-US" sz="2000" dirty="0"/>
              <a:t>Giving consequences when kids are revving or re-experiencing can lead to further escalation</a:t>
            </a:r>
          </a:p>
          <a:p>
            <a:pPr marL="182880" indent="-182880">
              <a:buSzPct val="100000"/>
            </a:pPr>
            <a:r>
              <a:rPr lang="en-US" sz="2000" dirty="0"/>
              <a:t>Harsh punishment may re-traumatize kids</a:t>
            </a:r>
          </a:p>
          <a:p>
            <a:pPr lvl="1">
              <a:buSzPct val="100000"/>
            </a:pPr>
            <a:endParaRPr lang="en-US" sz="2000" dirty="0"/>
          </a:p>
          <a:p>
            <a:pPr marL="0" indent="0">
              <a:buSzPct val="100000"/>
              <a:buNone/>
            </a:pPr>
            <a:r>
              <a:rPr lang="en-US" sz="2000" b="1" dirty="0">
                <a:solidFill>
                  <a:srgbClr val="DA5521"/>
                </a:solidFill>
              </a:rPr>
              <a:t>Kids need boundaries, limits and structure — </a:t>
            </a:r>
            <a:br>
              <a:rPr lang="en-US" sz="2000" b="1" dirty="0">
                <a:solidFill>
                  <a:srgbClr val="DA5521"/>
                </a:solidFill>
              </a:rPr>
            </a:br>
            <a:r>
              <a:rPr lang="en-US" sz="2000" b="1" dirty="0">
                <a:solidFill>
                  <a:srgbClr val="DA5521"/>
                </a:solidFill>
              </a:rPr>
              <a:t>but how you provide them is key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 of Restorative Discipline</a:t>
            </a:r>
          </a:p>
        </p:txBody>
      </p:sp>
    </p:spTree>
    <p:extLst>
      <p:ext uri="{BB962C8B-B14F-4D97-AF65-F5344CB8AC3E}">
        <p14:creationId xmlns:p14="http://schemas.microsoft.com/office/powerpoint/2010/main" val="2122814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735" y="1883888"/>
            <a:ext cx="4593403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Aft>
                <a:spcPts val="600"/>
              </a:spcAft>
            </a:pPr>
            <a:r>
              <a:rPr lang="en-US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r>
              <a:rPr lang="en-US" sz="2000" cap="all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74320" indent="-274320">
              <a:spcAft>
                <a:spcPts val="1200"/>
              </a:spcAft>
              <a:buClr>
                <a:schemeClr val="accent3"/>
              </a:buClr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your behavioral goals</a:t>
            </a:r>
            <a:endParaRPr lang="en-US"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/>
            <a:endParaRPr lang="en-US" sz="2000" cap="all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spcAft>
                <a:spcPts val="600"/>
              </a:spcAft>
            </a:pPr>
            <a:r>
              <a:rPr lang="en-US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marL="274320" indent="-274320">
              <a:spcAft>
                <a:spcPts val="1800"/>
              </a:spcAft>
              <a:buClr>
                <a:schemeClr val="accent3"/>
              </a:buClr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question in the question box, or</a:t>
            </a:r>
          </a:p>
          <a:p>
            <a:pPr marL="274320" indent="-274320">
              <a:spcAft>
                <a:spcPts val="1200"/>
              </a:spcAft>
              <a:buClr>
                <a:schemeClr val="accent3"/>
              </a:buClr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one of us </a:t>
            </a:r>
          </a:p>
          <a:p>
            <a:endParaRPr lang="en-US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Homework and 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913" y="1883888"/>
            <a:ext cx="597139" cy="800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204" y="3476501"/>
            <a:ext cx="522848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31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Next Session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788813" y="2318018"/>
            <a:ext cx="2532488" cy="3606086"/>
          </a:xfrm>
          <a:prstGeom prst="rect">
            <a:avLst/>
          </a:prstGeom>
        </p:spPr>
        <p:txBody>
          <a:bodyPr/>
          <a:lstStyle>
            <a:lvl1pPr marL="274320" indent="-274320" algn="l" rtl="0" eaLnBrk="1" fontAlgn="base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SzPct val="130000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rtl="0" eaLnBrk="1" fontAlgn="base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2pPr>
            <a:lvl3pPr marL="868680" indent="-274320" algn="l" rtl="0" eaLnBrk="1" fontAlgn="base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accent3"/>
              </a:buClr>
              <a:buSzPct val="85000"/>
              <a:buFont typeface="Courier New"/>
              <a:buChar char="o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05740" indent="-251460" defTabSz="914400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Date and time </a:t>
            </a:r>
          </a:p>
          <a:p>
            <a:pPr marL="205740" indent="-251460" defTabSz="914400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888" y="2447606"/>
            <a:ext cx="894080" cy="92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66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Picture 1" descr="lastslidefix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285474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7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smtClean="0"/>
              <a:t>Stages of Behavior (the 4 R’s)</a:t>
            </a:r>
            <a:endParaRPr lang="en-US" kern="0" dirty="0"/>
          </a:p>
        </p:txBody>
      </p:sp>
      <p:graphicFrame>
        <p:nvGraphicFramePr>
          <p:cNvPr id="6" name="Tabl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51777"/>
              </p:ext>
            </p:extLst>
          </p:nvPr>
        </p:nvGraphicFramePr>
        <p:xfrm>
          <a:off x="544290" y="1768136"/>
          <a:ext cx="8007531" cy="4125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58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22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6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Bef>
                          <a:spcPts val="400"/>
                        </a:spcBef>
                      </a:pPr>
                      <a:r>
                        <a:rPr lang="en-US" sz="1600" dirty="0"/>
                        <a:t>Regulating</a:t>
                      </a:r>
                    </a:p>
                  </a:txBody>
                  <a:tcPr marL="18288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Revving</a:t>
                      </a:r>
                    </a:p>
                  </a:txBody>
                  <a:tcPr marL="18288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Re-experiencing</a:t>
                      </a:r>
                    </a:p>
                  </a:txBody>
                  <a:tcPr marL="18288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/>
                        <a:t>Reconstituting</a:t>
                      </a:r>
                    </a:p>
                  </a:txBody>
                  <a:tcPr marL="18288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84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accent3"/>
                          </a:solidFill>
                        </a:rPr>
                        <a:t>CHILD</a:t>
                      </a:r>
                    </a:p>
                    <a:p>
                      <a:r>
                        <a:rPr lang="en-US" sz="1400" b="1" dirty="0">
                          <a:solidFill>
                            <a:schemeClr val="accent3"/>
                          </a:solidFill>
                        </a:rPr>
                        <a:t>BEHAVIOR</a:t>
                      </a:r>
                    </a:p>
                  </a:txBody>
                  <a:tcPr marL="182880" marT="1828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Restful.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Child is calm and engaged in his or her environment</a:t>
                      </a:r>
                      <a:endParaRPr lang="en-US" sz="1400" b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Vigilant. Child has been triggered and is trying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to manage emotions</a:t>
                      </a:r>
                      <a:endParaRPr lang="en-US" sz="1400" b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Fight, flight or freeze. Child’s coping skills are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overwhelmed; s/he is struggling</a:t>
                      </a:r>
                      <a:endParaRPr lang="en-US" sz="1400" b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Calming down. Child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is beginning to manage emotions and </a:t>
                      </a:r>
                      <a:br>
                        <a:rPr lang="en-US" sz="1400" baseline="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re-engage</a:t>
                      </a:r>
                      <a:endParaRPr lang="en-US" sz="1400" b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48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accent3"/>
                          </a:solidFill>
                        </a:rPr>
                        <a:t>YOUR PRIORITY</a:t>
                      </a:r>
                      <a:endParaRPr lang="en-US" sz="1400" b="1" i="0" dirty="0">
                        <a:solidFill>
                          <a:schemeClr val="accent3"/>
                        </a:solidFill>
                      </a:endParaRPr>
                    </a:p>
                  </a:txBody>
                  <a:tcPr marL="182880"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Minimize triggers to prevent escalation</a:t>
                      </a:r>
                      <a:endParaRPr lang="en-US" sz="1400" i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Help your child regulate emotion</a:t>
                      </a:r>
                      <a:endParaRPr lang="en-US" sz="1400" i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Make sure your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</a:rPr>
                        <a:t> efforts to contain the child do not re-traumatize him or her, keep the child and others safe</a:t>
                      </a:r>
                      <a:endParaRPr lang="en-US" sz="1400" i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Help your child continue to manage emotions and re-engage</a:t>
                      </a:r>
                      <a:endParaRPr lang="en-US" sz="1400" i="0" dirty="0">
                        <a:solidFill>
                          <a:schemeClr val="tx2"/>
                        </a:solidFill>
                      </a:endParaRPr>
                    </a:p>
                  </a:txBody>
                  <a:tcPr marL="182880" marT="18288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Freeform 6"/>
          <p:cNvSpPr/>
          <p:nvPr/>
        </p:nvSpPr>
        <p:spPr bwMode="auto">
          <a:xfrm>
            <a:off x="544291" y="2412233"/>
            <a:ext cx="7894316" cy="3378968"/>
          </a:xfrm>
          <a:custGeom>
            <a:avLst/>
            <a:gdLst>
              <a:gd name="connsiteX0" fmla="*/ 0 w 8638902"/>
              <a:gd name="connsiteY0" fmla="*/ 3657656 h 3753450"/>
              <a:gd name="connsiteX1" fmla="*/ 4093028 w 8638902"/>
              <a:gd name="connsiteY1" fmla="*/ 2960970 h 3753450"/>
              <a:gd name="connsiteX2" fmla="*/ 6331131 w 8638902"/>
              <a:gd name="connsiteY2" fmla="*/ 56 h 3753450"/>
              <a:gd name="connsiteX3" fmla="*/ 7454537 w 8638902"/>
              <a:gd name="connsiteY3" fmla="*/ 2882593 h 3753450"/>
              <a:gd name="connsiteX4" fmla="*/ 8638902 w 8638902"/>
              <a:gd name="connsiteY4" fmla="*/ 3753450 h 3753450"/>
              <a:gd name="connsiteX0" fmla="*/ 0 w 8638902"/>
              <a:gd name="connsiteY0" fmla="*/ 3755726 h 3755726"/>
              <a:gd name="connsiteX1" fmla="*/ 4093028 w 8638902"/>
              <a:gd name="connsiteY1" fmla="*/ 2960970 h 3755726"/>
              <a:gd name="connsiteX2" fmla="*/ 6331131 w 8638902"/>
              <a:gd name="connsiteY2" fmla="*/ 56 h 3755726"/>
              <a:gd name="connsiteX3" fmla="*/ 7454537 w 8638902"/>
              <a:gd name="connsiteY3" fmla="*/ 2882593 h 3755726"/>
              <a:gd name="connsiteX4" fmla="*/ 8638902 w 8638902"/>
              <a:gd name="connsiteY4" fmla="*/ 3753450 h 3755726"/>
              <a:gd name="connsiteX0" fmla="*/ 0 w 8638902"/>
              <a:gd name="connsiteY0" fmla="*/ 3720065 h 3753450"/>
              <a:gd name="connsiteX1" fmla="*/ 4093028 w 8638902"/>
              <a:gd name="connsiteY1" fmla="*/ 2960970 h 3753450"/>
              <a:gd name="connsiteX2" fmla="*/ 6331131 w 8638902"/>
              <a:gd name="connsiteY2" fmla="*/ 56 h 3753450"/>
              <a:gd name="connsiteX3" fmla="*/ 7454537 w 8638902"/>
              <a:gd name="connsiteY3" fmla="*/ 2882593 h 3753450"/>
              <a:gd name="connsiteX4" fmla="*/ 8638902 w 8638902"/>
              <a:gd name="connsiteY4" fmla="*/ 3753450 h 3753450"/>
              <a:gd name="connsiteX0" fmla="*/ 0 w 8638902"/>
              <a:gd name="connsiteY0" fmla="*/ 3746810 h 3780195"/>
              <a:gd name="connsiteX1" fmla="*/ 4093028 w 8638902"/>
              <a:gd name="connsiteY1" fmla="*/ 2987715 h 3780195"/>
              <a:gd name="connsiteX2" fmla="*/ 5991496 w 8638902"/>
              <a:gd name="connsiteY2" fmla="*/ 55 h 3780195"/>
              <a:gd name="connsiteX3" fmla="*/ 7454537 w 8638902"/>
              <a:gd name="connsiteY3" fmla="*/ 2909338 h 3780195"/>
              <a:gd name="connsiteX4" fmla="*/ 8638902 w 8638902"/>
              <a:gd name="connsiteY4" fmla="*/ 3780195 h 3780195"/>
              <a:gd name="connsiteX0" fmla="*/ 0 w 8638902"/>
              <a:gd name="connsiteY0" fmla="*/ 3969691 h 4003076"/>
              <a:gd name="connsiteX1" fmla="*/ 4093028 w 8638902"/>
              <a:gd name="connsiteY1" fmla="*/ 3210596 h 4003076"/>
              <a:gd name="connsiteX2" fmla="*/ 6000205 w 8638902"/>
              <a:gd name="connsiteY2" fmla="*/ 51 h 4003076"/>
              <a:gd name="connsiteX3" fmla="*/ 7454537 w 8638902"/>
              <a:gd name="connsiteY3" fmla="*/ 3132219 h 4003076"/>
              <a:gd name="connsiteX4" fmla="*/ 8638902 w 8638902"/>
              <a:gd name="connsiteY4" fmla="*/ 4003076 h 400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8902" h="4003076">
                <a:moveTo>
                  <a:pt x="0" y="3969691"/>
                </a:moveTo>
                <a:cubicBezTo>
                  <a:pt x="1518920" y="3926148"/>
                  <a:pt x="3092994" y="3872203"/>
                  <a:pt x="4093028" y="3210596"/>
                </a:cubicBezTo>
                <a:cubicBezTo>
                  <a:pt x="5093062" y="2548989"/>
                  <a:pt x="5439954" y="13114"/>
                  <a:pt x="6000205" y="51"/>
                </a:cubicBezTo>
                <a:cubicBezTo>
                  <a:pt x="6560456" y="-13012"/>
                  <a:pt x="7014754" y="2465048"/>
                  <a:pt x="7454537" y="3132219"/>
                </a:cubicBezTo>
                <a:cubicBezTo>
                  <a:pt x="7894320" y="3799390"/>
                  <a:pt x="8638902" y="4003076"/>
                  <a:pt x="8638902" y="4003076"/>
                </a:cubicBezTo>
              </a:path>
            </a:pathLst>
          </a:custGeom>
          <a:ln w="38100">
            <a:solidFill>
              <a:srgbClr val="DA5521">
                <a:alpha val="30000"/>
              </a:srgbClr>
            </a:solidFill>
            <a:prstDash val="dash"/>
            <a:headEnd type="none" w="med" len="med"/>
            <a:tailEnd type="none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8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014292"/>
            <a:ext cx="7620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make a difference by recognizing a child’s signals of revving and knowing what to do in response. What you do depends on the signals of revving you are seeing. </a:t>
            </a:r>
          </a:p>
          <a:p>
            <a:pPr algn="ctr"/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seen?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Revving Is a Critical Time to Help Children Avoid Escalating Into the Re-Experiencing Stage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300" y="4106362"/>
            <a:ext cx="2311400" cy="20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6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Power of Our Presence When Children Are Revving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-1" y="2092306"/>
            <a:ext cx="2127701" cy="393595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7016299" y="2092306"/>
            <a:ext cx="2127701" cy="393595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1441" y="2092306"/>
            <a:ext cx="4741118" cy="39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9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3076" y="1948106"/>
            <a:ext cx="57578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en-US" sz="2000" dirty="0">
                <a:solidFill>
                  <a:schemeClr val="tx2"/>
                </a:solidFill>
              </a:rPr>
              <a:t>Focus on the following:</a:t>
            </a:r>
          </a:p>
          <a:p>
            <a:pPr marL="640080" lvl="1" indent="-365760">
              <a:spcAft>
                <a:spcPts val="18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Identifying when it’s happening</a:t>
            </a:r>
          </a:p>
          <a:p>
            <a:pPr marL="640080" lvl="1" indent="-365760">
              <a:spcAft>
                <a:spcPts val="18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Being present, with close, good eye contact</a:t>
            </a:r>
          </a:p>
          <a:p>
            <a:pPr marL="640080" lvl="1" indent="-365760">
              <a:spcAft>
                <a:spcPts val="18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Thinking about what you say</a:t>
            </a:r>
          </a:p>
          <a:p>
            <a:pPr marL="640080" lvl="1" indent="-365760">
              <a:spcAft>
                <a:spcPts val="18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Thinking about what you 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3"/>
              </a:solidFill>
            </a:endParaRPr>
          </a:p>
          <a:p>
            <a:pPr algn="ctr"/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3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Revving: Now Is the Time to Calm, Not Teach</a:t>
            </a:r>
          </a:p>
        </p:txBody>
      </p:sp>
    </p:spTree>
    <p:extLst>
      <p:ext uri="{BB962C8B-B14F-4D97-AF65-F5344CB8AC3E}">
        <p14:creationId xmlns:p14="http://schemas.microsoft.com/office/powerpoint/2010/main" val="69176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968" y="1871956"/>
            <a:ext cx="7068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are you most at risk for power plays? </a:t>
            </a:r>
          </a:p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balance?</a:t>
            </a:r>
          </a:p>
          <a:p>
            <a:pPr algn="ctr">
              <a:spcAft>
                <a:spcPts val="1200"/>
              </a:spcAft>
            </a:pPr>
            <a:endParaRPr lang="en-US" sz="2000" b="1" cap="all" dirty="0">
              <a:solidFill>
                <a:schemeClr val="accent3"/>
              </a:solidFill>
            </a:endParaRPr>
          </a:p>
        </p:txBody>
      </p:sp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Revving in Children Is a Vulnerable </a:t>
            </a:r>
            <a:br>
              <a:rPr lang="en-US" dirty="0"/>
            </a:br>
            <a:r>
              <a:rPr lang="en-US" dirty="0"/>
              <a:t>Time for Caregivers, Too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0" y="3029858"/>
            <a:ext cx="2570649" cy="288575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6573351" y="3029858"/>
            <a:ext cx="2570649" cy="288575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898" y="3029858"/>
            <a:ext cx="3900204" cy="28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6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What Is Emotional Regulation?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125" y="2183363"/>
            <a:ext cx="4885495" cy="3495554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-1" y="2183363"/>
            <a:ext cx="2075139" cy="34955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7068861" y="2183363"/>
            <a:ext cx="2075139" cy="34955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19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7A82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19891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AECF_ColorTheme_8_15_12">
      <a:dk1>
        <a:srgbClr val="000000"/>
      </a:dk1>
      <a:lt1>
        <a:srgbClr val="FFFFFF"/>
      </a:lt1>
      <a:dk2>
        <a:srgbClr val="595959"/>
      </a:dk2>
      <a:lt2>
        <a:srgbClr val="EDE4CA"/>
      </a:lt2>
      <a:accent1>
        <a:srgbClr val="97A825"/>
      </a:accent1>
      <a:accent2>
        <a:srgbClr val="849120"/>
      </a:accent2>
      <a:accent3>
        <a:srgbClr val="DA5521"/>
      </a:accent3>
      <a:accent4>
        <a:srgbClr val="E9AF1D"/>
      </a:accent4>
      <a:accent5>
        <a:srgbClr val="005293"/>
      </a:accent5>
      <a:accent6>
        <a:srgbClr val="5A5284"/>
      </a:accent6>
      <a:hlink>
        <a:srgbClr val="005293"/>
      </a:hlink>
      <a:folHlink>
        <a:srgbClr val="0665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ECF_ColorPalette_Office_r1">
  <a:themeElements>
    <a:clrScheme name="AECF_ColorTheme_8_15_12">
      <a:dk1>
        <a:srgbClr val="000000"/>
      </a:dk1>
      <a:lt1>
        <a:srgbClr val="FFFFFF"/>
      </a:lt1>
      <a:dk2>
        <a:srgbClr val="595959"/>
      </a:dk2>
      <a:lt2>
        <a:srgbClr val="EDE4CA"/>
      </a:lt2>
      <a:accent1>
        <a:srgbClr val="97A825"/>
      </a:accent1>
      <a:accent2>
        <a:srgbClr val="849120"/>
      </a:accent2>
      <a:accent3>
        <a:srgbClr val="DA5521"/>
      </a:accent3>
      <a:accent4>
        <a:srgbClr val="E9AF1D"/>
      </a:accent4>
      <a:accent5>
        <a:srgbClr val="005293"/>
      </a:accent5>
      <a:accent6>
        <a:srgbClr val="5A5284"/>
      </a:accent6>
      <a:hlink>
        <a:srgbClr val="005293"/>
      </a:hlink>
      <a:folHlink>
        <a:srgbClr val="0665A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72C00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D8ACAA"/>
        </a:accent5>
        <a:accent6>
          <a:srgbClr val="005C5C"/>
        </a:accent6>
        <a:hlink>
          <a:srgbClr val="3D97AF"/>
        </a:hlink>
        <a:folHlink>
          <a:srgbClr val="E2E1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72C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8ACAA"/>
        </a:accent5>
        <a:accent6>
          <a:srgbClr val="0000E7"/>
        </a:accent6>
        <a:hlink>
          <a:srgbClr val="3D97AF"/>
        </a:hlink>
        <a:folHlink>
          <a:srgbClr val="E2E1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A96110ACDB5428B13BAB874E3215B" ma:contentTypeVersion="0" ma:contentTypeDescription="Create a new document." ma:contentTypeScope="" ma:versionID="4fab5cec9f4742c53e04ba51c40e53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4dacf80bf3dc4653b5ffcc0cf5ce85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4E1B19-F154-4E27-B468-C189850E75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19D5AC-0489-4ADA-96B3-415C62E3F4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3EC0500-6C79-4C6C-BC7A-D5DEE9513D9A}">
  <ds:schemaRefs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E2S ppt Theme Experiment.thmx</Template>
  <TotalTime>15459</TotalTime>
  <Words>1368</Words>
  <Application>Microsoft Macintosh PowerPoint</Application>
  <PresentationFormat>On-screen Show (4:3)</PresentationFormat>
  <Paragraphs>329</Paragraphs>
  <Slides>36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Calibri</vt:lpstr>
      <vt:lpstr>Courier New</vt:lpstr>
      <vt:lpstr>Lucida Grande</vt:lpstr>
      <vt:lpstr>SimSun</vt:lpstr>
      <vt:lpstr>Times New Roman</vt:lpstr>
      <vt:lpstr>Arial</vt:lpstr>
      <vt:lpstr>2_Office Theme</vt:lpstr>
      <vt:lpstr>AECF_ColorPalette_Office_r1</vt:lpstr>
      <vt:lpstr>PowerPoint Presentation</vt:lpstr>
      <vt:lpstr>Welcome Back!</vt:lpstr>
      <vt:lpstr>Goals for Today</vt:lpstr>
      <vt:lpstr>PowerPoint Presentation</vt:lpstr>
      <vt:lpstr>Revving Is a Critical Time to Help Children Avoid Escalating Into the Re-Experiencing Stage</vt:lpstr>
      <vt:lpstr>The Power of Our Presence When Children Are Revving</vt:lpstr>
      <vt:lpstr>Revving: Now Is the Time to Calm, Not Teach</vt:lpstr>
      <vt:lpstr>Revving in Children Is a Vulnerable  Time for Caregivers, Too</vt:lpstr>
      <vt:lpstr>What Is Emotional Regulation?</vt:lpstr>
      <vt:lpstr>One Video/Two Examples</vt:lpstr>
      <vt:lpstr>Children Who Do Not Learn How to Manage  Their Feelings Can Get Stuck Emotionally</vt:lpstr>
      <vt:lpstr>Emotions Are Important and Can  Profoundly Affect Our Actions</vt:lpstr>
      <vt:lpstr>Let’s Talk</vt:lpstr>
      <vt:lpstr>Guiding Children and Youth  On the Use of Emotional Regulation Skills</vt:lpstr>
      <vt:lpstr>New Ways to Exercise</vt:lpstr>
      <vt:lpstr>Emotional Regulation Skills: How and When to Use Them?</vt:lpstr>
      <vt:lpstr>Working With Children to Uncover Their Patterns</vt:lpstr>
      <vt:lpstr>Emotional Regulation Is About  Keeping Our Feelings in Balance</vt:lpstr>
      <vt:lpstr>Emotional Hotspots Can Trigger Revving</vt:lpstr>
      <vt:lpstr>How to Say “No”</vt:lpstr>
      <vt:lpstr>Let’s Talk</vt:lpstr>
      <vt:lpstr>Re-Experiencing</vt:lpstr>
      <vt:lpstr>Stages of Behavior (the 4 R’s)</vt:lpstr>
      <vt:lpstr>What to Do When Children  Are Re-Experiencing</vt:lpstr>
      <vt:lpstr>Safety Is Priority #1</vt:lpstr>
      <vt:lpstr>How to Help When a Child Is in a Survival Response</vt:lpstr>
      <vt:lpstr>What Works When a Child Is Re-Experiencing?</vt:lpstr>
      <vt:lpstr>Sample of Challenges by Developmental Stages</vt:lpstr>
      <vt:lpstr>Reconstituting</vt:lpstr>
      <vt:lpstr>Restorative Practices vs. Punishment</vt:lpstr>
      <vt:lpstr>Introducing Time-In</vt:lpstr>
      <vt:lpstr>How Time-In Works</vt:lpstr>
      <vt:lpstr>The Benefits of Restorative Discipline</vt:lpstr>
      <vt:lpstr>Homework and Questions</vt:lpstr>
      <vt:lpstr>Next Session</vt:lpstr>
      <vt:lpstr>PowerPoint Presentation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zippie</dc:creator>
  <cp:lastModifiedBy>Kate Alter</cp:lastModifiedBy>
  <cp:revision>291</cp:revision>
  <cp:lastPrinted>2016-08-23T21:17:56Z</cp:lastPrinted>
  <dcterms:created xsi:type="dcterms:W3CDTF">2012-07-31T09:32:17Z</dcterms:created>
  <dcterms:modified xsi:type="dcterms:W3CDTF">2017-12-15T19:06:16Z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0x010100D49A96110ACDB5428B13BAB874E3215B</vt:lpwstr>
  </property>
</Properties>
</file>